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5" r:id="rId1"/>
  </p:sldMasterIdLst>
  <p:notesMasterIdLst>
    <p:notesMasterId r:id="rId27"/>
  </p:notesMasterIdLst>
  <p:sldIdLst>
    <p:sldId id="256" r:id="rId2"/>
    <p:sldId id="257" r:id="rId3"/>
    <p:sldId id="340" r:id="rId4"/>
    <p:sldId id="341" r:id="rId5"/>
    <p:sldId id="269" r:id="rId6"/>
    <p:sldId id="270" r:id="rId7"/>
    <p:sldId id="271" r:id="rId8"/>
    <p:sldId id="272" r:id="rId9"/>
    <p:sldId id="338" r:id="rId10"/>
    <p:sldId id="278" r:id="rId11"/>
    <p:sldId id="280" r:id="rId12"/>
    <p:sldId id="344" r:id="rId13"/>
    <p:sldId id="281" r:id="rId14"/>
    <p:sldId id="290" r:id="rId15"/>
    <p:sldId id="292" r:id="rId16"/>
    <p:sldId id="328" r:id="rId17"/>
    <p:sldId id="330" r:id="rId18"/>
    <p:sldId id="343" r:id="rId19"/>
    <p:sldId id="331" r:id="rId20"/>
    <p:sldId id="342" r:id="rId21"/>
    <p:sldId id="302" r:id="rId22"/>
    <p:sldId id="316" r:id="rId23"/>
    <p:sldId id="332" r:id="rId24"/>
    <p:sldId id="345" r:id="rId25"/>
    <p:sldId id="32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82" autoAdjust="0"/>
    <p:restoredTop sz="84767" autoAdjust="0"/>
  </p:normalViewPr>
  <p:slideViewPr>
    <p:cSldViewPr snapToGrid="0">
      <p:cViewPr varScale="1">
        <p:scale>
          <a:sx n="71" d="100"/>
          <a:sy n="71" d="100"/>
        </p:scale>
        <p:origin x="1344" y="53"/>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2890F-C937-4196-947D-1F0BDB85D2B0}" type="datetimeFigureOut">
              <a:rPr lang="pl-PL" smtClean="0"/>
              <a:t>21.03.2019</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5ED757-0959-4C4D-A808-AE1DD315401B}" type="slidenum">
              <a:rPr lang="pl-PL" smtClean="0"/>
              <a:t>‹#›</a:t>
            </a:fld>
            <a:endParaRPr lang="pl-PL"/>
          </a:p>
        </p:txBody>
      </p:sp>
    </p:spTree>
    <p:extLst>
      <p:ext uri="{BB962C8B-B14F-4D97-AF65-F5344CB8AC3E}">
        <p14:creationId xmlns:p14="http://schemas.microsoft.com/office/powerpoint/2010/main" val="3976631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prawo.vulcan.edu.pl/przegdok.asp?qdatprz=01-09-2019&amp;qplikid=4186#P4186A7"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prawo.vulcan.edu.pl/przegdok.asp?qdatprz=01-09-2019&amp;qplikid=4186#P4186A11"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b="1" dirty="0" smtClean="0"/>
              <a:t>Status prawny szkół (LO i T) w kontekście reformy ustroju szkolnego</a:t>
            </a:r>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a:t>
            </a:fld>
            <a:endParaRPr lang="pl-PL"/>
          </a:p>
        </p:txBody>
      </p:sp>
    </p:spTree>
    <p:extLst>
      <p:ext uri="{BB962C8B-B14F-4D97-AF65-F5344CB8AC3E}">
        <p14:creationId xmlns:p14="http://schemas.microsoft.com/office/powerpoint/2010/main" val="3742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0" i="0" kern="1200" dirty="0" smtClean="0">
                <a:solidFill>
                  <a:schemeClr val="tx1"/>
                </a:solidFill>
                <a:effectLst/>
                <a:latin typeface="+mn-lt"/>
                <a:ea typeface="+mn-ea"/>
                <a:cs typeface="+mn-cs"/>
              </a:rPr>
              <a:t>REFORMA USTROJU SZKOLNEGO ZOSTAŁA WPROWADZONA PRZEPISAMI USTAWY Z DNIA 14 GRUDNIA 2016R. – PRZEPISY WPROWADZAJĄCE REFORMĘ USTROJU SZKOLNEGO (DZ. U. Z 2017 R., POZ. 60). ZMIANY ZAKŁADAJĄ STOPNIOWĄ ZMIANĘ USTROJU SZKOLNEGO JUŻ OD 1 WRZEŚNIA 2017 R. </a:t>
            </a:r>
            <a:r>
              <a:rPr lang="pl-PL" sz="1200" b="1" i="0" kern="1200" dirty="0" smtClean="0">
                <a:solidFill>
                  <a:schemeClr val="tx1"/>
                </a:solidFill>
                <a:effectLst/>
                <a:latin typeface="+mn-lt"/>
                <a:ea typeface="+mn-ea"/>
                <a:cs typeface="+mn-cs"/>
              </a:rPr>
              <a:t>Docelowo w systemie oświaty będą funkcjonować następujące typy szkół (art. 18 PO): ………………… a-f (SLAJD)</a:t>
            </a:r>
          </a:p>
          <a:p>
            <a:r>
              <a:rPr lang="pl-PL" sz="1200" b="0" i="0" kern="1200" dirty="0" smtClean="0">
                <a:solidFill>
                  <a:schemeClr val="tx1"/>
                </a:solidFill>
                <a:effectLst/>
                <a:latin typeface="+mn-lt"/>
                <a:ea typeface="+mn-ea"/>
                <a:cs typeface="+mn-cs"/>
              </a:rPr>
              <a:t>PRZEPISY WPROWADZAJĄCE OKREŚLAJĄ SPOSÓB WDROŻENIA, A TAKŻE OKREŚLAJĄ TERMIN ROZPOCZĘCIA OBOWIĄZYWANIA USTAWY – PRAWO OŚWIATOWE. ZAPISY TEGO AKTU PRAWNEGO PRZEWIDUJĄ RÓWNIEŻ ROZWIĄZANIA PRZEJŚCIOWE – KTÓRE BĘDĄ MIAŁY ZASTOSOWANIE W KONKRETNYCH ODCINKACH CZASOWYCH. NALEŻY JEDNAK PODKREŚLIĆ, ŻE PRZEPISY PRZEJŚCIOWE NIE DOKONAŁY CAŁKOWITEJ DEROGACJI PRZEPISÓW USTAWY Z DNIA 7 WRZEŚNIA 1991 R. O SYSTEMIE OŚWIATY (DZ. U. Z 2016 R., POZ. 1943). USTAWA O SYSTEMIE OŚWIATY BĘDZIE W DALSZYM CIĄGU AKTEM PRAWNYM OBOWIĄZUJĄCYM, LECZ W ZNACZNIE JUŻ UBOŻSZEJ WERSJI. </a:t>
            </a:r>
          </a:p>
          <a:p>
            <a:r>
              <a:rPr lang="pl-PL" altLang="pl-PL" sz="1200" b="1" dirty="0" smtClean="0"/>
              <a:t>USTAWA Z 14 GRUDNIA 2016 R. - PRZEPISY WPROWADZAJĄCE USTAWĘ – PRAWO OŚWIATOWE</a:t>
            </a:r>
            <a:r>
              <a:rPr lang="pl-PL" altLang="pl-PL" sz="1200" b="1" baseline="0" dirty="0" smtClean="0"/>
              <a:t> </a:t>
            </a:r>
            <a:r>
              <a:rPr lang="pl-PL" altLang="pl-PL" b="1" dirty="0" smtClean="0"/>
              <a:t>ZAWIERA 369 ARTYKUŁÓW OKREŚLAJĄCYCH:</a:t>
            </a:r>
          </a:p>
          <a:p>
            <a:pPr marL="0" indent="0" eaLnBrk="1" hangingPunct="1">
              <a:buFont typeface="Wingdings 2" pitchFamily="18" charset="2"/>
              <a:buNone/>
              <a:defRPr/>
            </a:pPr>
            <a:r>
              <a:rPr lang="pl-PL" altLang="pl-PL" dirty="0" smtClean="0"/>
              <a:t>1. terminy wejścia w życie ustawy – Prawo oświatowe – generalnie 1 września 2017 r. – wyjątki:</a:t>
            </a:r>
          </a:p>
          <a:p>
            <a:pPr marL="180000" indent="0" eaLnBrk="1" hangingPunct="1">
              <a:buFont typeface="Wingdings 2" pitchFamily="18" charset="2"/>
              <a:buNone/>
              <a:defRPr/>
            </a:pPr>
            <a:r>
              <a:rPr lang="pl-PL" altLang="pl-PL" dirty="0" smtClean="0"/>
              <a:t>1) rozdz. 6 </a:t>
            </a:r>
            <a:r>
              <a:rPr lang="pl-PL" altLang="pl-PL" i="1" dirty="0" smtClean="0"/>
              <a:t>(o rekrutacji)</a:t>
            </a:r>
            <a:r>
              <a:rPr lang="pl-PL" altLang="pl-PL" dirty="0" smtClean="0"/>
              <a:t>  oraz art. 18 ust. 4 </a:t>
            </a:r>
            <a:r>
              <a:rPr lang="pl-PL" altLang="pl-PL" i="1" dirty="0" smtClean="0"/>
              <a:t>(egzaminy w szk. </a:t>
            </a:r>
            <a:r>
              <a:rPr lang="pl-PL" altLang="pl-PL" i="1" dirty="0" err="1" smtClean="0"/>
              <a:t>artyst</a:t>
            </a:r>
            <a:r>
              <a:rPr lang="pl-PL" altLang="pl-PL" i="1" dirty="0" smtClean="0"/>
              <a:t>.)</a:t>
            </a:r>
            <a:r>
              <a:rPr lang="pl-PL" altLang="pl-PL" dirty="0" smtClean="0"/>
              <a:t> i art. 47 ust. 3 pkt 2 </a:t>
            </a:r>
            <a:r>
              <a:rPr lang="pl-PL" altLang="pl-PL" i="1" dirty="0" smtClean="0"/>
              <a:t>(szkolnictwo poza granicami) </a:t>
            </a:r>
            <a:r>
              <a:rPr lang="pl-PL" altLang="pl-PL" dirty="0" smtClean="0"/>
              <a:t>– 26 stycznia 2017 r.,</a:t>
            </a:r>
          </a:p>
          <a:p>
            <a:pPr marL="180000" indent="0" eaLnBrk="1" hangingPunct="1">
              <a:buFont typeface="Wingdings 2" pitchFamily="18" charset="2"/>
              <a:buNone/>
              <a:defRPr/>
            </a:pPr>
            <a:r>
              <a:rPr lang="pl-PL" altLang="pl-PL" dirty="0" smtClean="0"/>
              <a:t>2) art. 47 ust. 1 pkt 1c, 1d, 1g oraz pkt 4 </a:t>
            </a:r>
            <a:r>
              <a:rPr lang="pl-PL" altLang="pl-PL" i="1" dirty="0" smtClean="0"/>
              <a:t>(podst. program. w szk. </a:t>
            </a:r>
            <a:r>
              <a:rPr lang="pl-PL" altLang="pl-PL" i="1" dirty="0" err="1" smtClean="0"/>
              <a:t>ponadpod</a:t>
            </a:r>
            <a:r>
              <a:rPr lang="pl-PL" altLang="pl-PL" i="1" dirty="0" smtClean="0"/>
              <a:t>.) </a:t>
            </a:r>
            <a:r>
              <a:rPr lang="pl-PL" altLang="pl-PL" dirty="0" smtClean="0"/>
              <a:t>– 1 września 2018 r. ,</a:t>
            </a:r>
          </a:p>
          <a:p>
            <a:pPr eaLnBrk="1" hangingPunct="1">
              <a:buFont typeface="Wingdings 3" panose="05040102010807070707" pitchFamily="18" charset="2"/>
              <a:buNone/>
              <a:defRPr/>
            </a:pPr>
            <a:r>
              <a:rPr lang="pl-PL" altLang="pl-PL" dirty="0" smtClean="0"/>
              <a:t>2. zmiany 114 ustaw (w tym KN i </a:t>
            </a:r>
            <a:r>
              <a:rPr lang="pl-PL" altLang="pl-PL" dirty="0" err="1" smtClean="0"/>
              <a:t>UoSO</a:t>
            </a:r>
            <a:r>
              <a:rPr lang="pl-PL" altLang="pl-PL" dirty="0" smtClean="0"/>
              <a:t> oraz np. o systemie informacji oświatowej, o Zintegrowanym Systemie Kwalifikacji , o nauczycielskich świadczeniach kompensacyjnych, Kodeks pracy i wiele, wiele innych)</a:t>
            </a:r>
          </a:p>
          <a:p>
            <a:pPr eaLnBrk="1" hangingPunct="1">
              <a:buFont typeface="Wingdings 3" pitchFamily="18" charset="2"/>
              <a:buNone/>
            </a:pPr>
            <a:r>
              <a:rPr lang="pl-PL" altLang="pl-PL" dirty="0" smtClean="0"/>
              <a:t>3. od art. 220 do 255 - sytuację nauczyciela lub innego pracownika szkoły w której kształcenie jest wygaszane,</a:t>
            </a:r>
          </a:p>
          <a:p>
            <a:pPr eaLnBrk="1" hangingPunct="1">
              <a:buFont typeface="Wingdings 3" pitchFamily="18" charset="2"/>
              <a:buNone/>
            </a:pPr>
            <a:r>
              <a:rPr lang="pl-PL" altLang="pl-PL" dirty="0" smtClean="0"/>
              <a:t>4. od art. 116 do art. 219 i od art. 256 do art. 369 - przekształcanie szkół w okresie od 2017 r. – formuła dla publicznych i niepublicznych, rola JST i związków zawodowych, rekrutacja, organizacja egzaminów, podręczniki i inne materiały edukacyjne.</a:t>
            </a:r>
          </a:p>
          <a:p>
            <a:endParaRPr lang="pl-PL" sz="1200" b="1"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 </a:t>
            </a: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Art</a:t>
            </a:r>
            <a:r>
              <a:rPr lang="pl-PL" sz="1200" b="1" i="0" kern="1200" dirty="0">
                <a:solidFill>
                  <a:schemeClr val="tx1"/>
                </a:solidFill>
                <a:effectLst/>
                <a:latin typeface="+mn-lt"/>
                <a:ea typeface="+mn-ea"/>
                <a:cs typeface="+mn-cs"/>
              </a:rPr>
              <a:t>.  1.  Ustawy Przepisy wprowadzające ustawę – Prawo </a:t>
            </a:r>
            <a:r>
              <a:rPr lang="pl-PL" sz="1200" b="1" i="0" kern="1200" dirty="0" smtClean="0">
                <a:solidFill>
                  <a:schemeClr val="tx1"/>
                </a:solidFill>
                <a:effectLst/>
                <a:latin typeface="+mn-lt"/>
                <a:ea typeface="+mn-ea"/>
                <a:cs typeface="+mn-cs"/>
              </a:rPr>
              <a:t>oświatowe (PWPO)</a:t>
            </a:r>
            <a:endParaRPr lang="pl-PL" sz="1200" b="1" i="0" kern="1200" dirty="0">
              <a:solidFill>
                <a:schemeClr val="tx1"/>
              </a:solidFill>
              <a:effectLst/>
              <a:latin typeface="+mn-lt"/>
              <a:ea typeface="+mn-ea"/>
              <a:cs typeface="+mn-cs"/>
            </a:endParaRPr>
          </a:p>
          <a:p>
            <a:r>
              <a:rPr lang="pl-PL" sz="1200" b="0" i="0" u="none" strike="noStrike" kern="1200" dirty="0">
                <a:solidFill>
                  <a:schemeClr val="tx1"/>
                </a:solidFill>
                <a:effectLst/>
                <a:latin typeface="+mn-lt"/>
                <a:ea typeface="+mn-ea"/>
                <a:cs typeface="+mn-cs"/>
              </a:rPr>
              <a:t>Ustawa</a:t>
            </a:r>
            <a:r>
              <a:rPr lang="pl-PL" sz="1200" b="0" i="0" kern="1200" dirty="0">
                <a:solidFill>
                  <a:schemeClr val="tx1"/>
                </a:solidFill>
                <a:effectLst/>
                <a:latin typeface="+mn-lt"/>
                <a:ea typeface="+mn-ea"/>
                <a:cs typeface="+mn-cs"/>
              </a:rPr>
              <a:t> z dnia 14 grudnia 2016 r. - Prawo oświatowe (Dz. U. z 2017 r. poz. 59) wchodzi w życie </a:t>
            </a:r>
            <a:r>
              <a:rPr lang="pl-PL" sz="1200" b="1" i="0" kern="1200" dirty="0">
                <a:solidFill>
                  <a:schemeClr val="tx1"/>
                </a:solidFill>
                <a:effectLst/>
                <a:latin typeface="+mn-lt"/>
                <a:ea typeface="+mn-ea"/>
                <a:cs typeface="+mn-cs"/>
              </a:rPr>
              <a:t>z dniem 1 września 2017 r.,</a:t>
            </a:r>
            <a:r>
              <a:rPr lang="pl-PL" sz="1200" b="0" i="0" kern="1200" dirty="0">
                <a:solidFill>
                  <a:schemeClr val="tx1"/>
                </a:solidFill>
                <a:effectLst/>
                <a:latin typeface="+mn-lt"/>
                <a:ea typeface="+mn-ea"/>
                <a:cs typeface="+mn-cs"/>
              </a:rPr>
              <a:t> z wyjątkiem:</a:t>
            </a:r>
          </a:p>
          <a:p>
            <a:r>
              <a:rPr lang="pl-PL" sz="1200" b="0" i="0" kern="1200" dirty="0">
                <a:solidFill>
                  <a:schemeClr val="tx1"/>
                </a:solidFill>
                <a:effectLst/>
                <a:latin typeface="+mn-lt"/>
                <a:ea typeface="+mn-ea"/>
                <a:cs typeface="+mn-cs"/>
              </a:rPr>
              <a:t>1) </a:t>
            </a:r>
            <a:r>
              <a:rPr lang="pl-PL" sz="1200" b="0" i="0" u="none" strike="noStrike" kern="1200" dirty="0">
                <a:solidFill>
                  <a:schemeClr val="tx1"/>
                </a:solidFill>
                <a:effectLst/>
                <a:latin typeface="+mn-lt"/>
                <a:ea typeface="+mn-ea"/>
                <a:cs typeface="+mn-cs"/>
              </a:rPr>
              <a:t>art. 18 ust. 4</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47 ust. 3 pkt 2</a:t>
            </a:r>
            <a:r>
              <a:rPr lang="pl-PL" sz="1200" b="0" i="0" kern="1200" dirty="0">
                <a:solidFill>
                  <a:schemeClr val="tx1"/>
                </a:solidFill>
                <a:effectLst/>
                <a:latin typeface="+mn-lt"/>
                <a:ea typeface="+mn-ea"/>
                <a:cs typeface="+mn-cs"/>
              </a:rPr>
              <a:t> oraz </a:t>
            </a:r>
            <a:r>
              <a:rPr lang="pl-PL" sz="1200" b="0" i="0" u="none" strike="noStrike" kern="1200" dirty="0">
                <a:solidFill>
                  <a:schemeClr val="tx1"/>
                </a:solidFill>
                <a:effectLst/>
                <a:latin typeface="+mn-lt"/>
                <a:ea typeface="+mn-ea"/>
                <a:cs typeface="+mn-cs"/>
              </a:rPr>
              <a:t>rozdziału 6</a:t>
            </a:r>
            <a:r>
              <a:rPr lang="pl-PL" sz="1200" b="0" i="0" kern="1200" dirty="0">
                <a:solidFill>
                  <a:schemeClr val="tx1"/>
                </a:solidFill>
                <a:effectLst/>
                <a:latin typeface="+mn-lt"/>
                <a:ea typeface="+mn-ea"/>
                <a:cs typeface="+mn-cs"/>
              </a:rPr>
              <a:t>, które wchodzą w życie po upływie 14 dni od dnia ogłoszenia;</a:t>
            </a:r>
          </a:p>
          <a:p>
            <a:r>
              <a:rPr lang="pl-PL" sz="1200" b="0" i="0" kern="1200" dirty="0">
                <a:solidFill>
                  <a:schemeClr val="tx1"/>
                </a:solidFill>
                <a:effectLst/>
                <a:latin typeface="+mn-lt"/>
                <a:ea typeface="+mn-ea"/>
                <a:cs typeface="+mn-cs"/>
              </a:rPr>
              <a:t>2) </a:t>
            </a:r>
            <a:r>
              <a:rPr lang="pl-PL" sz="1200" b="0" i="0" u="none" strike="noStrike" kern="1200" dirty="0">
                <a:solidFill>
                  <a:schemeClr val="tx1"/>
                </a:solidFill>
                <a:effectLst/>
                <a:latin typeface="+mn-lt"/>
                <a:ea typeface="+mn-ea"/>
                <a:cs typeface="+mn-cs"/>
              </a:rPr>
              <a:t>art. 47 ust. 1 pkt 1 lit. c</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d</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g</a:t>
            </a:r>
            <a:r>
              <a:rPr lang="pl-PL" sz="1200" b="0" i="0" kern="1200" dirty="0">
                <a:solidFill>
                  <a:schemeClr val="tx1"/>
                </a:solidFill>
                <a:effectLst/>
                <a:latin typeface="+mn-lt"/>
                <a:ea typeface="+mn-ea"/>
                <a:cs typeface="+mn-cs"/>
              </a:rPr>
              <a:t> oraz </a:t>
            </a:r>
            <a:r>
              <a:rPr lang="pl-PL" sz="1200" b="0" i="0" u="none" strike="noStrike" kern="1200" dirty="0">
                <a:solidFill>
                  <a:schemeClr val="tx1"/>
                </a:solidFill>
                <a:effectLst/>
                <a:latin typeface="+mn-lt"/>
                <a:ea typeface="+mn-ea"/>
                <a:cs typeface="+mn-cs"/>
              </a:rPr>
              <a:t>pkt 4</a:t>
            </a:r>
            <a:r>
              <a:rPr lang="pl-PL" sz="1200" b="0" i="0" kern="1200" dirty="0">
                <a:solidFill>
                  <a:schemeClr val="tx1"/>
                </a:solidFill>
                <a:effectLst/>
                <a:latin typeface="+mn-lt"/>
                <a:ea typeface="+mn-ea"/>
                <a:cs typeface="+mn-cs"/>
              </a:rPr>
              <a:t>, które wchodzą w życie z dniem 1 września 2018 r.</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369.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[Wejście w życie ustawy] </a:t>
            </a:r>
          </a:p>
          <a:p>
            <a:r>
              <a:rPr lang="pl-PL" sz="1200" b="0" i="0" kern="1200" dirty="0">
                <a:solidFill>
                  <a:schemeClr val="tx1"/>
                </a:solidFill>
                <a:effectLst/>
                <a:latin typeface="+mn-lt"/>
                <a:ea typeface="+mn-ea"/>
                <a:cs typeface="+mn-cs"/>
              </a:rPr>
              <a:t>Ustawa wchodzi w życie </a:t>
            </a:r>
            <a:r>
              <a:rPr lang="pl-PL" sz="1200" b="1" i="0" kern="1200" dirty="0">
                <a:solidFill>
                  <a:schemeClr val="tx1"/>
                </a:solidFill>
                <a:effectLst/>
                <a:latin typeface="+mn-lt"/>
                <a:ea typeface="+mn-ea"/>
                <a:cs typeface="+mn-cs"/>
              </a:rPr>
              <a:t>z dniem 1 września 2017 r., z wyjątkiem:</a:t>
            </a:r>
          </a:p>
          <a:p>
            <a:r>
              <a:rPr lang="pl-PL" sz="1200" b="0" i="0" kern="1200" dirty="0">
                <a:solidFill>
                  <a:schemeClr val="tx1"/>
                </a:solidFill>
                <a:effectLst/>
                <a:latin typeface="+mn-lt"/>
                <a:ea typeface="+mn-ea"/>
                <a:cs typeface="+mn-cs"/>
              </a:rPr>
              <a:t>1) art. 1, art. 116-219, art. 314, art. 326-336, art. 347, art. 348, art. 358 i art. 359, które wchodzą w życie po upływie 3 dni od dnia ogłoszenia;</a:t>
            </a:r>
          </a:p>
          <a:p>
            <a:r>
              <a:rPr lang="pl-PL" sz="1200" b="0" i="0" kern="1200" dirty="0">
                <a:solidFill>
                  <a:schemeClr val="tx1"/>
                </a:solidFill>
                <a:effectLst/>
                <a:latin typeface="+mn-lt"/>
                <a:ea typeface="+mn-ea"/>
                <a:cs typeface="+mn-cs"/>
              </a:rPr>
              <a:t>2) </a:t>
            </a:r>
            <a:r>
              <a:rPr lang="pl-PL" sz="1200" b="1" i="0" kern="1200" dirty="0">
                <a:solidFill>
                  <a:schemeClr val="tx1"/>
                </a:solidFill>
                <a:effectLst/>
                <a:latin typeface="+mn-lt"/>
                <a:ea typeface="+mn-ea"/>
                <a:cs typeface="+mn-cs"/>
              </a:rPr>
              <a:t>art. 4 </a:t>
            </a:r>
            <a:r>
              <a:rPr lang="pl-PL" sz="1200" b="0" i="0" kern="1200" dirty="0">
                <a:solidFill>
                  <a:schemeClr val="tx1"/>
                </a:solidFill>
                <a:effectLst/>
                <a:latin typeface="+mn-lt"/>
                <a:ea typeface="+mn-ea"/>
                <a:cs typeface="+mn-cs"/>
              </a:rPr>
              <a:t>pkt 9, 12, 14 lit. a,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26, pkt 29 lit. a w zakresie </a:t>
            </a:r>
            <a:r>
              <a:rPr lang="pl-PL" sz="1200" b="0" i="0" u="none" strike="noStrike" kern="1200" dirty="0">
                <a:solidFill>
                  <a:schemeClr val="tx1"/>
                </a:solidFill>
                <a:effectLst/>
                <a:latin typeface="+mn-lt"/>
                <a:ea typeface="+mn-ea"/>
                <a:cs typeface="+mn-cs"/>
              </a:rPr>
              <a:t>art. 22 ust. 1 pkt 3a</a:t>
            </a:r>
            <a:r>
              <a:rPr lang="pl-PL" sz="1200" b="0" i="0" kern="1200" dirty="0">
                <a:solidFill>
                  <a:schemeClr val="tx1"/>
                </a:solidFill>
                <a:effectLst/>
                <a:latin typeface="+mn-lt"/>
                <a:ea typeface="+mn-ea"/>
                <a:cs typeface="+mn-cs"/>
              </a:rPr>
              <a:t>, pkt 48, 49, pkt 54 w zakresie </a:t>
            </a:r>
            <a:r>
              <a:rPr lang="pl-PL" sz="1200" b="0" i="0" u="none" strike="noStrike" kern="1200" dirty="0">
                <a:solidFill>
                  <a:schemeClr val="tx1"/>
                </a:solidFill>
                <a:effectLst/>
                <a:latin typeface="+mn-lt"/>
                <a:ea typeface="+mn-ea"/>
                <a:cs typeface="+mn-cs"/>
              </a:rPr>
              <a:t>art. 36a ust. 14</a:t>
            </a:r>
            <a:r>
              <a:rPr lang="pl-PL" sz="1200" b="0" i="0" kern="1200" dirty="0">
                <a:solidFill>
                  <a:schemeClr val="tx1"/>
                </a:solidFill>
                <a:effectLst/>
                <a:latin typeface="+mn-lt"/>
                <a:ea typeface="+mn-ea"/>
                <a:cs typeface="+mn-cs"/>
              </a:rPr>
              <a:t> i pkt 114 w zakresie art. 71d, art. 66 pkt 1, art. 80, art. 111 pkt 2, art. 113 pkt 2, art. 115, art. 220-223, art. 225-313, art. 315-325, art. 349-357 i art. 360-368, które wchodzą w życie po upływie 14 dni od dnia ogłoszenia;</a:t>
            </a:r>
          </a:p>
          <a:p>
            <a:r>
              <a:rPr lang="pl-PL" sz="1200" b="0" i="0" kern="1200" dirty="0">
                <a:solidFill>
                  <a:schemeClr val="tx1"/>
                </a:solidFill>
                <a:effectLst/>
                <a:latin typeface="+mn-lt"/>
                <a:ea typeface="+mn-ea"/>
                <a:cs typeface="+mn-cs"/>
              </a:rPr>
              <a:t>3)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118 lit. f i h oraz pkt 123 lit. m, które wchodzą w życie z dniem 1 lutego 2017 r.;</a:t>
            </a:r>
          </a:p>
          <a:p>
            <a:r>
              <a:rPr lang="pl-PL" sz="1200" b="0" i="0" kern="1200" dirty="0">
                <a:solidFill>
                  <a:schemeClr val="tx1"/>
                </a:solidFill>
                <a:effectLst/>
                <a:latin typeface="+mn-lt"/>
                <a:ea typeface="+mn-ea"/>
                <a:cs typeface="+mn-cs"/>
              </a:rPr>
              <a:t>4)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31, pkt 32 w zakresie </a:t>
            </a:r>
            <a:r>
              <a:rPr lang="pl-PL" sz="1200" b="0" i="0" u="none" strike="noStrike" kern="1200" dirty="0">
                <a:solidFill>
                  <a:schemeClr val="tx1"/>
                </a:solidFill>
                <a:effectLst/>
                <a:latin typeface="+mn-lt"/>
                <a:ea typeface="+mn-ea"/>
                <a:cs typeface="+mn-cs"/>
              </a:rPr>
              <a:t>art. 22ac ust.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22ae ust. 2</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22ak ust. 1</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art. 85b ust. 2</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5</a:t>
            </a:r>
            <a:r>
              <a:rPr lang="pl-PL" sz="1200" b="0" i="0" kern="1200" dirty="0">
                <a:solidFill>
                  <a:schemeClr val="tx1"/>
                </a:solidFill>
                <a:effectLst/>
                <a:latin typeface="+mn-lt"/>
                <a:ea typeface="+mn-ea"/>
                <a:cs typeface="+mn-cs"/>
              </a:rPr>
              <a:t>, pkt 33-43, pkt 44 w zakresie art. 22ar i art. 22at ust. 1 pkt 1, pkt 46, 47 i 120, art. 105 i art. 337-346, które wchodzą w życie z dniem 15 lutego 2017 r.;</a:t>
            </a:r>
          </a:p>
          <a:p>
            <a:r>
              <a:rPr lang="pl-PL" sz="1200" b="0" i="0" kern="1200" dirty="0">
                <a:solidFill>
                  <a:schemeClr val="tx1"/>
                </a:solidFill>
                <a:effectLst/>
                <a:latin typeface="+mn-lt"/>
                <a:ea typeface="+mn-ea"/>
                <a:cs typeface="+mn-cs"/>
              </a:rPr>
              <a:t>5) </a:t>
            </a:r>
            <a:r>
              <a:rPr lang="pl-PL" sz="1200" b="1" i="0" kern="1200" dirty="0">
                <a:solidFill>
                  <a:schemeClr val="tx1"/>
                </a:solidFill>
                <a:effectLst/>
                <a:latin typeface="+mn-lt"/>
                <a:ea typeface="+mn-ea"/>
                <a:cs typeface="+mn-cs"/>
              </a:rPr>
              <a:t>art. 4 </a:t>
            </a:r>
            <a:r>
              <a:rPr lang="pl-PL" sz="1200" b="0" i="0" kern="1200" dirty="0">
                <a:solidFill>
                  <a:schemeClr val="tx1"/>
                </a:solidFill>
                <a:effectLst/>
                <a:latin typeface="+mn-lt"/>
                <a:ea typeface="+mn-ea"/>
                <a:cs typeface="+mn-cs"/>
              </a:rPr>
              <a:t>pkt 5, 10 i 11, które wchodzą w życie z dniem 1 marca 2017 r.;</a:t>
            </a:r>
          </a:p>
          <a:p>
            <a:r>
              <a:rPr lang="pl-PL" sz="1200" b="0" i="0" kern="1200" dirty="0">
                <a:solidFill>
                  <a:schemeClr val="tx1"/>
                </a:solidFill>
                <a:effectLst/>
                <a:latin typeface="+mn-lt"/>
                <a:ea typeface="+mn-ea"/>
                <a:cs typeface="+mn-cs"/>
              </a:rPr>
              <a:t>6) art. 224, który wchodzi w życie z dniem 1 kwietnia 2017 r.;</a:t>
            </a:r>
          </a:p>
          <a:p>
            <a:r>
              <a:rPr lang="pl-PL" sz="1200" b="0" i="0" kern="1200" dirty="0">
                <a:solidFill>
                  <a:schemeClr val="tx1"/>
                </a:solidFill>
                <a:effectLst/>
                <a:latin typeface="+mn-lt"/>
                <a:ea typeface="+mn-ea"/>
                <a:cs typeface="+mn-cs"/>
              </a:rPr>
              <a:t>7) art. 66 pkt 3, który wchodzi w życie z dniem 1 stycznia 2022 r.</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18. Ustawy – Prawo oświatowe [Typy szkół] </a:t>
            </a:r>
            <a:r>
              <a:rPr lang="pl-PL" sz="1200" b="0" i="0" kern="1200" dirty="0">
                <a:solidFill>
                  <a:schemeClr val="tx1"/>
                </a:solidFill>
                <a:effectLst/>
                <a:latin typeface="+mn-lt"/>
                <a:ea typeface="+mn-ea"/>
                <a:cs typeface="+mn-cs"/>
              </a:rPr>
              <a:t>1. Szkoły publiczne i niepubliczne dzielą się na następujące typy:</a:t>
            </a:r>
          </a:p>
          <a:p>
            <a:r>
              <a:rPr lang="pl-PL" sz="1200" b="0" i="0" kern="1200" dirty="0">
                <a:solidFill>
                  <a:schemeClr val="tx1"/>
                </a:solidFill>
                <a:effectLst/>
                <a:latin typeface="+mn-lt"/>
                <a:ea typeface="+mn-ea"/>
                <a:cs typeface="+mn-cs"/>
              </a:rPr>
              <a:t>1) ośmioletnią szkołę podstawową;</a:t>
            </a:r>
          </a:p>
          <a:p>
            <a:r>
              <a:rPr lang="pl-PL" sz="1200" b="0" i="0" kern="1200" dirty="0">
                <a:solidFill>
                  <a:schemeClr val="tx1"/>
                </a:solidFill>
                <a:effectLst/>
                <a:latin typeface="+mn-lt"/>
                <a:ea typeface="+mn-ea"/>
                <a:cs typeface="+mn-cs"/>
              </a:rPr>
              <a:t>2) szkoły ponadpodstawowe:</a:t>
            </a:r>
          </a:p>
          <a:p>
            <a:r>
              <a:rPr lang="pl-PL" sz="1200" b="0" i="0" kern="1200" dirty="0">
                <a:solidFill>
                  <a:schemeClr val="tx1"/>
                </a:solidFill>
                <a:effectLst/>
                <a:latin typeface="+mn-lt"/>
                <a:ea typeface="+mn-ea"/>
                <a:cs typeface="+mn-cs"/>
              </a:rPr>
              <a:t>a) czteroletnie liceum ogólnokształcące,</a:t>
            </a:r>
          </a:p>
          <a:p>
            <a:r>
              <a:rPr lang="pl-PL" sz="1200" b="0" i="0" kern="1200" dirty="0">
                <a:solidFill>
                  <a:schemeClr val="tx1"/>
                </a:solidFill>
                <a:effectLst/>
                <a:latin typeface="+mn-lt"/>
                <a:ea typeface="+mn-ea"/>
                <a:cs typeface="+mn-cs"/>
              </a:rPr>
              <a:t>b) pięcioletnie technikum,</a:t>
            </a:r>
          </a:p>
          <a:p>
            <a:r>
              <a:rPr lang="pl-PL" sz="1200" b="0" i="0" kern="1200" dirty="0">
                <a:solidFill>
                  <a:schemeClr val="tx1"/>
                </a:solidFill>
                <a:effectLst/>
                <a:latin typeface="+mn-lt"/>
                <a:ea typeface="+mn-ea"/>
                <a:cs typeface="+mn-cs"/>
              </a:rPr>
              <a:t>c) trzyletnią branżową szkołę I stopnia,</a:t>
            </a:r>
          </a:p>
          <a:p>
            <a:r>
              <a:rPr lang="pl-PL" sz="1200" b="0" i="0" kern="1200" dirty="0">
                <a:solidFill>
                  <a:schemeClr val="tx1"/>
                </a:solidFill>
                <a:effectLst/>
                <a:latin typeface="+mn-lt"/>
                <a:ea typeface="+mn-ea"/>
                <a:cs typeface="+mn-cs"/>
              </a:rPr>
              <a:t>d) trzyletnią szkołę specjalną przysposabiającą do pracy,</a:t>
            </a:r>
          </a:p>
          <a:p>
            <a:r>
              <a:rPr lang="pl-PL" sz="1200" b="0" i="0" kern="1200" dirty="0">
                <a:solidFill>
                  <a:schemeClr val="tx1"/>
                </a:solidFill>
                <a:effectLst/>
                <a:latin typeface="+mn-lt"/>
                <a:ea typeface="+mn-ea"/>
                <a:cs typeface="+mn-cs"/>
              </a:rPr>
              <a:t>e) dwuletnią branżową szkołę II stopnia,</a:t>
            </a:r>
          </a:p>
          <a:p>
            <a:r>
              <a:rPr lang="pl-PL" sz="1200" b="0" i="0" kern="1200" dirty="0">
                <a:solidFill>
                  <a:schemeClr val="tx1"/>
                </a:solidFill>
                <a:effectLst/>
                <a:latin typeface="+mn-lt"/>
                <a:ea typeface="+mn-ea"/>
                <a:cs typeface="+mn-cs"/>
              </a:rPr>
              <a:t>f) szkołę policealną dla osób posiadających wykształcenie średnie lub wykształcenie średnie branżowe, o okresie nauczania nie dłuższym niż 2,5 roku.</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a:t>
            </a:fld>
            <a:endParaRPr lang="pl-PL"/>
          </a:p>
        </p:txBody>
      </p:sp>
    </p:spTree>
    <p:extLst>
      <p:ext uri="{BB962C8B-B14F-4D97-AF65-F5344CB8AC3E}">
        <p14:creationId xmlns:p14="http://schemas.microsoft.com/office/powerpoint/2010/main" val="639885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smtClean="0"/>
              <a:t>2) w art. 148: a) po ust. 1 dodaje się ust. 1a w brzmieniu: </a:t>
            </a:r>
          </a:p>
          <a:p>
            <a:r>
              <a:rPr lang="pl-PL" dirty="0" smtClean="0"/>
              <a:t>„1a. W latach szkolnych 2019/2020–2021/2022 w nowo tworzonych czteroletnich liceach ogólnokształcących oraz czteroletnich liceach ogólnokształcących utworzonych zgodnie z art. 129 ust. 3 pkt 5 i 7, można prowadzić klasy dotychczasowego trzyletniego liceum ogólnokształcącego dla absolwentów dotychczasowego gimnazjum, aż do czasu likwidacji tych klas zgodnie z art. 147.”,</a:t>
            </a:r>
          </a:p>
          <a:p>
            <a:r>
              <a:rPr lang="pl-PL" sz="1200" kern="1200" dirty="0" smtClean="0">
                <a:solidFill>
                  <a:schemeClr val="tx1"/>
                </a:solidFill>
                <a:effectLst/>
                <a:latin typeface="+mn-lt"/>
                <a:ea typeface="+mn-ea"/>
                <a:cs typeface="+mn-cs"/>
              </a:rPr>
              <a:t>3) w art. 154: a) </a:t>
            </a:r>
            <a:r>
              <a:rPr lang="pl-PL" sz="1200" u="none" strike="noStrike" kern="1200" dirty="0" smtClean="0">
                <a:solidFill>
                  <a:schemeClr val="tx1"/>
                </a:solidFill>
                <a:effectLst/>
                <a:latin typeface="+mn-lt"/>
                <a:ea typeface="+mn-ea"/>
                <a:cs typeface="+mn-cs"/>
              </a:rPr>
              <a:t>po ust. 1 dodaje się ust. 1a w brzmieniu: </a:t>
            </a:r>
          </a:p>
          <a:p>
            <a:r>
              <a:rPr lang="pl-PL" sz="1200" kern="1200" dirty="0" smtClean="0">
                <a:solidFill>
                  <a:schemeClr val="tx1"/>
                </a:solidFill>
                <a:effectLst/>
                <a:latin typeface="+mn-lt"/>
                <a:ea typeface="+mn-ea"/>
                <a:cs typeface="+mn-cs"/>
              </a:rPr>
              <a:t>„1a. W latach szkolnych 2019/2020–2022/2023 w nowo tworzonych pięcioletnich technikach oraz pięcioletnich technikach utworzonych zgodnie z art. 129 ust. 3 pkt 6 i 8, można prowadzić klasy dotychczasowego czteroletniego technikum dla absolwentów dotychczasowego gimnazjum, aż do czasu likwidacji tych klas zgodnie z art. 153.”, ........... </a:t>
            </a:r>
          </a:p>
          <a:p>
            <a:pPr lvl="0" fontAlgn="base"/>
            <a:r>
              <a:rPr lang="pl-PL" sz="1200" u="none" strike="noStrike" kern="1200" dirty="0" smtClean="0">
                <a:solidFill>
                  <a:schemeClr val="tx1"/>
                </a:solidFill>
                <a:effectLst/>
                <a:latin typeface="+mn-lt"/>
                <a:ea typeface="+mn-ea"/>
                <a:cs typeface="+mn-cs"/>
              </a:rPr>
              <a:t>7) w art. 261 dodaje się ust. 3 i 4 w brzmieniu: </a:t>
            </a:r>
          </a:p>
          <a:p>
            <a:r>
              <a:rPr lang="pl-PL" sz="1200" kern="1200" dirty="0" smtClean="0">
                <a:solidFill>
                  <a:schemeClr val="tx1"/>
                </a:solidFill>
                <a:effectLst/>
                <a:latin typeface="+mn-lt"/>
                <a:ea typeface="+mn-ea"/>
                <a:cs typeface="+mn-cs"/>
              </a:rPr>
              <a:t>„3.Organ stanowiący jednostki samorządu terytorialnego po przejęciu prowadzenia szkoły na podstawie art. 9 ust. 5 lub ust. 6 ustawy – Prawo oświatowe, w terminie jednego miesiąca do dnia przejęcia szkoły, w drodze uchwały, stwierdza jej przekształcenie odpowiednio w ośmioletnią szkołę podstawową, branżową szkołę I stopnia, czteroletnie liceum ogólnokształcące lub pięcioletnie technikum. </a:t>
            </a:r>
          </a:p>
          <a:p>
            <a:r>
              <a:rPr lang="pl-PL" sz="1200" kern="1200" dirty="0" smtClean="0">
                <a:solidFill>
                  <a:schemeClr val="tx1"/>
                </a:solidFill>
                <a:effectLst/>
                <a:latin typeface="+mn-lt"/>
                <a:ea typeface="+mn-ea"/>
                <a:cs typeface="+mn-cs"/>
              </a:rPr>
              <a:t>4. Uchwała, o której mowa w ust. 3, stanowi akt założycielski szkoły w rozumieniu przepisów ustawy – Prawo oświatowe.”; </a:t>
            </a:r>
          </a:p>
          <a:p>
            <a:r>
              <a:rPr lang="pl-PL" sz="1200" b="1" kern="1200" dirty="0" smtClean="0">
                <a:solidFill>
                  <a:schemeClr val="tx1"/>
                </a:solidFill>
                <a:effectLst/>
                <a:latin typeface="+mn-lt"/>
                <a:ea typeface="+mn-ea"/>
                <a:cs typeface="+mn-cs"/>
              </a:rPr>
              <a:t>Ustawa Prawo oświatowe</a:t>
            </a:r>
          </a:p>
          <a:p>
            <a:r>
              <a:rPr lang="pl-PL" sz="1200" kern="1200" dirty="0" smtClean="0">
                <a:solidFill>
                  <a:schemeClr val="tx1"/>
                </a:solidFill>
                <a:effectLst/>
                <a:latin typeface="+mn-lt"/>
                <a:ea typeface="+mn-ea"/>
                <a:cs typeface="+mn-cs"/>
              </a:rPr>
              <a:t>Art. 9</a:t>
            </a:r>
          </a:p>
          <a:p>
            <a:r>
              <a:rPr lang="pl-PL" sz="1200" kern="1200" dirty="0" smtClean="0">
                <a:solidFill>
                  <a:schemeClr val="tx1"/>
                </a:solidFill>
                <a:effectLst/>
                <a:latin typeface="+mn-lt"/>
                <a:ea typeface="+mn-ea"/>
                <a:cs typeface="+mn-cs"/>
              </a:rPr>
              <a:t>5. Jednostka samorządu terytorialnego jest obowiązana przejąć prowadzenie szkoły przekazanej osobie prawnej niebędącej jednostką samorządu terytorialnego lub osobie fizycznej, jeżeli osoba prowadząca szkołę nie wykonała polecenia, o którym mowa w art. 56 ust. 1 lub 2, narusza ustawę lub warunki prowadzenia szkoły określone w umowie, o której mowa w ust. 1. W tym przypadku umowa ulega rozwiązaniu z dniem przejęcia szkoły przez jednostkę samorządu terytorialnego. </a:t>
            </a:r>
          </a:p>
          <a:p>
            <a:r>
              <a:rPr lang="pl-PL" sz="1200" kern="1200" dirty="0" smtClean="0">
                <a:solidFill>
                  <a:schemeClr val="tx1"/>
                </a:solidFill>
                <a:effectLst/>
                <a:latin typeface="+mn-lt"/>
                <a:ea typeface="+mn-ea"/>
                <a:cs typeface="+mn-cs"/>
              </a:rPr>
              <a:t>6. Osoba prawna niebędąca jednostką samorządu terytorialnego lub osoba fizyczna, która przejęła do prowadzenia szkołę publiczną na podstawie umowy, o której mowa w ust. 1, nie może zlikwidować tej szkoły; na wniosek tej osoby jednostka samorządu terytorialnego, która przekazała szkołę, przejmuje jej prowadzenie w trybie określonym w umowie, o której mowa w ust. 1. </a:t>
            </a: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a:t>
            </a:fld>
            <a:endParaRPr lang="pl-PL"/>
          </a:p>
        </p:txBody>
      </p:sp>
    </p:spTree>
    <p:extLst>
      <p:ext uri="{BB962C8B-B14F-4D97-AF65-F5344CB8AC3E}">
        <p14:creationId xmlns:p14="http://schemas.microsoft.com/office/powerpoint/2010/main" val="28350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a:t>
            </a:fld>
            <a:endParaRPr lang="pl-PL"/>
          </a:p>
        </p:txBody>
      </p:sp>
    </p:spTree>
    <p:extLst>
      <p:ext uri="{BB962C8B-B14F-4D97-AF65-F5344CB8AC3E}">
        <p14:creationId xmlns:p14="http://schemas.microsoft.com/office/powerpoint/2010/main" val="2933640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Stan na 1 stycznia 2019 r.</a:t>
            </a:r>
          </a:p>
          <a:p>
            <a:r>
              <a:rPr lang="pl-PL" sz="1200" b="0" i="0" kern="1200" dirty="0" smtClean="0">
                <a:solidFill>
                  <a:schemeClr val="tx1"/>
                </a:solidFill>
                <a:effectLst/>
                <a:latin typeface="+mn-lt"/>
                <a:ea typeface="+mn-ea"/>
                <a:cs typeface="+mn-cs"/>
              </a:rPr>
              <a:t>Art. 127. 1. Z dniem 1 września 2017 r. likwiduje się klasę I, a w latach następnych kolejne klasy dotychczasowego gimnazjum. </a:t>
            </a:r>
          </a:p>
          <a:p>
            <a:r>
              <a:rPr lang="pl-PL" sz="1200" b="0" i="0" kern="1200" dirty="0" smtClean="0">
                <a:solidFill>
                  <a:schemeClr val="tx1"/>
                </a:solidFill>
                <a:effectLst/>
                <a:latin typeface="+mn-lt"/>
                <a:ea typeface="+mn-ea"/>
                <a:cs typeface="+mn-cs"/>
              </a:rPr>
              <a:t>2. Organ stanowiący jednostki samorządu terytorialnego prowadzącej dotychczasowe gimnazjum, w terminie do dnia 30 listopada 2019 r., w drodze uchwały, stwierdza zakończenie jego działalności. </a:t>
            </a:r>
          </a:p>
          <a:p>
            <a:r>
              <a:rPr lang="pl-PL" sz="1200" b="0" i="0" kern="1200" dirty="0" smtClean="0">
                <a:solidFill>
                  <a:schemeClr val="tx1"/>
                </a:solidFill>
                <a:effectLst/>
                <a:latin typeface="+mn-lt"/>
                <a:ea typeface="+mn-ea"/>
                <a:cs typeface="+mn-cs"/>
              </a:rPr>
              <a:t>3. W latach szkolnych 2017/2018 i 2018/2019 do dotychczasowego gimnazjum, o którym mowa w ust. 1, stosuje się przepisy dotychczasowe. </a:t>
            </a:r>
          </a:p>
          <a:p>
            <a:r>
              <a:rPr lang="pl-PL" sz="1200" b="0" i="0" kern="1200" dirty="0" smtClean="0">
                <a:solidFill>
                  <a:schemeClr val="tx1"/>
                </a:solidFill>
                <a:effectLst/>
                <a:latin typeface="+mn-lt"/>
                <a:ea typeface="+mn-ea"/>
                <a:cs typeface="+mn-cs"/>
              </a:rPr>
              <a:t>4. Na rok szkolny 2017/2018 nie przeprowadza się postępowania rekrutacyjnego do klasy I dotychczasowego gimnazjum. </a:t>
            </a: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WYGASZANIE GIMNAZJÓW</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NA ROK SZKOLNY 2017/2018 </a:t>
            </a:r>
            <a:r>
              <a:rPr lang="pl-PL" sz="1200" b="1" i="0" u="sng" kern="1200" dirty="0" smtClean="0">
                <a:solidFill>
                  <a:schemeClr val="tx1"/>
                </a:solidFill>
                <a:effectLst/>
                <a:latin typeface="+mn-lt"/>
                <a:ea typeface="+mn-ea"/>
                <a:cs typeface="+mn-cs"/>
              </a:rPr>
              <a:t>NIE BĘDZIE PRZEPROWADZANA REKRUTACJA</a:t>
            </a:r>
            <a:r>
              <a:rPr lang="pl-PL" sz="1200" i="0" kern="1200" dirty="0" smtClean="0">
                <a:solidFill>
                  <a:schemeClr val="tx1"/>
                </a:solidFill>
                <a:effectLst/>
                <a:latin typeface="+mn-lt"/>
                <a:ea typeface="+mn-ea"/>
                <a:cs typeface="+mn-cs"/>
              </a:rPr>
              <a:t> DO KLASY I GIMNAZJUM, A W NASTĘPNYCH LATACH ZOSTANĄ ZLIKWIDOWANE </a:t>
            </a:r>
            <a:r>
              <a:rPr lang="pl-PL" sz="1200" i="0" u="sng" kern="1200" dirty="0" smtClean="0">
                <a:solidFill>
                  <a:schemeClr val="tx1"/>
                </a:solidFill>
                <a:effectLst/>
                <a:latin typeface="+mn-lt"/>
                <a:ea typeface="+mn-ea"/>
                <a:cs typeface="+mn-cs"/>
              </a:rPr>
              <a:t>KOLEJNE KLASY DOTYCHCZASOWEGO</a:t>
            </a:r>
            <a:r>
              <a:rPr lang="pl-PL" sz="1200" i="0" kern="1200" dirty="0" smtClean="0">
                <a:solidFill>
                  <a:schemeClr val="tx1"/>
                </a:solidFill>
                <a:effectLst/>
                <a:latin typeface="+mn-lt"/>
                <a:ea typeface="+mn-ea"/>
                <a:cs typeface="+mn-cs"/>
              </a:rPr>
              <a:t> GIMNAZJUM. WYNIKA TO Z FAKTU, ŻE Z DNIEM 1 WRZEŚNIA 2017 R. LIKWIDUJE SIĘ KLASĘ I, A W LATACH NASTĘPNYCH KOLEJNE KLASY DOTYCHCZASOWEGO GIMNAZJUM.  (ART. 127).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ZAKOŃCZENIE DZIAŁALNOŚCI GIMNAZJUM DOKONYWANE JEST W FORMIE UCHWAŁY ORGANU STANOWIĄCEGO. ZGODNIE Z ART. 127 UST. 2 PRZEP. WPR. ORGAN STANOWIĄCY JEDNOSTKI SAMORZĄDU TERYTORIALNEGO PROWADZĄCEJ DOTYCHCZASOWE GIMNAZJUM, W TERMINIE </a:t>
            </a:r>
            <a:r>
              <a:rPr lang="pl-PL" sz="1200" b="1" i="0" kern="1200" dirty="0" smtClean="0">
                <a:solidFill>
                  <a:schemeClr val="tx1"/>
                </a:solidFill>
                <a:effectLst/>
                <a:latin typeface="+mn-lt"/>
                <a:ea typeface="+mn-ea"/>
                <a:cs typeface="+mn-cs"/>
              </a:rPr>
              <a:t>DO DNIA 30 LISTOPADA 2019 R.</a:t>
            </a:r>
            <a:r>
              <a:rPr lang="pl-PL" sz="1200" i="0" kern="1200" dirty="0" smtClean="0">
                <a:solidFill>
                  <a:schemeClr val="tx1"/>
                </a:solidFill>
                <a:effectLst/>
                <a:latin typeface="+mn-lt"/>
                <a:ea typeface="+mn-ea"/>
                <a:cs typeface="+mn-cs"/>
              </a:rPr>
              <a:t> W DRODZE UCHWAŁY STWIERDZA </a:t>
            </a:r>
            <a:r>
              <a:rPr lang="pl-PL" sz="1200" i="0" u="sng" kern="1200" dirty="0" smtClean="0">
                <a:solidFill>
                  <a:schemeClr val="tx1"/>
                </a:solidFill>
                <a:effectLst/>
                <a:latin typeface="+mn-lt"/>
                <a:ea typeface="+mn-ea"/>
                <a:cs typeface="+mn-cs"/>
              </a:rPr>
              <a:t>ZAKOŃCZENIE JEGO DZIAŁALNOŚCI.</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W LATACH SZKOLNYCH 2017/2018 I 2018/2019 DO DOTYCHCZASOWEGO GIMNAZJUM STOSUJE SIĘ </a:t>
            </a:r>
            <a:r>
              <a:rPr lang="pl-PL" sz="1200" b="1" i="0" u="sng" kern="1200" dirty="0" smtClean="0">
                <a:solidFill>
                  <a:schemeClr val="tx1"/>
                </a:solidFill>
                <a:effectLst/>
                <a:latin typeface="+mn-lt"/>
                <a:ea typeface="+mn-ea"/>
                <a:cs typeface="+mn-cs"/>
              </a:rPr>
              <a:t>PRZEPISY DOTYCHCZASOWE.</a:t>
            </a:r>
            <a:r>
              <a:rPr lang="pl-PL" sz="1200" i="0" kern="1200" dirty="0" smtClean="0">
                <a:solidFill>
                  <a:schemeClr val="tx1"/>
                </a:solidFill>
                <a:effectLst/>
                <a:latin typeface="+mn-lt"/>
                <a:ea typeface="+mn-ea"/>
                <a:cs typeface="+mn-cs"/>
              </a:rPr>
              <a:t> </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5</a:t>
            </a:fld>
            <a:endParaRPr lang="pl-PL"/>
          </a:p>
        </p:txBody>
      </p:sp>
    </p:spTree>
    <p:extLst>
      <p:ext uri="{BB962C8B-B14F-4D97-AF65-F5344CB8AC3E}">
        <p14:creationId xmlns:p14="http://schemas.microsoft.com/office/powerpoint/2010/main" val="1843799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b="1" dirty="0" smtClean="0"/>
              <a:t>Art. 128. </a:t>
            </a:r>
            <a:r>
              <a:rPr lang="pl-PL" b="0" dirty="0" smtClean="0"/>
              <a:t>1. Uczeń klasy I dotychczasowego gimnazjum, który w roku szkolnym 2016/2017 nie otrzymał promocji do klasy II, z dniem 1 września 2017 r. staje się uczniem klasy VII szkoły podstawowej, z tym że dyrektor dotychczasowego gimnazjum, po uzgodnieniu z organem prowadzącym, informuje tego ucznia, w której szkole będzie realizował obowiązek szkolny. </a:t>
            </a:r>
          </a:p>
          <a:p>
            <a:r>
              <a:rPr lang="pl-PL" b="0" dirty="0" smtClean="0"/>
              <a:t>2. Uczeń klasy II dotychczasowego gimnazjum, który w roku szkolnym 2017/2018 nie otrzymał promocji do klasy III, z dniem 1 września 2018 r. staje się uczniem klasy VIII szkoły podstawowej, z tym że dyrektor dotychczasowego gimnazjum, po uzgodnieniu z organem prowadzącym, informuje tego ucznia, w której szkole będzie realizował obowiązek szkolny. </a:t>
            </a:r>
          </a:p>
          <a:p>
            <a:r>
              <a:rPr lang="pl-PL" b="0" dirty="0" smtClean="0"/>
              <a:t>3. Uczeń klasy III dotychczasowego gimnazjum, który w roku szkolnym 2018/2019 nie ukończył tej szkoły, z dniem 1 września 2019 r. staje się uczniem klasy VIII szkoły podstawowej, z tym że dyrektor dotychczasowego gimnazjum, po uzgodnieniu z organem prowadzącym, informuje tego ucznia, w której szkole będzie realizował obowiązek szkolny. </a:t>
            </a:r>
          </a:p>
          <a:p>
            <a:r>
              <a:rPr lang="pl-PL" b="0" dirty="0" smtClean="0"/>
              <a:t>4. Jeżeli uczeń, o którym mowa w ust. 1-3, w dotychczasowym gimnazjum, uczył się jako przedmiotu obowiązkowego języka obcego nowożytnego innego niż język obcy nowożytny nauczany w oddziale szkoły podstawowej, której uczniem się staje, zgodnie z ust. 1-3, a rozkład zajęć edukacyjnych uniemożliwia mu uczęszczanie w innym oddziale lub grupie w tej szkole na zajęcia z języka obcego nowożytnego, którego uczył się w dotychczasowym gimnazjum, uczeń jest obowiązany: </a:t>
            </a:r>
          </a:p>
          <a:p>
            <a:r>
              <a:rPr lang="pl-PL" b="0" dirty="0" smtClean="0"/>
              <a:t>1) uczyć się języka obcego nowożytnego nauczanego w oddziale szkoły podstawowej, której uczniem się staje, wyrównując we własnym zakresie różnice programowe do końca roku szkolnego albo</a:t>
            </a:r>
          </a:p>
          <a:p>
            <a:r>
              <a:rPr lang="pl-PL" b="0" dirty="0" smtClean="0"/>
              <a:t>2) kontynuować we własnym zakresie naukę języka obcego nowożytnego, którego uczył się w dotychczasowym gimnazjum, albo</a:t>
            </a:r>
          </a:p>
          <a:p>
            <a:r>
              <a:rPr lang="pl-PL" b="0" dirty="0" smtClean="0"/>
              <a:t>3) uczęszczać do oddziału w innej szkole podstawowej na zajęcia z języka obcego nowożytnego, którego uczył się w dotychczasowym gimnazjum.</a:t>
            </a:r>
          </a:p>
          <a:p>
            <a:r>
              <a:rPr lang="pl-PL" b="0" dirty="0" smtClean="0"/>
              <a:t>5. Dla ucznia, o którym mowa w ust. 4 pkt 2 i 3, przeprowadza się egzamin klasyfikacyjny, o którym mowa w art. 44l ustawy zmienianej w art. 15, w brzmieniu nadanym niniejszą ustawą. </a:t>
            </a:r>
          </a:p>
          <a:p>
            <a:r>
              <a:rPr lang="pl-PL" b="0" dirty="0" smtClean="0"/>
              <a:t>6. W przypadku uczniów, o których mowa w ust. 1-3, przepis art. 130 ust. 2 ustawy - Prawo oświatowe stosuje się. </a:t>
            </a:r>
            <a:endParaRPr lang="pl-PL" sz="1200" b="0" i="0" kern="1200" dirty="0" smtClean="0">
              <a:solidFill>
                <a:schemeClr val="tx1"/>
              </a:solidFill>
              <a:effectLst/>
              <a:latin typeface="+mn-lt"/>
              <a:ea typeface="+mn-ea"/>
              <a:cs typeface="+mn-cs"/>
            </a:endParaRPr>
          </a:p>
          <a:p>
            <a:endParaRPr lang="pl-PL" sz="1200" i="0" kern="1200" dirty="0" smtClean="0">
              <a:solidFill>
                <a:schemeClr val="tx1"/>
              </a:solidFill>
              <a:effectLst/>
              <a:latin typeface="+mn-lt"/>
              <a:ea typeface="+mn-ea"/>
              <a:cs typeface="+mn-cs"/>
            </a:endParaRP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CO W PRZYPADKU, JEŻELI UCZEŃ </a:t>
            </a:r>
            <a:r>
              <a:rPr lang="pl-PL" sz="1200" b="1" i="0" kern="1200" dirty="0" smtClean="0">
                <a:solidFill>
                  <a:schemeClr val="tx1"/>
                </a:solidFill>
                <a:effectLst/>
                <a:latin typeface="+mn-lt"/>
                <a:ea typeface="+mn-ea"/>
                <a:cs typeface="+mn-cs"/>
              </a:rPr>
              <a:t>NIE OTRZYMA PROMOCJI</a:t>
            </a:r>
            <a:r>
              <a:rPr lang="pl-PL" sz="1200" i="0" kern="1200" dirty="0" smtClean="0">
                <a:solidFill>
                  <a:schemeClr val="tx1"/>
                </a:solidFill>
                <a:effectLst/>
                <a:latin typeface="+mn-lt"/>
                <a:ea typeface="+mn-ea"/>
                <a:cs typeface="+mn-cs"/>
              </a:rPr>
              <a:t> DO KLASY WYŻSZEJ DOTYCHCZASOWEGO GIMNAZJUM? (ART. 128)</a:t>
            </a:r>
          </a:p>
          <a:p>
            <a:r>
              <a:rPr lang="pl-PL" sz="1200" i="0" kern="1200" dirty="0" smtClean="0">
                <a:solidFill>
                  <a:schemeClr val="tx1"/>
                </a:solidFill>
                <a:effectLst/>
                <a:latin typeface="+mn-lt"/>
                <a:ea typeface="+mn-ea"/>
                <a:cs typeface="+mn-cs"/>
              </a:rPr>
              <a:t>ZNIKA</a:t>
            </a:r>
            <a:r>
              <a:rPr lang="pl-PL" sz="1200" i="0" kern="1200" baseline="0" dirty="0" smtClean="0">
                <a:solidFill>
                  <a:schemeClr val="tx1"/>
                </a:solidFill>
                <a:effectLst/>
                <a:latin typeface="+mn-lt"/>
                <a:ea typeface="+mn-ea"/>
                <a:cs typeface="+mn-cs"/>
              </a:rPr>
              <a:t> POJĘCIA „POWTARZA KLASĘ” – ISTNIEJE „STAJE SIĘ UCZNIEM…”</a:t>
            </a:r>
            <a:endParaRPr lang="pl-PL" sz="120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i="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C55ED757-0959-4C4D-A808-AE1DD315401B}" type="slidenum">
              <a:rPr lang="pl-PL" smtClean="0"/>
              <a:t>6</a:t>
            </a:fld>
            <a:endParaRPr lang="pl-PL"/>
          </a:p>
        </p:txBody>
      </p:sp>
    </p:spTree>
    <p:extLst>
      <p:ext uri="{BB962C8B-B14F-4D97-AF65-F5344CB8AC3E}">
        <p14:creationId xmlns:p14="http://schemas.microsoft.com/office/powerpoint/2010/main" val="3428548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7</a:t>
            </a:fld>
            <a:endParaRPr lang="pl-PL"/>
          </a:p>
        </p:txBody>
      </p:sp>
    </p:spTree>
    <p:extLst>
      <p:ext uri="{BB962C8B-B14F-4D97-AF65-F5344CB8AC3E}">
        <p14:creationId xmlns:p14="http://schemas.microsoft.com/office/powerpoint/2010/main" val="1415861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WYGASZANIE GIMNAZJUM MOŻE BYĆ REALIZOWANE </a:t>
            </a:r>
            <a:r>
              <a:rPr lang="pl-PL" sz="1200" b="1" i="0" kern="1200" dirty="0" smtClean="0">
                <a:solidFill>
                  <a:schemeClr val="tx1"/>
                </a:solidFill>
                <a:effectLst/>
                <a:latin typeface="+mn-lt"/>
                <a:ea typeface="+mn-ea"/>
                <a:cs typeface="+mn-cs"/>
              </a:rPr>
              <a:t>W RÓŻNYCH WARIANTACH</a:t>
            </a:r>
            <a:r>
              <a:rPr lang="pl-PL" sz="1200" i="0" kern="1200" dirty="0" smtClean="0">
                <a:solidFill>
                  <a:schemeClr val="tx1"/>
                </a:solidFill>
                <a:effectLst/>
                <a:latin typeface="+mn-lt"/>
                <a:ea typeface="+mn-ea"/>
                <a:cs typeface="+mn-cs"/>
              </a:rPr>
              <a:t>, POPRZEZ:</a:t>
            </a:r>
          </a:p>
          <a:p>
            <a:pPr lvl="0"/>
            <a:r>
              <a:rPr lang="pl-PL" sz="1200" i="0" kern="1200" dirty="0" smtClean="0">
                <a:solidFill>
                  <a:schemeClr val="tx1"/>
                </a:solidFill>
                <a:effectLst/>
                <a:latin typeface="+mn-lt"/>
                <a:ea typeface="+mn-ea"/>
                <a:cs typeface="+mn-cs"/>
              </a:rPr>
              <a:t>przekształcenie dotychczasowego gimnazjum w 8-letnią szkołę podstawową lub</a:t>
            </a:r>
          </a:p>
          <a:p>
            <a:pPr lvl="0"/>
            <a:r>
              <a:rPr lang="pl-PL" sz="1200" i="0" kern="1200" dirty="0" smtClean="0">
                <a:solidFill>
                  <a:schemeClr val="tx1"/>
                </a:solidFill>
                <a:effectLst/>
                <a:latin typeface="+mn-lt"/>
                <a:ea typeface="+mn-ea"/>
                <a:cs typeface="+mn-cs"/>
              </a:rPr>
              <a:t>włączenie gimnazjum do 8-letniej szkoły podstawowej,</a:t>
            </a:r>
          </a:p>
          <a:p>
            <a:pPr lvl="0"/>
            <a:r>
              <a:rPr lang="pl-PL" sz="1200" i="0" kern="1200" dirty="0" smtClean="0">
                <a:solidFill>
                  <a:schemeClr val="tx1"/>
                </a:solidFill>
                <a:effectLst/>
                <a:latin typeface="+mn-lt"/>
                <a:ea typeface="+mn-ea"/>
                <a:cs typeface="+mn-cs"/>
              </a:rPr>
              <a:t>przekształcenie gimnazjum w liceum ogólnokształcące albo technikum,</a:t>
            </a:r>
          </a:p>
          <a:p>
            <a:pPr lvl="0"/>
            <a:r>
              <a:rPr lang="pl-PL" sz="1200" i="0" kern="1200" dirty="0" smtClean="0">
                <a:solidFill>
                  <a:schemeClr val="tx1"/>
                </a:solidFill>
                <a:effectLst/>
                <a:latin typeface="+mn-lt"/>
                <a:ea typeface="+mn-ea"/>
                <a:cs typeface="+mn-cs"/>
              </a:rPr>
              <a:t>włączenie gimnazjum do liceum ogólnokształcącego albo technikum,</a:t>
            </a:r>
          </a:p>
          <a:p>
            <a:pPr lvl="0"/>
            <a:r>
              <a:rPr lang="pl-PL" sz="1200" i="0" kern="1200" dirty="0" smtClean="0">
                <a:solidFill>
                  <a:schemeClr val="tx1"/>
                </a:solidFill>
                <a:effectLst/>
                <a:latin typeface="+mn-lt"/>
                <a:ea typeface="+mn-ea"/>
                <a:cs typeface="+mn-cs"/>
              </a:rPr>
              <a:t>przekształcenie dotychczasowego gimnazjum w branżową szkołę I stopnia lub włączenie gimnazjum do branżowej szkoły I stopnia.</a:t>
            </a:r>
          </a:p>
          <a:p>
            <a:r>
              <a:rPr lang="pl-PL" sz="1200" i="0" kern="1200" dirty="0" smtClean="0">
                <a:solidFill>
                  <a:schemeClr val="tx1"/>
                </a:solidFill>
                <a:effectLst/>
                <a:latin typeface="+mn-lt"/>
                <a:ea typeface="+mn-ea"/>
                <a:cs typeface="+mn-cs"/>
              </a:rPr>
              <a:t>Decyzja </a:t>
            </a:r>
            <a:r>
              <a:rPr lang="pl-PL" sz="1200" b="1" i="0" kern="1200" dirty="0" smtClean="0">
                <a:solidFill>
                  <a:schemeClr val="tx1"/>
                </a:solidFill>
                <a:effectLst/>
                <a:latin typeface="+mn-lt"/>
                <a:ea typeface="+mn-ea"/>
                <a:cs typeface="+mn-cs"/>
              </a:rPr>
              <a:t>co do formy i czasu</a:t>
            </a:r>
            <a:r>
              <a:rPr lang="pl-PL" sz="1200" i="0" kern="1200" dirty="0" smtClean="0">
                <a:solidFill>
                  <a:schemeClr val="tx1"/>
                </a:solidFill>
                <a:effectLst/>
                <a:latin typeface="+mn-lt"/>
                <a:ea typeface="+mn-ea"/>
                <a:cs typeface="+mn-cs"/>
              </a:rPr>
              <a:t> przekształcenia gimnazjum albo jego włączenia do innej szkoły należy do kompetencji odpowiednio organu stanowiącego JST prowadzącego gimnazjum, osoby prawnej niebędącej JST lub osoby fizycznej prowadzącej dotychczasowe publiczne lub niepubliczne gimnazjum.</a:t>
            </a:r>
          </a:p>
          <a:p>
            <a:r>
              <a:rPr lang="pl-PL" sz="1200" i="0" kern="1200" dirty="0" smtClean="0">
                <a:solidFill>
                  <a:schemeClr val="tx1"/>
                </a:solidFill>
                <a:effectLst/>
                <a:latin typeface="+mn-lt"/>
                <a:ea typeface="+mn-ea"/>
                <a:cs typeface="+mn-cs"/>
              </a:rPr>
              <a:t>Art. 129 </a:t>
            </a:r>
            <a:r>
              <a:rPr lang="pl-PL" sz="1200" i="0" kern="1200" dirty="0" err="1" smtClean="0">
                <a:solidFill>
                  <a:schemeClr val="tx1"/>
                </a:solidFill>
                <a:effectLst/>
                <a:latin typeface="+mn-lt"/>
                <a:ea typeface="+mn-ea"/>
                <a:cs typeface="+mn-cs"/>
              </a:rPr>
              <a:t>Przep</a:t>
            </a:r>
            <a:r>
              <a:rPr lang="pl-PL" sz="1200" i="0" kern="1200" dirty="0" smtClean="0">
                <a:solidFill>
                  <a:schemeClr val="tx1"/>
                </a:solidFill>
                <a:effectLst/>
                <a:latin typeface="+mn-lt"/>
                <a:ea typeface="+mn-ea"/>
                <a:cs typeface="+mn-cs"/>
              </a:rPr>
              <a:t>. </a:t>
            </a:r>
            <a:r>
              <a:rPr lang="pl-PL" sz="1200" i="0" kern="1200" dirty="0" err="1" smtClean="0">
                <a:solidFill>
                  <a:schemeClr val="tx1"/>
                </a:solidFill>
                <a:effectLst/>
                <a:latin typeface="+mn-lt"/>
                <a:ea typeface="+mn-ea"/>
                <a:cs typeface="+mn-cs"/>
              </a:rPr>
              <a:t>wpr</a:t>
            </a:r>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ROZPOCZĘCIE DZIAŁALNOŚCI PRZEZ SZKOŁĘ</a:t>
            </a:r>
            <a:r>
              <a:rPr lang="pl-PL" sz="1200" i="0" kern="1200" dirty="0" smtClean="0">
                <a:solidFill>
                  <a:schemeClr val="tx1"/>
                </a:solidFill>
                <a:effectLst/>
                <a:latin typeface="+mn-lt"/>
                <a:ea typeface="+mn-ea"/>
                <a:cs typeface="+mn-cs"/>
              </a:rPr>
              <a:t>, </a:t>
            </a:r>
            <a:r>
              <a:rPr lang="pl-PL" sz="1200" b="1" i="0" kern="1200" dirty="0" smtClean="0">
                <a:solidFill>
                  <a:schemeClr val="tx1"/>
                </a:solidFill>
                <a:effectLst/>
                <a:latin typeface="+mn-lt"/>
                <a:ea typeface="+mn-ea"/>
                <a:cs typeface="+mn-cs"/>
              </a:rPr>
              <a:t>KTÓRA POWSTAŁA W WYNIKU WŁĄCZENIA GIMNAZJUM DO SZKOŁY PODSTAWOWEJ LUB PRZEKSZTAŁCENIA GIMNAZJUM W SZKOŁĘ PODSTAWOWĄ – MOŻE NASTĄPIĆ Z DNIEM 1 WRZEŚNIA 2017 R., 1 WRZEŚNIA 2018 R. ALBO Z DNIEM 1 WRZEŚNIA 2019 R. DECYZJA W TEJ SPRAWIE NALEŻY DO ORGANU PROWADZĄCEGO. </a:t>
            </a: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Z KOLEI, ROZPOCZĘCIE DZIAŁALNOŚCI PRZEZ SZKOŁĘ, KTÓRA POWSTAŁA W WYNIKU WŁĄCZENIA SZKOŁY PODSTAWOWEJ DO DOTYCHCZASOWEJ </a:t>
            </a:r>
            <a:r>
              <a:rPr lang="pl-PL" sz="1200" b="1" i="0" kern="1200" dirty="0" smtClean="0">
                <a:solidFill>
                  <a:schemeClr val="tx1"/>
                </a:solidFill>
                <a:effectLst/>
                <a:latin typeface="+mn-lt"/>
                <a:ea typeface="+mn-ea"/>
                <a:cs typeface="+mn-cs"/>
              </a:rPr>
              <a:t>SZKOŁY PONADGIMNAZJALNEJ</a:t>
            </a:r>
            <a:r>
              <a:rPr lang="pl-PL" sz="1200" i="0" kern="1200" dirty="0" smtClean="0">
                <a:solidFill>
                  <a:schemeClr val="tx1"/>
                </a:solidFill>
                <a:effectLst/>
                <a:latin typeface="+mn-lt"/>
                <a:ea typeface="+mn-ea"/>
                <a:cs typeface="+mn-cs"/>
              </a:rPr>
              <a:t> LUB PRZEKSZTAŁCENIA SZKOŁY PODSTAWOWEJ W DOTYCHCZASOWĄ SZKOŁĘ PONADGIMNAZJALNĄ MOŻE NASTĄPIĆ Z DNIEM 1 WRZEŚNIA 2017 R. ALBO Z DNIEM 1 WRZEŚNIA 2018 R. NATOMIAST ROZPOCZĘCIE DZIAŁALNOŚCI PRZEZ SZKOŁĘ POWSTAŁĄ W WYNIKU PRZEKSZTAŁCENIA GIMNAZJUM </a:t>
            </a:r>
            <a:r>
              <a:rPr lang="pl-PL" sz="1200" b="1" i="0" kern="1200" dirty="0" smtClean="0">
                <a:solidFill>
                  <a:schemeClr val="tx1"/>
                </a:solidFill>
                <a:effectLst/>
                <a:latin typeface="+mn-lt"/>
                <a:ea typeface="+mn-ea"/>
                <a:cs typeface="+mn-cs"/>
              </a:rPr>
              <a:t>W SZKOŁĘ PONADPODSTAWOWĄ</a:t>
            </a:r>
            <a:r>
              <a:rPr lang="pl-PL" sz="1200" i="0" kern="1200" dirty="0" smtClean="0">
                <a:solidFill>
                  <a:schemeClr val="tx1"/>
                </a:solidFill>
                <a:effectLst/>
                <a:latin typeface="+mn-lt"/>
                <a:ea typeface="+mn-ea"/>
                <a:cs typeface="+mn-cs"/>
              </a:rPr>
              <a:t> ALBO WŁĄCZENIA GIMNAZJUM DO SZKOŁY PONADPODSTAWOWEJ NASTĘPUJE Z DNIEM 1 WRZEŚNIA 2019 R. WYJĄTEK STANOWI BRANŻOWA SZKOŁA I STOPNIA – GDZIE ROZPOCZĘCIE DZIAŁALNOŚCI MOŻE NASTĄPIĆ Z DNIEM 1 WRZEŚNIA 2017 R., 1 WRZEŚNIA 2018 R., 1 WRZEŚNIA 2019 R.</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8</a:t>
            </a:fld>
            <a:endParaRPr lang="pl-PL"/>
          </a:p>
        </p:txBody>
      </p:sp>
    </p:spTree>
    <p:extLst>
      <p:ext uri="{BB962C8B-B14F-4D97-AF65-F5344CB8AC3E}">
        <p14:creationId xmlns:p14="http://schemas.microsoft.com/office/powerpoint/2010/main" val="69278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Art. 145. Z dniem 1 września 2019 r. tworzy się czteroletnie liceum ogólnokształcące, o którym mowa w art. 18 ust. 1 pkt 2 lit. a ustawy - Prawo oświatowe. </a:t>
            </a:r>
          </a:p>
          <a:p>
            <a:r>
              <a:rPr lang="pl-PL" sz="1200" b="1" i="0" kern="1200" dirty="0" smtClean="0">
                <a:solidFill>
                  <a:schemeClr val="tx1"/>
                </a:solidFill>
                <a:effectLst/>
                <a:latin typeface="+mn-lt"/>
                <a:ea typeface="+mn-ea"/>
                <a:cs typeface="+mn-cs"/>
              </a:rPr>
              <a:t>Art. 146. 1. Z dniem 1 września 2019 r. dotychczasowe trzyletnie liceum ogólnokształcące staje się czteroletnim liceum ogólnokształcącym, o którym mowa w art. 18 ust. 1 pkt 2 lit. a ustawy - Prawo oświatowe. </a:t>
            </a:r>
          </a:p>
          <a:p>
            <a:r>
              <a:rPr lang="pl-PL" sz="1200" b="1" i="0" kern="1200" dirty="0" smtClean="0">
                <a:solidFill>
                  <a:schemeClr val="tx1"/>
                </a:solidFill>
                <a:effectLst/>
                <a:latin typeface="+mn-lt"/>
                <a:ea typeface="+mn-ea"/>
                <a:cs typeface="+mn-cs"/>
              </a:rPr>
              <a:t>2. Organ stanowiący jednostki samorządu terytorialnego prowadzącej dotychczasowe trzyletnie liceum ogólnokształcące, w terminie do dnia 30 listopada 2019 r., w drodze uchwały, stwierdza jego przekształcenie w czteroletnie liceum ogólnokształcące zgodnie z ust. 1. </a:t>
            </a:r>
          </a:p>
          <a:p>
            <a:r>
              <a:rPr lang="pl-PL" sz="1200" b="1" i="0" kern="1200" dirty="0" smtClean="0">
                <a:solidFill>
                  <a:schemeClr val="tx1"/>
                </a:solidFill>
                <a:effectLst/>
                <a:latin typeface="+mn-lt"/>
                <a:ea typeface="+mn-ea"/>
                <a:cs typeface="+mn-cs"/>
              </a:rPr>
              <a:t>3. Uchwała, o której mowa w ust. 2, stanowi akt założycielski czteroletniego liceum ogólnokształcącego w rozumieniu przepisów ustawy - Prawo oświatowe. </a:t>
            </a:r>
          </a:p>
          <a:p>
            <a:r>
              <a:rPr lang="pl-PL" sz="1200" b="1" i="0" kern="1200" dirty="0" smtClean="0">
                <a:solidFill>
                  <a:schemeClr val="tx1"/>
                </a:solidFill>
                <a:effectLst/>
                <a:latin typeface="+mn-lt"/>
                <a:ea typeface="+mn-ea"/>
                <a:cs typeface="+mn-cs"/>
              </a:rPr>
              <a:t>4. Pierwsze postępowanie rekrutacyjne do klasy I czteroletniego liceum ogólnokształcącego dla absolwentów ośmioletniej szkoły podstawowej przeprowadza się na rok szkolny 2019/2020. </a:t>
            </a:r>
          </a:p>
          <a:p>
            <a:r>
              <a:rPr lang="pl-PL" sz="1200" b="1" i="0" kern="1200" dirty="0" smtClean="0">
                <a:solidFill>
                  <a:schemeClr val="tx1"/>
                </a:solidFill>
                <a:effectLst/>
                <a:latin typeface="+mn-lt"/>
                <a:ea typeface="+mn-ea"/>
                <a:cs typeface="+mn-cs"/>
              </a:rPr>
              <a:t>Art. 147. 1. Z dniem 1 września 2020 r. likwiduje się klasę I, a w latach następnych kolejne klasy dotychczasowego trzyletniego liceum ogólnokształcącego. </a:t>
            </a:r>
          </a:p>
          <a:p>
            <a:r>
              <a:rPr lang="pl-PL" sz="1200" b="1" i="0" kern="1200" dirty="0" smtClean="0">
                <a:solidFill>
                  <a:schemeClr val="tx1"/>
                </a:solidFill>
                <a:effectLst/>
                <a:latin typeface="+mn-lt"/>
                <a:ea typeface="+mn-ea"/>
                <a:cs typeface="+mn-cs"/>
              </a:rPr>
              <a:t>2. Do dnia 31 sierpnia 2019 r. dotychczasowe trzyletnie liceum ogólnokształcące, o którym mowa w art. 9 ust. 1 pkt 3 lit. b ustawy zmienianej w art. 15, w brzmieniu dotychczasowym, może być tworzone i prowadzone na podstawie przepisów ustawy - Prawo oświatowe oraz przepisów wydanych na podstawie art. 366. </a:t>
            </a:r>
          </a:p>
          <a:p>
            <a:r>
              <a:rPr lang="pl-PL" sz="1200" b="1" i="0" kern="1200" dirty="0" smtClean="0">
                <a:solidFill>
                  <a:schemeClr val="tx1"/>
                </a:solidFill>
                <a:effectLst/>
                <a:latin typeface="+mn-lt"/>
                <a:ea typeface="+mn-ea"/>
                <a:cs typeface="+mn-cs"/>
              </a:rPr>
              <a:t>3. Na rok szkolny 2020/2021 nie przeprowadza się postępowania rekrutacyjnego do klasy I dotychczasowego trzyletniego liceum ogólnokształcącego.</a:t>
            </a:r>
          </a:p>
          <a:p>
            <a:r>
              <a:rPr lang="pl-PL" sz="1200" b="1" i="0" kern="1200" dirty="0" smtClean="0">
                <a:solidFill>
                  <a:schemeClr val="tx1"/>
                </a:solidFill>
                <a:effectLst/>
                <a:latin typeface="+mn-lt"/>
                <a:ea typeface="+mn-ea"/>
                <a:cs typeface="+mn-cs"/>
              </a:rPr>
              <a:t>Art. 148. 1. W latach szkolnych 2019/2020-2021/2022 w czteroletnim liceum ogólnokształcącym, o którym mowa w art. 146, prowadzi się klasy dotychczasowego trzyletniego liceum ogólnokształcącego dla absolwentów dotychczasowego gimnazjum, aż do czasu likwidacji tych klas zgodnie z art. 147. </a:t>
            </a:r>
          </a:p>
          <a:p>
            <a:r>
              <a:rPr lang="pl-PL" sz="1200" b="1" i="0" kern="1200" dirty="0" smtClean="0">
                <a:solidFill>
                  <a:schemeClr val="tx1"/>
                </a:solidFill>
                <a:effectLst/>
                <a:latin typeface="+mn-lt"/>
                <a:ea typeface="+mn-ea"/>
                <a:cs typeface="+mn-cs"/>
              </a:rPr>
              <a:t>1a. W latach szkolnych 2019/2020-2021/2022 w nowo tworzonych czteroletnich liceach ogólnokształcących oraz czteroletnich liceach ogólnokształcących utworzonych zgodnie z art. 129 ust. 3 pkt 5 i 7, można prowadzić klasy dotychczasowego trzyletniego liceum ogólnokształcącego dla absolwentów dotychczasowego gimnazjum, aż do czasu likwidacji tych klas zgodnie z art. 147. </a:t>
            </a:r>
          </a:p>
          <a:p>
            <a:r>
              <a:rPr lang="pl-PL" sz="1200" b="1" i="0" kern="1200" dirty="0" smtClean="0">
                <a:solidFill>
                  <a:schemeClr val="tx1"/>
                </a:solidFill>
                <a:effectLst/>
                <a:latin typeface="+mn-lt"/>
                <a:ea typeface="+mn-ea"/>
                <a:cs typeface="+mn-cs"/>
              </a:rPr>
              <a:t>2. Do klas, o których mowa w ust. 1 i 1a, stosuje się przepisy dotyczące dotychczasowego trzyletniego liceum ogólnokształcącego.</a:t>
            </a: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JAK BĘDĄ PRZEKSZTAŁCANE LICEA OGÓLNOKSZTAŁCĄCE (ART. 146)</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OD 1 WRZEŚNIA 2019 R. </a:t>
            </a:r>
            <a:r>
              <a:rPr lang="pl-PL" sz="1200" b="1" i="0" kern="1200" dirty="0" smtClean="0">
                <a:solidFill>
                  <a:schemeClr val="tx1"/>
                </a:solidFill>
                <a:effectLst/>
                <a:latin typeface="+mn-lt"/>
                <a:ea typeface="+mn-ea"/>
                <a:cs typeface="+mn-cs"/>
              </a:rPr>
              <a:t>DOTYCHCZASOWE LICEUM STANIE SIĘ 4-LETNIM LICEUM OGÓLNOKSZTAŁCĄCYM</a:t>
            </a:r>
            <a:r>
              <a:rPr lang="pl-PL" sz="1200" i="0" kern="1200" dirty="0" smtClean="0">
                <a:solidFill>
                  <a:schemeClr val="tx1"/>
                </a:solidFill>
                <a:effectLst/>
                <a:latin typeface="+mn-lt"/>
                <a:ea typeface="+mn-ea"/>
                <a:cs typeface="+mn-cs"/>
              </a:rPr>
              <a:t>. NATOMIAST OD 1 WRZEŚNIA 2020 R. ROZPOCZNIE SIĘ STOPNIOWE WYGASZANIE 3-LETNIEGO LICEUM OGÓLNOKSZTAŁCĄCEGO. NA ROK </a:t>
            </a:r>
            <a:r>
              <a:rPr lang="pl-PL" sz="1200" b="1" i="0" kern="1200" dirty="0" smtClean="0">
                <a:solidFill>
                  <a:schemeClr val="tx1"/>
                </a:solidFill>
                <a:effectLst/>
                <a:latin typeface="+mn-lt"/>
                <a:ea typeface="+mn-ea"/>
                <a:cs typeface="+mn-cs"/>
              </a:rPr>
              <a:t>SZKOLNY 2020/2021</a:t>
            </a:r>
            <a:r>
              <a:rPr lang="pl-PL" sz="1200" i="0" kern="1200" dirty="0" smtClean="0">
                <a:solidFill>
                  <a:schemeClr val="tx1"/>
                </a:solidFill>
                <a:effectLst/>
                <a:latin typeface="+mn-lt"/>
                <a:ea typeface="+mn-ea"/>
                <a:cs typeface="+mn-cs"/>
              </a:rPr>
              <a:t> NIE BĘDZIE PROWADZONE JUŻ POSTĘPOWANIE REKRUTACYJNE DO KLASY I DOTYCHCZASOWEGO 3-LETNIEGO LICEUM OGÓLNOKSZTAŁCĄCEGO.</a:t>
            </a:r>
          </a:p>
          <a:p>
            <a:r>
              <a:rPr lang="pl-PL" sz="1200" i="0" kern="1200" dirty="0" smtClean="0">
                <a:solidFill>
                  <a:schemeClr val="tx1"/>
                </a:solidFill>
                <a:effectLst/>
                <a:latin typeface="+mn-lt"/>
                <a:ea typeface="+mn-ea"/>
                <a:cs typeface="+mn-cs"/>
              </a:rPr>
              <a:t>Organ stanowiący jednostki samorządu terytorialnego prowadzącej dotychczasowe liceum ogólnokształcące </a:t>
            </a:r>
            <a:r>
              <a:rPr lang="pl-PL" sz="1200" b="1" i="0" kern="1200" dirty="0" smtClean="0">
                <a:solidFill>
                  <a:schemeClr val="tx1"/>
                </a:solidFill>
                <a:effectLst/>
                <a:latin typeface="+mn-lt"/>
                <a:ea typeface="+mn-ea"/>
                <a:cs typeface="+mn-cs"/>
              </a:rPr>
              <a:t>w terminie do dnia 30 listopada 2019 r.</a:t>
            </a:r>
            <a:r>
              <a:rPr lang="pl-PL" sz="1200" i="0" kern="1200" dirty="0" smtClean="0">
                <a:solidFill>
                  <a:schemeClr val="tx1"/>
                </a:solidFill>
                <a:effectLst/>
                <a:latin typeface="+mn-lt"/>
                <a:ea typeface="+mn-ea"/>
                <a:cs typeface="+mn-cs"/>
              </a:rPr>
              <a:t> w drodze uchwały stwierdza przekształcenie trzyletniego liceum ogólnokształcącego w czteroletnie liceum ogólnokształcące. Uchwała ta stanowi akt założycielski czteroletniego liceum ogólnokształcącego. </a:t>
            </a:r>
          </a:p>
          <a:p>
            <a:r>
              <a:rPr lang="pl-PL" sz="1200" i="0" kern="1200" dirty="0" smtClean="0">
                <a:solidFill>
                  <a:schemeClr val="tx1"/>
                </a:solidFill>
                <a:effectLst/>
                <a:latin typeface="+mn-lt"/>
                <a:ea typeface="+mn-ea"/>
                <a:cs typeface="+mn-cs"/>
              </a:rPr>
              <a:t>PIERWSZE POSTĘPOWANIE REKRUTACYJNE DO KLASY I CZTEROLETNIEGO LICEUM OGÓLNOKSZTAŁCĄCEGO DLA ABSOLWENTÓW OŚMIOLETNIEJ SZKOŁY PODSTAWOWEJ PRZEPROWADZA SIĘ NA ROK SZKOLNY 2019/2020.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CZASU UKOŃCZENIA CYKLU KSZTAŁCENIA, CZYLI DO 31 SIERPNIA 2022 R. W ODDZIAŁACH DOTYCHCZASOWEGO 3-LETNIEGO LICEUM UCZYĆ SIĘ BĘDĄ OSTATNI ABSOLWENCI WYGASZONEGO GIMNAZJUM. W LATACH SZKOLNYCH 2019/2020–2021/2022 W 4-LETNIM LICEUM OGÓLNOKSZTAŁCĄCYM BĘDĄ PROWADZONE KLASY DOTYCHCZASOWEGO 3-LETNIEGO LICEUM DLA ABSOLWENTÓW GIMNAZJÓW, AŻ DO CZASU LIKWIDACJI TYCH KLAS.</a:t>
            </a:r>
          </a:p>
          <a:p>
            <a:r>
              <a:rPr lang="pl-PL" sz="1200" i="0" kern="1200" dirty="0" smtClean="0">
                <a:solidFill>
                  <a:schemeClr val="tx1"/>
                </a:solidFill>
                <a:effectLst/>
                <a:latin typeface="+mn-lt"/>
                <a:ea typeface="+mn-ea"/>
                <a:cs typeface="+mn-cs"/>
              </a:rPr>
              <a:t>DO TYCH KLAS STOSUJE SIĘ PRZEPISY DOTYCZĄCE DOTYCHCZASOWEGO TRZYLETNIE LICEUM OGÓLNOKSZTAŁCĄCEGO. </a:t>
            </a:r>
          </a:p>
          <a:p>
            <a:endParaRPr lang="pl-PL"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9</a:t>
            </a:fld>
            <a:endParaRPr lang="pl-PL"/>
          </a:p>
        </p:txBody>
      </p:sp>
    </p:spTree>
    <p:extLst>
      <p:ext uri="{BB962C8B-B14F-4D97-AF65-F5344CB8AC3E}">
        <p14:creationId xmlns:p14="http://schemas.microsoft.com/office/powerpoint/2010/main" val="3917629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kern="1200" dirty="0" smtClean="0">
                <a:solidFill>
                  <a:schemeClr val="tx1"/>
                </a:solidFill>
                <a:effectLst/>
                <a:latin typeface="+mn-lt"/>
                <a:ea typeface="+mn-ea"/>
                <a:cs typeface="+mn-cs"/>
              </a:rPr>
              <a:t>Art. 151. Z dniem 1 września 2019 r. tworzy się pięcioletnie technikum, o którym mowa w art. 18 ust. 1 pkt 2 lit. b ustawy - Prawo oświatowe. </a:t>
            </a:r>
          </a:p>
          <a:p>
            <a:r>
              <a:rPr lang="pl-PL" sz="1200" kern="1200" dirty="0" smtClean="0">
                <a:solidFill>
                  <a:schemeClr val="tx1"/>
                </a:solidFill>
                <a:effectLst/>
                <a:latin typeface="+mn-lt"/>
                <a:ea typeface="+mn-ea"/>
                <a:cs typeface="+mn-cs"/>
              </a:rPr>
              <a:t>Art. 152. 1. Z dniem 1 września 2019 r. dotychczasowe czteroletnie technikum staje się pięcioletnim technikum, o którym mowa w art. 18 ust. 1 pkt 2 lit. b ustawy - Prawo oświatowe. </a:t>
            </a:r>
          </a:p>
          <a:p>
            <a:r>
              <a:rPr lang="pl-PL" sz="1200" kern="1200" dirty="0" smtClean="0">
                <a:solidFill>
                  <a:schemeClr val="tx1"/>
                </a:solidFill>
                <a:effectLst/>
                <a:latin typeface="+mn-lt"/>
                <a:ea typeface="+mn-ea"/>
                <a:cs typeface="+mn-cs"/>
              </a:rPr>
              <a:t>2. Organ stanowiący jednostki samorządu terytorialnego prowadzącej dotychczasowe czteroletnie technikum, w terminie do dnia 30 listopada 2019 r., w drodze uchwały, stwierdza jego przekształcenie w pięcioletnie technikum zgodnie z ust. 1. </a:t>
            </a:r>
          </a:p>
          <a:p>
            <a:r>
              <a:rPr lang="pl-PL" sz="1200" kern="1200" dirty="0" smtClean="0">
                <a:solidFill>
                  <a:schemeClr val="tx1"/>
                </a:solidFill>
                <a:effectLst/>
                <a:latin typeface="+mn-lt"/>
                <a:ea typeface="+mn-ea"/>
                <a:cs typeface="+mn-cs"/>
              </a:rPr>
              <a:t>3. Uchwała, o której mowa w ust. 2, stanowi akt założycielski pięcioletniego technikum w rozumieniu przepisów ustawy - Prawo oświatowe. </a:t>
            </a:r>
          </a:p>
          <a:p>
            <a:r>
              <a:rPr lang="pl-PL" sz="1200" kern="1200" dirty="0" smtClean="0">
                <a:solidFill>
                  <a:schemeClr val="tx1"/>
                </a:solidFill>
                <a:effectLst/>
                <a:latin typeface="+mn-lt"/>
                <a:ea typeface="+mn-ea"/>
                <a:cs typeface="+mn-cs"/>
              </a:rPr>
              <a:t>4. Pierwsze postępowanie rekrutacyjne do klasy I pięcioletniego technikum dla absolwentów ośmioletniej szkoły podstawowej przeprowadza się na rok szkolny 2019/2020. </a:t>
            </a:r>
          </a:p>
          <a:p>
            <a:r>
              <a:rPr lang="pl-PL" sz="1200" kern="1200" dirty="0" smtClean="0">
                <a:solidFill>
                  <a:schemeClr val="tx1"/>
                </a:solidFill>
                <a:effectLst/>
                <a:latin typeface="+mn-lt"/>
                <a:ea typeface="+mn-ea"/>
                <a:cs typeface="+mn-cs"/>
              </a:rPr>
              <a:t>Art. 153. 1. Z dniem 1 września 2020 r. likwiduje się klasę I, a w latach następnych kolejne klasy dotychczasowego czteroletniego technikum. </a:t>
            </a:r>
          </a:p>
          <a:p>
            <a:r>
              <a:rPr lang="pl-PL" sz="1200" kern="1200" dirty="0" smtClean="0">
                <a:solidFill>
                  <a:schemeClr val="tx1"/>
                </a:solidFill>
                <a:effectLst/>
                <a:latin typeface="+mn-lt"/>
                <a:ea typeface="+mn-ea"/>
                <a:cs typeface="+mn-cs"/>
              </a:rPr>
              <a:t>2. Do dnia 31 sierpnia 2019 r. dotychczasowe czteroletnie technikum, o którym mowa w art. 9 ust. 1 pkt 3 lit. c ustawy zmienianej w art. 15, w brzmieniu dotychczasowym, może być tworzone i prowadzone na podstawie przepisów ustawy - Prawo oświatowe oraz przepisów wydanych na podstawie art. 366. </a:t>
            </a:r>
          </a:p>
          <a:p>
            <a:r>
              <a:rPr lang="pl-PL" sz="1200" kern="1200" dirty="0" smtClean="0">
                <a:solidFill>
                  <a:schemeClr val="tx1"/>
                </a:solidFill>
                <a:effectLst/>
                <a:latin typeface="+mn-lt"/>
                <a:ea typeface="+mn-ea"/>
                <a:cs typeface="+mn-cs"/>
              </a:rPr>
              <a:t>3. Na rok szkolny 2020/2021 nie przeprowadza się postępowania rekrutacyjnego do klasy I dotychczasowego czteroletniego technikum. </a:t>
            </a:r>
          </a:p>
          <a:p>
            <a:r>
              <a:rPr lang="pl-PL" sz="1200" kern="1200" dirty="0" smtClean="0">
                <a:solidFill>
                  <a:schemeClr val="tx1"/>
                </a:solidFill>
                <a:effectLst/>
                <a:latin typeface="+mn-lt"/>
                <a:ea typeface="+mn-ea"/>
                <a:cs typeface="+mn-cs"/>
              </a:rPr>
              <a:t>Art. 154. 1. W latach szkolnych 2019/2020-2022/2023 w pięcioletnim technikum, o którym mowa w art. 152, prowadzi się klasy dotychczasowego czteroletniego technikum dla absolwentów dotychczasowego gimnazjum, aż do czasu likwidacji tych klas zgodnie z art. 153. </a:t>
            </a:r>
          </a:p>
          <a:p>
            <a:r>
              <a:rPr lang="pl-PL" sz="1200" kern="1200" dirty="0" smtClean="0">
                <a:solidFill>
                  <a:schemeClr val="tx1"/>
                </a:solidFill>
                <a:effectLst/>
                <a:latin typeface="+mn-lt"/>
                <a:ea typeface="+mn-ea"/>
                <a:cs typeface="+mn-cs"/>
              </a:rPr>
              <a:t>1a. W latach szkolnych 2019/2020-2022/2023 w nowo tworzonych pięcioletnich technikach oraz pięcioletnich technikach utworzonych zgodnie z art. 129 ust. 3 pkt 6 i 8, można prowadzić klasy dotychczasowego czteroletniego technikum dla absolwentów dotychczasowego gimnazjum, aż do czasu likwidacji tych klas zgodnie z art. 153. </a:t>
            </a:r>
          </a:p>
          <a:p>
            <a:r>
              <a:rPr lang="pl-PL" sz="1200" kern="1200" dirty="0" smtClean="0">
                <a:solidFill>
                  <a:schemeClr val="tx1"/>
                </a:solidFill>
                <a:effectLst/>
                <a:latin typeface="+mn-lt"/>
                <a:ea typeface="+mn-ea"/>
                <a:cs typeface="+mn-cs"/>
              </a:rPr>
              <a:t>2. Do klas, o których mowa w ust. 1 i 1a, stosuje się przepisy dotyczące dotychczasowego czteroletniego technikum. </a:t>
            </a:r>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C55ED757-0959-4C4D-A808-AE1DD315401B}" type="slidenum">
              <a:rPr lang="pl-PL" smtClean="0"/>
              <a:t>10</a:t>
            </a:fld>
            <a:endParaRPr lang="pl-PL"/>
          </a:p>
        </p:txBody>
      </p:sp>
    </p:spTree>
    <p:extLst>
      <p:ext uri="{BB962C8B-B14F-4D97-AF65-F5344CB8AC3E}">
        <p14:creationId xmlns:p14="http://schemas.microsoft.com/office/powerpoint/2010/main" val="3023147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smtClean="0"/>
              <a:t>Art. 149. 1. Na rok szkolny odpowiednio 2017/2018 i 2018/2019 przeprowadza się postępowanie rekrutacyjne do klasy I dotychczasowego trzyletniego liceum ogólnokształcącego dla absolwentów dotychczasowego gimnazjum. </a:t>
            </a:r>
          </a:p>
          <a:p>
            <a:r>
              <a:rPr lang="pl-PL" dirty="0" smtClean="0"/>
              <a:t>2. Na rok szkolny 2019/2020 przeprowadza się postępowanie rekrutacyjne do klasy I: </a:t>
            </a:r>
          </a:p>
          <a:p>
            <a:r>
              <a:rPr lang="pl-PL" dirty="0" smtClean="0"/>
              <a:t>1) dotychczasowego trzyletniego liceum ogólnokształcącego, o którym mowa w art. 148, dla absolwentów dotychczasowego gimnazjum;</a:t>
            </a:r>
          </a:p>
          <a:p>
            <a:r>
              <a:rPr lang="pl-PL" dirty="0" smtClean="0"/>
              <a:t>2) czteroletniego liceum ogólnokształcącego dla absolwentów ośmioletniej szkoły podstawowej.</a:t>
            </a:r>
          </a:p>
          <a:p>
            <a:r>
              <a:rPr lang="pl-PL" dirty="0" smtClean="0"/>
              <a:t>3. Postępowanie rekrutacyjne na rok szkolny 2019/2020, o którym mowa w ust. 2, przeprowadza się odrębnie dla kandydatów będących absolwentami: </a:t>
            </a:r>
          </a:p>
          <a:p>
            <a:r>
              <a:rPr lang="pl-PL" dirty="0" smtClean="0"/>
              <a:t>1) dotychczasowego gimnazjum, którzy są przyjmowani do klas, o których mowa w art. 148;</a:t>
            </a:r>
          </a:p>
          <a:p>
            <a:r>
              <a:rPr lang="pl-PL" dirty="0" smtClean="0"/>
              <a:t>2) ośmioletniej szkoły podstawowej. ………….</a:t>
            </a:r>
          </a:p>
          <a:p>
            <a:r>
              <a:rPr lang="pl-PL" dirty="0" smtClean="0"/>
              <a:t>Art. 155. 1. Na rok szkolny odpowiednio 2017/2018 i 2018/2019 przeprowadza się postępowanie rekrutacyjne do klasy I dotychczasowego czteroletniego technikum dla absolwentów dotychczasowego gimnazjum. </a:t>
            </a:r>
          </a:p>
          <a:p>
            <a:r>
              <a:rPr lang="pl-PL" dirty="0" smtClean="0"/>
              <a:t>2. Na rok szkolny 2019/2020 przeprowadza się postępowanie rekrutacyjne do klasy I: </a:t>
            </a:r>
          </a:p>
          <a:p>
            <a:r>
              <a:rPr lang="pl-PL" dirty="0" smtClean="0"/>
              <a:t>1) dotychczasowego czteroletniego technikum, o którym mowa w art. 154, dla absolwentów dotychczasowego gimnazjum;</a:t>
            </a:r>
          </a:p>
          <a:p>
            <a:r>
              <a:rPr lang="pl-PL" dirty="0" smtClean="0"/>
              <a:t>2) pięcioletniego technikum dla absolwentów ośmioletniej szkoły podstawowej.</a:t>
            </a:r>
          </a:p>
          <a:p>
            <a:r>
              <a:rPr lang="pl-PL" dirty="0" smtClean="0"/>
              <a:t>3. Postępowanie rekrutacyjne na rok szkolny 2019/2020, o którym mowa w ust. 2, przeprowadza się odrębnie dla kandydatów będących absolwentami: </a:t>
            </a:r>
          </a:p>
          <a:p>
            <a:r>
              <a:rPr lang="pl-PL" dirty="0" smtClean="0"/>
              <a:t>1) dotychczasowego gimnazjum, którzy są przyjmowani do klas, o których mowa w art. 154;</a:t>
            </a:r>
          </a:p>
          <a:p>
            <a:r>
              <a:rPr lang="pl-PL" dirty="0" smtClean="0"/>
              <a:t>2) ośmioletniej szkoły podstawowej.</a:t>
            </a:r>
          </a:p>
          <a:p>
            <a:endParaRPr lang="pl-PL" dirty="0" smtClean="0"/>
          </a:p>
          <a:p>
            <a:endParaRPr lang="pl-PL" sz="1200" i="0" kern="1200" dirty="0" smtClean="0">
              <a:solidFill>
                <a:schemeClr val="tx1"/>
              </a:solidFill>
              <a:effectLst/>
              <a:latin typeface="+mn-lt"/>
              <a:ea typeface="+mn-ea"/>
              <a:cs typeface="+mn-cs"/>
            </a:endParaRP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NA ROK SZKOLNY ODPOWIEDNIO 2017/2018 I 2018/2019 PRZEPROWADZA SIĘ POSTĘPOWANIE REKRUTACYJNE </a:t>
            </a:r>
            <a:r>
              <a:rPr lang="pl-PL" sz="1200" b="1" i="0" kern="1200" dirty="0" smtClean="0">
                <a:solidFill>
                  <a:schemeClr val="tx1"/>
                </a:solidFill>
                <a:effectLst/>
                <a:latin typeface="+mn-lt"/>
                <a:ea typeface="+mn-ea"/>
                <a:cs typeface="+mn-cs"/>
              </a:rPr>
              <a:t>DO KLASY I DOTYCHCZASOWEGO TRZYLETNIEGO</a:t>
            </a:r>
            <a:r>
              <a:rPr lang="pl-PL" sz="1200" i="0" kern="1200" dirty="0" smtClean="0">
                <a:solidFill>
                  <a:schemeClr val="tx1"/>
                </a:solidFill>
                <a:effectLst/>
                <a:latin typeface="+mn-lt"/>
                <a:ea typeface="+mn-ea"/>
                <a:cs typeface="+mn-cs"/>
              </a:rPr>
              <a:t> LICEUM OGÓLNOKSZTAŁCĄCEGO DLA ABSOLWENTÓW GIMNAZJUM. </a:t>
            </a:r>
            <a:endParaRPr lang="pl-PL" sz="16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Na rok szkolny 2019/2020 przeprowadza się postępowanie rekrutacyjne do klasy I:</a:t>
            </a:r>
            <a:endParaRPr lang="pl-PL" sz="1600" i="0" kern="1200" dirty="0" smtClean="0">
              <a:solidFill>
                <a:schemeClr val="tx1"/>
              </a:solidFill>
              <a:effectLst/>
              <a:latin typeface="+mn-lt"/>
              <a:ea typeface="+mn-ea"/>
              <a:cs typeface="+mn-cs"/>
            </a:endParaRPr>
          </a:p>
          <a:p>
            <a:pPr lvl="1"/>
            <a:r>
              <a:rPr lang="pl-PL" sz="1200" i="0" kern="1200" dirty="0" smtClean="0">
                <a:solidFill>
                  <a:schemeClr val="tx1"/>
                </a:solidFill>
                <a:effectLst/>
                <a:latin typeface="+mn-lt"/>
                <a:ea typeface="+mn-ea"/>
                <a:cs typeface="+mn-cs"/>
              </a:rPr>
              <a:t>dotychczasowego trzyletniego liceum ogólnokształcącego dla absolwentów gimnazjum,</a:t>
            </a:r>
            <a:endParaRPr lang="pl-PL" sz="1600" i="0" kern="1200" dirty="0" smtClean="0">
              <a:solidFill>
                <a:schemeClr val="tx1"/>
              </a:solidFill>
              <a:effectLst/>
              <a:latin typeface="+mn-lt"/>
              <a:ea typeface="+mn-ea"/>
              <a:cs typeface="+mn-cs"/>
            </a:endParaRPr>
          </a:p>
          <a:p>
            <a:pPr lvl="1"/>
            <a:r>
              <a:rPr lang="pl-PL" sz="1200" i="0" kern="1200" dirty="0" smtClean="0">
                <a:solidFill>
                  <a:schemeClr val="tx1"/>
                </a:solidFill>
                <a:effectLst/>
                <a:latin typeface="+mn-lt"/>
                <a:ea typeface="+mn-ea"/>
                <a:cs typeface="+mn-cs"/>
              </a:rPr>
              <a:t>czteroletniego liceum ogólnokształcącego dla absolwentów ośmioletniej szkoły podstawowej.</a:t>
            </a:r>
            <a:endParaRPr lang="pl-PL" sz="16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POSTĘPOWANIE REKRUTACYJNE NA ROK SZKOLNY 2019/2020 PRZEPROWADZA SIĘ ODRĘBNIE DLA KANDYDATÓW BĘDĄCYCH ABSOLWENTAMI:</a:t>
            </a:r>
            <a:endParaRPr lang="pl-PL" sz="1600" i="0" kern="1200" dirty="0" smtClean="0">
              <a:solidFill>
                <a:schemeClr val="tx1"/>
              </a:solidFill>
              <a:effectLst/>
              <a:latin typeface="+mn-lt"/>
              <a:ea typeface="+mn-ea"/>
              <a:cs typeface="+mn-cs"/>
            </a:endParaRPr>
          </a:p>
          <a:p>
            <a:pPr lvl="0"/>
            <a:r>
              <a:rPr lang="pl-PL" sz="1200" i="0" kern="1200" dirty="0" smtClean="0">
                <a:solidFill>
                  <a:schemeClr val="tx1"/>
                </a:solidFill>
                <a:effectLst/>
                <a:latin typeface="+mn-lt"/>
                <a:ea typeface="+mn-ea"/>
                <a:cs typeface="+mn-cs"/>
              </a:rPr>
              <a:t>DOTYCHCZASOWEGO GIMNAZJUM, KTÓRZY SĄ PRZYJMOWANI DO KLAS DOTYCHCZASOWEGO TRZYLETNIEGO LICEUM OGÓLNOKSZTAŁCĄCEGO</a:t>
            </a:r>
            <a:r>
              <a:rPr lang="pl-PL" sz="1200" i="1" kern="1200" dirty="0" smtClean="0">
                <a:solidFill>
                  <a:schemeClr val="tx1"/>
                </a:solidFill>
                <a:effectLst/>
                <a:latin typeface="+mn-lt"/>
                <a:ea typeface="+mn-ea"/>
                <a:cs typeface="+mn-cs"/>
              </a:rPr>
              <a:t>,</a:t>
            </a:r>
            <a:endParaRPr lang="pl-PL" sz="1600" kern="1200" dirty="0" smtClean="0">
              <a:solidFill>
                <a:schemeClr val="tx1"/>
              </a:solidFill>
              <a:effectLst/>
              <a:latin typeface="+mn-lt"/>
              <a:ea typeface="+mn-ea"/>
              <a:cs typeface="+mn-cs"/>
            </a:endParaRPr>
          </a:p>
          <a:p>
            <a:pPr lvl="0"/>
            <a:r>
              <a:rPr lang="pl-PL" sz="1200" i="1" kern="1200" dirty="0" smtClean="0">
                <a:solidFill>
                  <a:schemeClr val="tx1"/>
                </a:solidFill>
                <a:effectLst/>
                <a:latin typeface="+mn-lt"/>
                <a:ea typeface="+mn-ea"/>
                <a:cs typeface="+mn-cs"/>
              </a:rPr>
              <a:t>OŚMIOLETNIEJ SZKOŁY PODSTAWOWEJ, KTÓRZY BĘDĄ PRZYJMOWANI DO CZTEROLETNIEGO LICEUM OGÓLNOKSZTAŁCĄCEGO. </a:t>
            </a:r>
          </a:p>
          <a:p>
            <a:pPr lvl="0"/>
            <a:endParaRPr lang="pl-PL" sz="1200" i="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600" b="1" kern="1200" dirty="0" smtClean="0">
                <a:solidFill>
                  <a:schemeClr val="tx1"/>
                </a:solidFill>
                <a:effectLst/>
                <a:latin typeface="+mn-lt"/>
                <a:ea typeface="+mn-ea"/>
                <a:cs typeface="+mn-cs"/>
              </a:rPr>
              <a:t>KONIEC</a:t>
            </a:r>
            <a:r>
              <a:rPr lang="pl-PL" sz="1600" b="1" kern="1200" baseline="0" dirty="0" smtClean="0">
                <a:solidFill>
                  <a:schemeClr val="tx1"/>
                </a:solidFill>
                <a:effectLst/>
                <a:latin typeface="+mn-lt"/>
                <a:ea typeface="+mn-ea"/>
                <a:cs typeface="+mn-cs"/>
              </a:rPr>
              <a:t> KOMENTARZA</a:t>
            </a:r>
            <a:endParaRPr lang="pl-PL" sz="1600" b="1" kern="1200" dirty="0" smtClean="0">
              <a:solidFill>
                <a:schemeClr val="tx1"/>
              </a:solidFill>
              <a:effectLst/>
              <a:latin typeface="+mn-lt"/>
              <a:ea typeface="+mn-ea"/>
              <a:cs typeface="+mn-cs"/>
            </a:endParaRPr>
          </a:p>
          <a:p>
            <a:r>
              <a:rPr lang="pl-PL" sz="1200" b="1" i="1" kern="1200" dirty="0" smtClean="0">
                <a:solidFill>
                  <a:schemeClr val="tx1"/>
                </a:solidFill>
                <a:effectLst/>
                <a:latin typeface="+mn-lt"/>
                <a:ea typeface="+mn-ea"/>
                <a:cs typeface="+mn-cs"/>
              </a:rPr>
              <a:t>Uwaga!</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600" kern="1200" dirty="0" smtClean="0">
              <a:solidFill>
                <a:schemeClr val="tx1"/>
              </a:solidFill>
              <a:effectLst/>
              <a:latin typeface="+mn-lt"/>
              <a:ea typeface="+mn-ea"/>
              <a:cs typeface="+mn-cs"/>
            </a:endParaRPr>
          </a:p>
          <a:p>
            <a:r>
              <a:rPr lang="pl-PL" sz="1200" b="1" i="1" kern="1200" dirty="0" smtClean="0">
                <a:solidFill>
                  <a:schemeClr val="tx1"/>
                </a:solidFill>
                <a:effectLst/>
                <a:latin typeface="+mn-lt"/>
                <a:ea typeface="+mn-ea"/>
                <a:cs typeface="+mn-cs"/>
              </a:rPr>
              <a:t>Zgodnie z art. 149 ust. 4 </a:t>
            </a:r>
            <a:r>
              <a:rPr lang="pl-PL" sz="1200" b="1" i="1" kern="1200" dirty="0" err="1" smtClean="0">
                <a:solidFill>
                  <a:schemeClr val="tx1"/>
                </a:solidFill>
                <a:effectLst/>
                <a:latin typeface="+mn-lt"/>
                <a:ea typeface="+mn-ea"/>
                <a:cs typeface="+mn-cs"/>
              </a:rPr>
              <a:t>Przep</a:t>
            </a:r>
            <a:r>
              <a:rPr lang="pl-PL" sz="1200" b="1" i="1" kern="1200" dirty="0" smtClean="0">
                <a:solidFill>
                  <a:schemeClr val="tx1"/>
                </a:solidFill>
                <a:effectLst/>
                <a:latin typeface="+mn-lt"/>
                <a:ea typeface="+mn-ea"/>
                <a:cs typeface="+mn-cs"/>
              </a:rPr>
              <a:t>. </a:t>
            </a:r>
            <a:r>
              <a:rPr lang="pl-PL" sz="1200" b="1" i="1" kern="1200" dirty="0" err="1" smtClean="0">
                <a:solidFill>
                  <a:schemeClr val="tx1"/>
                </a:solidFill>
                <a:effectLst/>
                <a:latin typeface="+mn-lt"/>
                <a:ea typeface="+mn-ea"/>
                <a:cs typeface="+mn-cs"/>
              </a:rPr>
              <a:t>wpr</a:t>
            </a:r>
            <a:r>
              <a:rPr lang="pl-PL" sz="1200" b="1" i="1" kern="1200" dirty="0" smtClean="0">
                <a:solidFill>
                  <a:schemeClr val="tx1"/>
                </a:solidFill>
                <a:effectLst/>
                <a:latin typeface="+mn-lt"/>
                <a:ea typeface="+mn-ea"/>
                <a:cs typeface="+mn-cs"/>
              </a:rPr>
              <a:t>.</a:t>
            </a:r>
            <a:r>
              <a:rPr lang="pl-PL" sz="1200" i="1" kern="1200" dirty="0" smtClean="0">
                <a:solidFill>
                  <a:schemeClr val="tx1"/>
                </a:solidFill>
                <a:effectLst/>
                <a:latin typeface="+mn-lt"/>
                <a:ea typeface="+mn-ea"/>
                <a:cs typeface="+mn-cs"/>
              </a:rPr>
              <a:t> do postępowania rekrutacyjnego do publicznego trzyletniego liceum ogólnokształcącego na lata szkolne 2017/2018-2019/2020 stosuje się odpowiednio przepisy art. 7b ust. 1c, art. 20a, art. 20b, art. 20c ust. 2 i 3, art. 20d, art. 20f, art. 20h ust. 1, 4, 5, ust. 6 pkt 2-5 i ust. 7, art. 20j, art. 20m, art. 20s pkt 1, art. 20t, art. 20v i art. 20z-20zf ustawy o systemie oświaty w brzmieniu dotychczasowym, oraz przepisy </a:t>
            </a:r>
            <a:r>
              <a:rPr lang="pl-PL" sz="1200" b="1" i="1" kern="1200" dirty="0" smtClean="0">
                <a:solidFill>
                  <a:schemeClr val="tx1"/>
                </a:solidFill>
                <a:effectLst/>
                <a:latin typeface="+mn-lt"/>
                <a:ea typeface="+mn-ea"/>
                <a:cs typeface="+mn-cs"/>
              </a:rPr>
              <a:t>wydane na podstawie art. 367 </a:t>
            </a:r>
            <a:r>
              <a:rPr lang="pl-PL" sz="1200" b="1" i="1" kern="1200" dirty="0" err="1" smtClean="0">
                <a:solidFill>
                  <a:schemeClr val="tx1"/>
                </a:solidFill>
                <a:effectLst/>
                <a:latin typeface="+mn-lt"/>
                <a:ea typeface="+mn-ea"/>
                <a:cs typeface="+mn-cs"/>
              </a:rPr>
              <a:t>Przep</a:t>
            </a:r>
            <a:r>
              <a:rPr lang="pl-PL" sz="1200" b="1" i="1" kern="1200" dirty="0" smtClean="0">
                <a:solidFill>
                  <a:schemeClr val="tx1"/>
                </a:solidFill>
                <a:effectLst/>
                <a:latin typeface="+mn-lt"/>
                <a:ea typeface="+mn-ea"/>
                <a:cs typeface="+mn-cs"/>
              </a:rPr>
              <a:t>. </a:t>
            </a:r>
            <a:r>
              <a:rPr lang="pl-PL" sz="1200" b="1" i="1" kern="1200" dirty="0" err="1" smtClean="0">
                <a:solidFill>
                  <a:schemeClr val="tx1"/>
                </a:solidFill>
                <a:effectLst/>
                <a:latin typeface="+mn-lt"/>
                <a:ea typeface="+mn-ea"/>
                <a:cs typeface="+mn-cs"/>
              </a:rPr>
              <a:t>wpr</a:t>
            </a:r>
            <a:r>
              <a:rPr lang="pl-PL" sz="1200" i="1" kern="1200" dirty="0" smtClean="0">
                <a:solidFill>
                  <a:schemeClr val="tx1"/>
                </a:solidFill>
                <a:effectLst/>
                <a:latin typeface="+mn-lt"/>
                <a:ea typeface="+mn-ea"/>
                <a:cs typeface="+mn-cs"/>
              </a:rPr>
              <a:t>. – mocą którego minister właściwy do spraw oświaty i wychowania określi w drodze rozporządzenia na lata szkolne 2017/2018 – 2019/2020 sposób przeliczania na punkty poszczególnych kryteriów, skład i zadania komisji rekrutacyjnej w przypadku postępowania rekrutacyjnego do dotychczasowego trzyletniego liceum ogólnokształcącego, dla kandydatów będących absolwentami dotychczasowego gimnazjum.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Do postepowania rekrutacyjnego do publicznego trzyletniego liceum ogólnokształcącego na lata szkolne </a:t>
            </a:r>
            <a:r>
              <a:rPr lang="pl-PL" sz="1200" b="1" i="1" kern="1200" dirty="0" smtClean="0">
                <a:solidFill>
                  <a:schemeClr val="tx1"/>
                </a:solidFill>
                <a:effectLst/>
                <a:latin typeface="+mn-lt"/>
                <a:ea typeface="+mn-ea"/>
                <a:cs typeface="+mn-cs"/>
              </a:rPr>
              <a:t>2018/2019 i 2019/2020</a:t>
            </a:r>
            <a:r>
              <a:rPr lang="pl-PL" sz="1200" i="1" kern="1200" dirty="0" smtClean="0">
                <a:solidFill>
                  <a:schemeClr val="tx1"/>
                </a:solidFill>
                <a:effectLst/>
                <a:latin typeface="+mn-lt"/>
                <a:ea typeface="+mn-ea"/>
                <a:cs typeface="+mn-cs"/>
              </a:rPr>
              <a:t> stosuje się także przepis art. 20wa ustawy o systemie oświaty (powołać przepis w notatkach). O roku szkolnym 2017/2018 była mowa powyżej.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Z kolei, zgodnie z art. 149 ust. 6 </a:t>
            </a:r>
            <a:r>
              <a:rPr lang="pl-PL" sz="1200" i="1" kern="1200" dirty="0" err="1" smtClean="0">
                <a:solidFill>
                  <a:schemeClr val="tx1"/>
                </a:solidFill>
                <a:effectLst/>
                <a:latin typeface="+mn-lt"/>
                <a:ea typeface="+mn-ea"/>
                <a:cs typeface="+mn-cs"/>
              </a:rPr>
              <a:t>Przep</a:t>
            </a:r>
            <a:r>
              <a:rPr lang="pl-PL" sz="1200" i="1" kern="1200" dirty="0" smtClean="0">
                <a:solidFill>
                  <a:schemeClr val="tx1"/>
                </a:solidFill>
                <a:effectLst/>
                <a:latin typeface="+mn-lt"/>
                <a:ea typeface="+mn-ea"/>
                <a:cs typeface="+mn-cs"/>
              </a:rPr>
              <a:t>. </a:t>
            </a:r>
            <a:r>
              <a:rPr lang="pl-PL" sz="1200" i="1" kern="1200" dirty="0" err="1" smtClean="0">
                <a:solidFill>
                  <a:schemeClr val="tx1"/>
                </a:solidFill>
                <a:effectLst/>
                <a:latin typeface="+mn-lt"/>
                <a:ea typeface="+mn-ea"/>
                <a:cs typeface="+mn-cs"/>
              </a:rPr>
              <a:t>wpr</a:t>
            </a:r>
            <a:r>
              <a:rPr lang="pl-PL" sz="1200" i="1" kern="1200" dirty="0" smtClean="0">
                <a:solidFill>
                  <a:schemeClr val="tx1"/>
                </a:solidFill>
                <a:effectLst/>
                <a:latin typeface="+mn-lt"/>
                <a:ea typeface="+mn-ea"/>
                <a:cs typeface="+mn-cs"/>
              </a:rPr>
              <a:t>. do postępowania rekrutacyjnego do czteroletniego liceum ogólnokształcącego stosuje się przepisy ustawy – Prawo oświatowe. </a:t>
            </a:r>
            <a:endParaRPr lang="pl-PL" sz="1600" kern="1200" dirty="0" smtClean="0">
              <a:solidFill>
                <a:schemeClr val="tx1"/>
              </a:solidFill>
              <a:effectLst/>
              <a:latin typeface="+mn-lt"/>
              <a:ea typeface="+mn-ea"/>
              <a:cs typeface="+mn-cs"/>
            </a:endParaRPr>
          </a:p>
          <a:p>
            <a:endParaRPr lang="pl-PL" b="1" dirty="0" smtClean="0"/>
          </a:p>
          <a:p>
            <a:endParaRPr lang="pl-PL" b="1" dirty="0" smtClean="0"/>
          </a:p>
          <a:p>
            <a:endParaRPr lang="pl-PL" b="1" dirty="0" smtClean="0"/>
          </a:p>
          <a:p>
            <a:r>
              <a:rPr lang="pl-PL" b="1" dirty="0" smtClean="0"/>
              <a:t>Art</a:t>
            </a:r>
            <a:r>
              <a:rPr lang="pl-PL" b="1" dirty="0"/>
              <a:t>. 149 ust. 4 </a:t>
            </a:r>
            <a:r>
              <a:rPr lang="pl-PL" b="1" dirty="0" err="1"/>
              <a:t>Przep</a:t>
            </a:r>
            <a:r>
              <a:rPr lang="pl-PL" b="1" dirty="0"/>
              <a:t>. </a:t>
            </a:r>
            <a:r>
              <a:rPr lang="pl-PL" b="1" dirty="0" err="1"/>
              <a:t>wpr</a:t>
            </a:r>
            <a:r>
              <a:rPr lang="pl-PL" b="1" dirty="0"/>
              <a:t>.</a:t>
            </a:r>
          </a:p>
          <a:p>
            <a:r>
              <a:rPr lang="pl-PL" sz="1200" b="0" i="0" kern="1200" dirty="0">
                <a:solidFill>
                  <a:schemeClr val="tx1"/>
                </a:solidFill>
                <a:effectLst/>
                <a:latin typeface="+mn-lt"/>
                <a:ea typeface="+mn-ea"/>
                <a:cs typeface="+mn-cs"/>
              </a:rPr>
              <a:t>Do postępowania rekrutacyjnego do publicznego liceum ogólnokształcącego na lata szkolne 2017/2018-2019/2020 do trzyletniego liceum ogólnokształcącego dla absolwentów gimnazjów stosuje się odpowiednio przepisy </a:t>
            </a:r>
            <a:r>
              <a:rPr lang="pl-PL" sz="1200" b="0" i="0" u="none" strike="noStrike" kern="1200" dirty="0">
                <a:solidFill>
                  <a:schemeClr val="tx1"/>
                </a:solidFill>
                <a:effectLst/>
                <a:latin typeface="+mn-lt"/>
                <a:ea typeface="+mn-ea"/>
                <a:cs typeface="+mn-cs"/>
              </a:rPr>
              <a:t>art. 7b ust. 1c</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20a</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20b</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20c ust. 2</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3</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20d</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20f</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20h ust.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4</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5</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ust. 6 pkt 2-5</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ust. 7</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20j</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20m</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20s pkt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20t</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20v </a:t>
            </a:r>
            <a:r>
              <a:rPr lang="pl-PL" sz="1200" b="0" i="0" kern="1200" dirty="0">
                <a:solidFill>
                  <a:schemeClr val="tx1"/>
                </a:solidFill>
                <a:effectLst/>
                <a:latin typeface="+mn-lt"/>
                <a:ea typeface="+mn-ea"/>
                <a:cs typeface="+mn-cs"/>
              </a:rPr>
              <a:t>i </a:t>
            </a:r>
            <a:r>
              <a:rPr lang="pl-PL" sz="1200" b="0" i="0" u="none" strike="noStrike" kern="1200" dirty="0">
                <a:solidFill>
                  <a:schemeClr val="tx1"/>
                </a:solidFill>
                <a:effectLst/>
                <a:latin typeface="+mn-lt"/>
                <a:ea typeface="+mn-ea"/>
                <a:cs typeface="+mn-cs"/>
              </a:rPr>
              <a:t>art. 20z-20zf</a:t>
            </a:r>
            <a:r>
              <a:rPr lang="pl-PL" sz="1200" b="0" i="0" kern="1200" dirty="0">
                <a:solidFill>
                  <a:schemeClr val="tx1"/>
                </a:solidFill>
                <a:effectLst/>
                <a:latin typeface="+mn-lt"/>
                <a:ea typeface="+mn-ea"/>
                <a:cs typeface="+mn-cs"/>
              </a:rPr>
              <a:t> ustawy zmienianej w art. 15 (</a:t>
            </a:r>
            <a:r>
              <a:rPr lang="pl-PL" sz="1200" b="0" i="1" kern="1200" dirty="0">
                <a:solidFill>
                  <a:schemeClr val="tx1"/>
                </a:solidFill>
                <a:effectLst/>
                <a:latin typeface="+mn-lt"/>
                <a:ea typeface="+mn-ea"/>
                <a:cs typeface="+mn-cs"/>
              </a:rPr>
              <a:t>tj. ustawy o systemie oświaty</a:t>
            </a:r>
            <a:r>
              <a:rPr lang="pl-PL" sz="1200" b="0" i="0" kern="1200" dirty="0">
                <a:solidFill>
                  <a:schemeClr val="tx1"/>
                </a:solidFill>
                <a:effectLst/>
                <a:latin typeface="+mn-lt"/>
                <a:ea typeface="+mn-ea"/>
                <a:cs typeface="+mn-cs"/>
              </a:rPr>
              <a:t>), w brzmieniu dotychczasowym, oraz przepisy wydane na podstawie art. 367.</a:t>
            </a:r>
          </a:p>
          <a:p>
            <a:endParaRPr lang="pl-PL"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i="0" kern="1200" dirty="0">
                <a:solidFill>
                  <a:schemeClr val="tx1"/>
                </a:solidFill>
                <a:effectLst/>
                <a:latin typeface="+mn-lt"/>
                <a:ea typeface="+mn-ea"/>
                <a:cs typeface="+mn-cs"/>
              </a:rPr>
              <a:t>Na podstawie art. 367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a:t>
            </a:r>
            <a:r>
              <a:rPr lang="pl-PL" sz="1200" b="0" i="0" kern="1200" dirty="0">
                <a:solidFill>
                  <a:schemeClr val="tx1"/>
                </a:solidFill>
                <a:effectLst/>
                <a:latin typeface="+mn-lt"/>
                <a:ea typeface="+mn-ea"/>
                <a:cs typeface="+mn-cs"/>
              </a:rPr>
              <a:t>- </a:t>
            </a:r>
            <a:r>
              <a:rPr lang="pl-PL" sz="1200" kern="1200" dirty="0">
                <a:solidFill>
                  <a:schemeClr val="tx1"/>
                </a:solidFill>
                <a:effectLst/>
                <a:latin typeface="+mn-lt"/>
                <a:ea typeface="+mn-ea"/>
                <a:cs typeface="+mn-cs"/>
              </a:rPr>
              <a:t>minister właściwy do spraw oświaty i wychowania określi w drodze rozporządzenia na lata szkolne 2017/2018 – 2019/2020 sposób przeliczania na punkty poszczególnych kryteriów, skład i zadania komisji rekrutacyjnej w przypadku postępowania rekrutacyjnego do dotychczasowego trzyletniego liceum ogólnokształcącego, dla kandydatów będących absolwentami dotychczasowego gimnazjum.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a:solidFill>
                  <a:schemeClr val="tx1"/>
                </a:solidFill>
                <a:effectLst/>
                <a:latin typeface="+mn-lt"/>
                <a:ea typeface="+mn-ea"/>
                <a:cs typeface="+mn-cs"/>
              </a:rPr>
              <a:t>Do postepowania rekrutacyjnego do publicznego trzyletniego liceum ogólnokształcącego na lata szkolne </a:t>
            </a:r>
            <a:r>
              <a:rPr lang="pl-PL" sz="1200" b="1" kern="1200" dirty="0">
                <a:solidFill>
                  <a:schemeClr val="tx1"/>
                </a:solidFill>
                <a:effectLst/>
                <a:latin typeface="+mn-lt"/>
                <a:ea typeface="+mn-ea"/>
                <a:cs typeface="+mn-cs"/>
              </a:rPr>
              <a:t>2018/2019 i 2019/2020</a:t>
            </a:r>
            <a:r>
              <a:rPr lang="pl-PL" sz="1200" kern="1200" dirty="0">
                <a:solidFill>
                  <a:schemeClr val="tx1"/>
                </a:solidFill>
                <a:effectLst/>
                <a:latin typeface="+mn-lt"/>
                <a:ea typeface="+mn-ea"/>
                <a:cs typeface="+mn-cs"/>
              </a:rPr>
              <a:t> stosuje się także przepis art. 20wa ustawy o systemie oświaty.</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20wa.  [Określenie terminów postępowania rekrutacyjnego i uzupełniającego; ogłoszenie kryteriów branych pod uwagę w postępowaniach]</a:t>
            </a:r>
            <a:r>
              <a:rPr lang="pl-PL" sz="1200" b="0" i="0" kern="1200" dirty="0">
                <a:solidFill>
                  <a:schemeClr val="tx1"/>
                </a:solidFill>
                <a:effectLst/>
                <a:latin typeface="+mn-lt"/>
                <a:ea typeface="+mn-ea"/>
                <a:cs typeface="+mn-cs"/>
              </a:rPr>
              <a:t> </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1. Terminy przeprowadzania postępowania rekrutacyjnego i postępowania uzupełniającego, w tym terminy składania dokumentów, do:</a:t>
            </a:r>
          </a:p>
          <a:p>
            <a:r>
              <a:rPr lang="pl-PL" sz="1200" b="0" i="0" kern="1200" dirty="0">
                <a:solidFill>
                  <a:schemeClr val="tx1"/>
                </a:solidFill>
                <a:effectLst/>
                <a:latin typeface="+mn-lt"/>
                <a:ea typeface="+mn-ea"/>
                <a:cs typeface="+mn-cs"/>
              </a:rPr>
              <a:t>1) publicznych przedszkoli, publicznych innych form wychowania przedszkolnego i klas pierwszych publicznych szkół podstawowych - określa do końca stycznia organ prowadzący odpowiednio publiczne przedszkole, publiczną inną formę wychowania przedszkolnego lub publiczną szkołę podstawową;</a:t>
            </a:r>
          </a:p>
          <a:p>
            <a:r>
              <a:rPr lang="pl-PL" sz="1200" b="0" i="0" kern="1200" dirty="0">
                <a:solidFill>
                  <a:schemeClr val="tx1"/>
                </a:solidFill>
                <a:effectLst/>
                <a:latin typeface="+mn-lt"/>
                <a:ea typeface="+mn-ea"/>
                <a:cs typeface="+mn-cs"/>
              </a:rPr>
              <a:t>2) publicznych szkół podstawowych dla dorosłych, klas pierwszych publicznych gimnazjów, klas pierwszych publicznych szkół ponadgimnazjalnych i na semestr pierwszy publicznych szkół policealnych - określa do końca stycznia właściwy kurator oświaty.</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2. Dyrektor publicznej szkoły do końca lutego, a w przypadku publicznych szkół, w których zajęcia dydaktyczno-wychowawcze rozpoczynają się w pierwszym powszednim dniu lutego - do końca września, podaje do publicznej wiadomości szczegółowy termin:1) przeprowadzenia sprawdzianu uzdolnień kierunkowych, o którym mowa w art. 20f ust. 5,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2) przeprowadzenia sprawdzianu uzdolnień lub predyspozycji przydatnych w danym zawodzie, o którym mowa w art. 20g ust. 1a i art. 20k ust. 1a,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3) przeprowadzenia rozmowy kwalifikacyjnej, o której mowa w art. 20k ust. 5- biorąc pod uwagę terminy określone przez właściwego kuratora oświaty zgodnie z ust. 1 pkt 2.</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3. Organ prowadzący publiczne przedszkole, publiczną inną formę wychowania przedszkolnego, publiczną szkołę podstawową lub publiczne gimnazjum do końca stycznia podaje do publicznej wiadomości kryteria brane pod uwagę w postępowaniu rekrutacyjnym i postępowaniu uzupełniającym oraz dokumenty niezbędne do potwierdzenia spełnienia tych kryteriów, a także liczbę punktów możliwą do uzyskania za poszczególne kryteria, zgodnie z art. 20c ust. 4-6 i art. 20e ust. 3 i 4.</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4. Dyrektor publicznej szkoły do końca lutego, a w przypadku publicznych szkół, w których zajęcia dydaktyczno-wychowawcze rozpoczynają się w pierwszym powszednim dniu lutego - do końca września, podaje do publicznej wiadomości odpowiednio informację o:1) języku obcym, który jest językiem nauczania albo drugim językiem nauczania w danej szkole lub oddziale, o których mowa w art. 7b ust. 1 i 1c, art. 20i ust. 1 i art. 20j ust. 1;</a:t>
            </a:r>
          </a:p>
          <a:p>
            <a:r>
              <a:rPr lang="pl-PL" sz="1200" b="0" i="0" kern="1200" dirty="0">
                <a:solidFill>
                  <a:schemeClr val="tx1"/>
                </a:solidFill>
                <a:effectLst/>
                <a:latin typeface="+mn-lt"/>
                <a:ea typeface="+mn-ea"/>
                <a:cs typeface="+mn-cs"/>
              </a:rPr>
              <a:t>2) sporcie, w którym odbywa się szkolenie sportowe w danej szkole lub danym oddziale, o których mowa w art. 20h ust. 1 i 4;</a:t>
            </a:r>
          </a:p>
          <a:p>
            <a:r>
              <a:rPr lang="pl-PL" sz="1200" b="0" i="0" kern="1200" dirty="0">
                <a:solidFill>
                  <a:schemeClr val="tx1"/>
                </a:solidFill>
                <a:effectLst/>
                <a:latin typeface="+mn-lt"/>
                <a:ea typeface="+mn-ea"/>
                <a:cs typeface="+mn-cs"/>
              </a:rPr>
              <a:t>3) obowiązkowych zajęciach edukacyjnych, o których mowa w art. 20f ust. 2 pkt 2, art. 20h ust. 6 pkt 3 i art. 20j ust. 2 pkt 3, z których oceny wymienione na świadectwie ukończenia gimnazjum będą brane pod uwagę w postępowaniu rekrutacyjnym do szkoły ponadgimnazjalnej, o której mowa w art. 7b ust. 1c, art. 20f ust. 1, art. 20h ust. 4 i art. 20j ust. 1.</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5. W przypadku nowo tworzonych publicznych przedszkoli, publicznych innych form wychowania przedszkolnego i publicznych szkół terminy oraz informacje, o których mowa w ust. 2-4, należy podać do publicznej wiadomości nie później niż do dnia rozpoczęcia składania wniosków o przyjęcie odpowiednio do nowo tworzonych publicznych przedszkoli, publicznych innych form wychowania przedszkolnego lub publicznych szkół w postępowaniu rekrutacyjnym albo postępowaniu uzupełniającym, ustalonego zgodnie z ust. 1.</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6. W przypadku wystąpienia na danym terenie stanu nadzwyczajnego, w szczególności sytuacji zagrażającej życiu lub zdrowiu obywateli, uniemożliwiającego przeprowadzenie postępowania rekrutacyjnego lub postępowania uzupełniającego w terminach określonych w ust. 1-5, dyrektor przedszkola lub szkoły, w uzgodnieniu z organem prowadzącym, ustala terminy przeprowadzania postępowania rekrutacyjnego i postępowania uzupełniającego, w tym terminy składania dokumentów, oraz szczegółowe terminy, o których mowa w ust. 2 i 5, i podaje je do publicznej wiadomości poprzez umieszczenie w widocznym miejscu w siedzibie przedszkola lub szkoły oraz na jej stronie internetowej.</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7. Dyrektor publicznej szkoły, publicznej placówki lub publicznego ośrodka, o których mowa w art. 2 pkt 3a, prowadzących kwalifikacyjne kursy zawodowe, w uzgodnieniu z organem prowadzącym, ustala i podaje do publicznej wiadomości terminy przeprowadzania postępowania rekrutacyjnego na kwalifikacyjne kursy zawodowe, w tym terminy składania dokumentów.</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8. Dyrektor publicznej placówki lub publicznego ośrodka, o których mowa w art. 2 pkt 3a, prowadzących kształcenie ustawiczne w formach pozaszkolnych, w uzgodnieniu z organem prowadzącym, ustala i podaje do publicznej wiadomości terminy przeprowadzania postępowania rekrutacyjnego na pozaszkolne formy kształcenia, w tym terminy składania dokumentów.</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9. W przypadku publicznych szkół policealnych oraz publicznych szkół dla dorosłych komisja rekrutacyjna, w uzgodnieniu z dyrektorem szkoły, rozpatruje w postępowaniu uzupełniającym wniosek kandydata złożony po terminie określonym zgodnie z ust. 1 pkt 2, jeżeli szkoła nadal dysponuje wolnymi miejscami.</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11</a:t>
            </a:fld>
            <a:endParaRPr lang="pl-PL"/>
          </a:p>
        </p:txBody>
      </p:sp>
    </p:spTree>
    <p:extLst>
      <p:ext uri="{BB962C8B-B14F-4D97-AF65-F5344CB8AC3E}">
        <p14:creationId xmlns:p14="http://schemas.microsoft.com/office/powerpoint/2010/main" val="243337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b="1" dirty="0" smtClean="0"/>
              <a:t>Art. 221. </a:t>
            </a:r>
            <a:r>
              <a:rPr lang="pl-PL" dirty="0" smtClean="0"/>
              <a:t>W roku szkolnym 2019/2020: </a:t>
            </a:r>
          </a:p>
          <a:p>
            <a:r>
              <a:rPr lang="pl-PL" dirty="0" smtClean="0"/>
              <a:t>1) w szczególnych wypadkach, podyktowanych wyłącznie koniecznością realizacji programu nauczania, nauczyciel zatrudniony w szkole ponadpodstawowej prowadzonej przez jednostkę samorządu terytorialnego może być zobowiązany do odpłatnej pracy w godzinach ponadwymiarowych zgodnie z posiadaną specjalnością; średnia liczba godzin ponadwymiarowych przypadających na etat nauczyciela w danej szkole nie może przekroczyć średniej liczby godzin ponadwymiarowych przypadających na etat nauczyciela w tej szkole w roku szkolnym 2016/2017;</a:t>
            </a:r>
          </a:p>
          <a:p>
            <a:r>
              <a:rPr lang="pl-PL" dirty="0" smtClean="0"/>
              <a:t>2) ograniczenie, o którym mowa w pkt 1, nie dotyczy nauczycieli przedmiotów teoretycznych w szkołach prowadzących kształcenie zawodowe oraz na kwalifikacyjnych kursach zawodowych, nauczycieli praktycznej nauki zawodu oraz nauczycieli przedmiotów artystycznych w szkołach artystycznych;</a:t>
            </a:r>
          </a:p>
          <a:p>
            <a:r>
              <a:rPr lang="pl-PL" dirty="0" smtClean="0"/>
              <a:t>3) do nauczycieli, o których mowa w pkt 1, przepisy art. 35 ust. 2, 3 i 4 ustawy - Karta Nauczyciela stosuje się odpowiednio.</a:t>
            </a:r>
          </a:p>
          <a:p>
            <a:r>
              <a:rPr lang="pl-PL" b="1" dirty="0" smtClean="0"/>
              <a:t>Karta nauczyciela</a:t>
            </a:r>
          </a:p>
          <a:p>
            <a:r>
              <a:rPr lang="pl-PL" dirty="0" smtClean="0"/>
              <a:t>Art. 35. 1.   W szczególnych wypadkach, podyktowanych wyłącznie koniecznością realizacji programu nauczania, nauczyciel może być obowiązany do odpłatnej pracy w godzinach ponadwymiarowych zgodnie z posiadaną specjalnością, których liczba nie może przekroczyć 1/4 tygodniowego obowiązkowego wymiaru godzin zajęć. Przydzielenie nauczycielowi większej liczby godzin ponadwymiarowych może nastąpić wyłącznie za jego zgodą, jednak w wymiarze nieprzekraczającym 1/2 tygodniowego obowiązkowego wymiaru godzin zajęć. </a:t>
            </a:r>
          </a:p>
          <a:p>
            <a:r>
              <a:rPr lang="pl-PL" b="1" dirty="0" smtClean="0"/>
              <a:t>2.   Przez godzinę ponadwymiarową rozumie się przydzieloną nauczycielowi godzinę zajęć dydaktycznych, wychowawczych lub opiekuńczych powyżej tygodniowego obowiązkowego wymiaru godzin zajęć dydaktycznych, wychowawczych lub opiekuńczych. </a:t>
            </a:r>
          </a:p>
          <a:p>
            <a:r>
              <a:rPr lang="pl-PL" dirty="0" smtClean="0"/>
              <a:t>2a.  Przez godzinę doraźnego zastępstwa rozumie się przydzieloną nauczycielowi godzinę zajęć dydaktycznych, wychowawczych lub opiekuńczych powyżej tygodniowego obowiązkowego wymiaru godzin zajęć dydaktycznych, wychowawczych lub opiekuńczych, której realizacja następuje w zastępstwie nieobecnego nauczyciela. </a:t>
            </a:r>
          </a:p>
          <a:p>
            <a:r>
              <a:rPr lang="pl-PL" b="1" dirty="0" smtClean="0"/>
              <a:t>3.   Wynagrodzenie za godziny ponadwymiarowe i za godziny doraźnych zastępstw wypłaca się według stawki osobistego zaszeregowania nauczyciela, z uwzględnieniem dodatku za warunki pracy. </a:t>
            </a:r>
          </a:p>
          <a:p>
            <a:r>
              <a:rPr lang="pl-PL" b="1" dirty="0" smtClean="0"/>
              <a:t>4.  Kobiecie w ciąży, osobie wychowującej dziecko do lat 4 oraz nauczycielowi w trakcie odbywania stażu nie przydziela się pracy w godzinach ponadwymiarowych bez ich zgody. </a:t>
            </a:r>
            <a:endParaRPr lang="pl-PL" b="1"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12</a:t>
            </a:fld>
            <a:endParaRPr lang="pl-PL"/>
          </a:p>
        </p:txBody>
      </p:sp>
    </p:spTree>
    <p:extLst>
      <p:ext uri="{BB962C8B-B14F-4D97-AF65-F5344CB8AC3E}">
        <p14:creationId xmlns:p14="http://schemas.microsoft.com/office/powerpoint/2010/main" val="983984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Art. 150. 1. Uczeń klasy I dotychczasowego trzyletniego liceum ogólnokształcącego, który w roku szkolnym 2019/2020 nie otrzymał promocji do klasy II, z dniem 1 września 2020 r. staje się uczniem klasy I czteroletniego liceum ogólnokształcącego. </a:t>
            </a:r>
          </a:p>
          <a:p>
            <a:r>
              <a:rPr lang="pl-PL" sz="1200" b="1" i="0" kern="1200" dirty="0" smtClean="0">
                <a:solidFill>
                  <a:schemeClr val="tx1"/>
                </a:solidFill>
                <a:effectLst/>
                <a:latin typeface="+mn-lt"/>
                <a:ea typeface="+mn-ea"/>
                <a:cs typeface="+mn-cs"/>
              </a:rPr>
              <a:t>2. Uczeń klasy II dotychczasowego trzyletniego liceum ogólnokształcącego, który w roku szkolnym 2020/2021 nie otrzymał promocji do klasy III, z dniem 1 września 2021 r. staje się uczniem klasy II czteroletniego liceum ogólnokształcącego. </a:t>
            </a:r>
          </a:p>
          <a:p>
            <a:r>
              <a:rPr lang="pl-PL" sz="1200" b="1" i="0" kern="1200" dirty="0" smtClean="0">
                <a:solidFill>
                  <a:schemeClr val="tx1"/>
                </a:solidFill>
                <a:effectLst/>
                <a:latin typeface="+mn-lt"/>
                <a:ea typeface="+mn-ea"/>
                <a:cs typeface="+mn-cs"/>
              </a:rPr>
              <a:t>3. Uczeń klasy III dotychczasowego trzyletniego liceum ogólnokształcącego, który w roku szkolnym 2021/2022 nie ukończył tej szkoły, z dniem 1 września 2022 r. staje się uczniem klasy III czteroletniego liceum ogólnokształcącego. </a:t>
            </a:r>
          </a:p>
          <a:p>
            <a:r>
              <a:rPr lang="pl-PL" sz="1200" b="1" i="0" kern="1200" dirty="0" smtClean="0">
                <a:solidFill>
                  <a:schemeClr val="tx1"/>
                </a:solidFill>
                <a:effectLst/>
                <a:latin typeface="+mn-lt"/>
                <a:ea typeface="+mn-ea"/>
                <a:cs typeface="+mn-cs"/>
              </a:rPr>
              <a:t>Art. 156. 1. Uczeń klasy I dotychczasowego czteroletniego technikum, który w roku szkolnym 2019/2020 nie otrzymał promocji do klasy II, z dniem 1 września 2020 r. staje się uczniem klasy I pięcioletniego technikum. </a:t>
            </a:r>
          </a:p>
          <a:p>
            <a:r>
              <a:rPr lang="pl-PL" sz="1200" b="1" i="0" kern="1200" dirty="0" smtClean="0">
                <a:solidFill>
                  <a:schemeClr val="tx1"/>
                </a:solidFill>
                <a:effectLst/>
                <a:latin typeface="+mn-lt"/>
                <a:ea typeface="+mn-ea"/>
                <a:cs typeface="+mn-cs"/>
              </a:rPr>
              <a:t>2. Uczeń klasy II dotychczasowego czteroletniego technikum, który w roku szkolnym 2020/2021 nie otrzymał promocji do klasy III, z dniem 1 września 2021 r. staje się uczniem klasy II pięcioletniego technikum. </a:t>
            </a:r>
          </a:p>
          <a:p>
            <a:r>
              <a:rPr lang="pl-PL" sz="1200" b="1" i="0" kern="1200" dirty="0" smtClean="0">
                <a:solidFill>
                  <a:schemeClr val="tx1"/>
                </a:solidFill>
                <a:effectLst/>
                <a:latin typeface="+mn-lt"/>
                <a:ea typeface="+mn-ea"/>
                <a:cs typeface="+mn-cs"/>
              </a:rPr>
              <a:t>3. Uczeń klasy III dotychczasowego czteroletniego technikum, który w roku szkolnym 2021/2022 nie otrzymał promocji do klasy IV, z dniem 1 września 2022 r. staje się uczniem klasy III pięcioletniego technikum. </a:t>
            </a:r>
          </a:p>
          <a:p>
            <a:r>
              <a:rPr lang="pl-PL" sz="1200" b="1" i="0" kern="1200" dirty="0" smtClean="0">
                <a:solidFill>
                  <a:schemeClr val="tx1"/>
                </a:solidFill>
                <a:effectLst/>
                <a:latin typeface="+mn-lt"/>
                <a:ea typeface="+mn-ea"/>
                <a:cs typeface="+mn-cs"/>
              </a:rPr>
              <a:t>4. Uczeń klasy IV dotychczasowego czteroletniego technikum, który w roku szkolnym 2022/2023 nie ukończył tej szkoły, z dniem 1 września 2023 r. staje się uczniem klasy IV pięcioletniego technikum. </a:t>
            </a:r>
          </a:p>
          <a:p>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SYTUACJA NIEPROMOWANYCH UCZNIÓW DOTYCHCZASOWEGO 3-LETNIEGO LICEUM OGÓLNOKSZTAŁCĄCEGO (ART. 150)</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Jeżeli uczeń klasy II lub III w dotychczasowym trzyletnim liceum ogólnokształcącym, </a:t>
            </a:r>
            <a:r>
              <a:rPr lang="pl-PL" sz="1200" b="1" i="0" kern="1200" dirty="0" smtClean="0">
                <a:solidFill>
                  <a:schemeClr val="tx1"/>
                </a:solidFill>
                <a:effectLst/>
                <a:latin typeface="+mn-lt"/>
                <a:ea typeface="+mn-ea"/>
                <a:cs typeface="+mn-cs"/>
              </a:rPr>
              <a:t>uczył się jako przedmiotu obowiązkowego języka obcego nowożytnego</a:t>
            </a:r>
            <a:r>
              <a:rPr lang="pl-PL" sz="1200" i="0" kern="1200" dirty="0" smtClean="0">
                <a:solidFill>
                  <a:schemeClr val="tx1"/>
                </a:solidFill>
                <a:effectLst/>
                <a:latin typeface="+mn-lt"/>
                <a:ea typeface="+mn-ea"/>
                <a:cs typeface="+mn-cs"/>
              </a:rPr>
              <a:t> </a:t>
            </a:r>
            <a:r>
              <a:rPr lang="pl-PL" sz="1200" b="1" i="0" kern="1200" dirty="0" smtClean="0">
                <a:solidFill>
                  <a:schemeClr val="tx1"/>
                </a:solidFill>
                <a:effectLst/>
                <a:latin typeface="+mn-lt"/>
                <a:ea typeface="+mn-ea"/>
                <a:cs typeface="+mn-cs"/>
              </a:rPr>
              <a:t>innego</a:t>
            </a:r>
            <a:r>
              <a:rPr lang="pl-PL" sz="1200" i="0" kern="1200" dirty="0" smtClean="0">
                <a:solidFill>
                  <a:schemeClr val="tx1"/>
                </a:solidFill>
                <a:effectLst/>
                <a:latin typeface="+mn-lt"/>
                <a:ea typeface="+mn-ea"/>
                <a:cs typeface="+mn-cs"/>
              </a:rPr>
              <a:t> niż język obcy nowożytny nauczany w oddziale czteroletniego liceum ogólnokształcącego, którego uczniem się staje, a rozkład zajęć edukacyjnych uniemożliwia mu uczęszczanie w innym oddziale lub grupie w tej szkole na zajęcia z języka obcego nowożytnego, którego uczył się w dotychczasowym trzyletnim liceum ogólnokształcącym, uczeń jest obowiązany:</a:t>
            </a:r>
          </a:p>
          <a:p>
            <a:r>
              <a:rPr lang="pl-PL" sz="1200" i="0" kern="1200" dirty="0" smtClean="0">
                <a:solidFill>
                  <a:schemeClr val="tx1"/>
                </a:solidFill>
                <a:effectLst/>
                <a:latin typeface="+mn-lt"/>
                <a:ea typeface="+mn-ea"/>
                <a:cs typeface="+mn-cs"/>
              </a:rPr>
              <a:t>1) uczyć się języka obcego nowożytnego nauczanego w oddziale czteroletniego liceum ogólnokształcącego, którego uczniem się staje, wyrównując we własnym zakresie różnice programowe do końca roku szkolnego albo</a:t>
            </a:r>
          </a:p>
          <a:p>
            <a:r>
              <a:rPr lang="pl-PL" sz="1200" i="0" kern="1200" dirty="0" smtClean="0">
                <a:solidFill>
                  <a:schemeClr val="tx1"/>
                </a:solidFill>
                <a:effectLst/>
                <a:latin typeface="+mn-lt"/>
                <a:ea typeface="+mn-ea"/>
                <a:cs typeface="+mn-cs"/>
              </a:rPr>
              <a:t>2) kontynuować we własnym zakresie naukę języka obcego nowożytnego, którego uczył się w dotychczasowym trzyletnim liceum ogólnokształcącym, albo</a:t>
            </a:r>
          </a:p>
          <a:p>
            <a:r>
              <a:rPr lang="pl-PL" sz="1200" i="0" kern="1200" dirty="0" smtClean="0">
                <a:solidFill>
                  <a:schemeClr val="tx1"/>
                </a:solidFill>
                <a:effectLst/>
                <a:latin typeface="+mn-lt"/>
                <a:ea typeface="+mn-ea"/>
                <a:cs typeface="+mn-cs"/>
              </a:rPr>
              <a:t>3) uczęszczać do oddziału w innym czteroletnim liceum ogólnokształcącym na zajęcia z języka obcego nowożytnego, którego uczył się w dotychczasowym trzyletnim liceum ogólnokształcącym.</a:t>
            </a:r>
          </a:p>
          <a:p>
            <a:r>
              <a:rPr lang="pl-PL" sz="1200" b="1" i="0" u="none" strike="noStrike" kern="1200" dirty="0" smtClean="0">
                <a:solidFill>
                  <a:schemeClr val="tx1"/>
                </a:solidFill>
                <a:effectLst/>
                <a:latin typeface="+mn-lt"/>
                <a:ea typeface="+mn-ea"/>
                <a:cs typeface="+mn-cs"/>
              </a:rPr>
              <a:t> </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DLA UCZNIA, KTÓRY KONTYNUUJE WE WŁASNYM ZAKRESIE NAUKĘ JĘZYKA OBCEGO ORAZ DLA UCZNIA KTÓRY UCZĘSZCZA DO ODDZIAŁU W INNYM CZTEROLETNIM LICEUM OGÓLNOKSZTAŁCĄCYM NA ZAJĘCIA Z JĘZYKA OBCEGO NOWOŻYTNEGO – PRZEPROWADZA SIĘ EGZAMIN KLASYFIKACYJNY. </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smtClean="0"/>
          </a:p>
          <a:p>
            <a:endParaRPr lang="pl-PL" dirty="0" smtClean="0"/>
          </a:p>
          <a:p>
            <a:endParaRPr lang="pl-PL" dirty="0" smtClean="0"/>
          </a:p>
          <a:p>
            <a:endParaRPr lang="pl-PL" dirty="0" smtClean="0"/>
          </a:p>
          <a:p>
            <a:r>
              <a:rPr lang="pl-PL" dirty="0" smtClean="0"/>
              <a:t>Art</a:t>
            </a:r>
            <a:r>
              <a:rPr lang="pl-PL" dirty="0"/>
              <a:t>. 150 </a:t>
            </a:r>
            <a:r>
              <a:rPr lang="pl-PL" dirty="0" err="1"/>
              <a:t>Przep</a:t>
            </a:r>
            <a:r>
              <a:rPr lang="pl-PL" dirty="0"/>
              <a:t>. </a:t>
            </a:r>
            <a:r>
              <a:rPr lang="pl-PL" dirty="0" err="1"/>
              <a:t>wpr</a:t>
            </a:r>
            <a:r>
              <a:rPr lang="pl-PL" dirty="0"/>
              <a:t>. </a:t>
            </a:r>
          </a:p>
          <a:p>
            <a:endParaRPr lang="pl-PL" dirty="0"/>
          </a:p>
          <a:p>
            <a:r>
              <a:rPr lang="pl-PL" sz="1200" kern="1200" dirty="0">
                <a:solidFill>
                  <a:schemeClr val="tx1"/>
                </a:solidFill>
                <a:effectLst/>
                <a:latin typeface="+mn-lt"/>
                <a:ea typeface="+mn-ea"/>
                <a:cs typeface="+mn-cs"/>
              </a:rPr>
              <a:t>Jeżeli uczeń klasy II lub III w dotychczasowym trzyletnim liceum ogólnokształcącym, </a:t>
            </a:r>
            <a:r>
              <a:rPr lang="pl-PL" sz="1200" b="1" kern="1200" dirty="0">
                <a:solidFill>
                  <a:schemeClr val="tx1"/>
                </a:solidFill>
                <a:effectLst/>
                <a:latin typeface="+mn-lt"/>
                <a:ea typeface="+mn-ea"/>
                <a:cs typeface="+mn-cs"/>
              </a:rPr>
              <a:t>uczył się jako przedmiotu obowiązkowego języka obcego nowożytnego</a:t>
            </a:r>
            <a:r>
              <a:rPr lang="pl-PL" sz="1200" kern="1200" dirty="0">
                <a:solidFill>
                  <a:schemeClr val="tx1"/>
                </a:solidFill>
                <a:effectLst/>
                <a:latin typeface="+mn-lt"/>
                <a:ea typeface="+mn-ea"/>
                <a:cs typeface="+mn-cs"/>
              </a:rPr>
              <a:t> </a:t>
            </a:r>
            <a:r>
              <a:rPr lang="pl-PL" sz="1200" b="1" kern="1200" dirty="0">
                <a:solidFill>
                  <a:schemeClr val="tx1"/>
                </a:solidFill>
                <a:effectLst/>
                <a:latin typeface="+mn-lt"/>
                <a:ea typeface="+mn-ea"/>
                <a:cs typeface="+mn-cs"/>
              </a:rPr>
              <a:t>innego</a:t>
            </a:r>
            <a:r>
              <a:rPr lang="pl-PL" sz="1200" kern="1200" dirty="0">
                <a:solidFill>
                  <a:schemeClr val="tx1"/>
                </a:solidFill>
                <a:effectLst/>
                <a:latin typeface="+mn-lt"/>
                <a:ea typeface="+mn-ea"/>
                <a:cs typeface="+mn-cs"/>
              </a:rPr>
              <a:t> niż język obcy nowożytny nauczany w oddziale czteroletniego liceum ogólnokształcącego, którego uczniem się staje, a rozkład zajęć edukacyjnych uniemożliwia mu uczęszczanie w innym oddziale lub grupie w tej szkole na zajęcia z języka obcego nowożytnego, którego uczył się w dotychczasowym trzyletnim liceum ogólnokształcącym, uczeń jest obowiązany:</a:t>
            </a:r>
          </a:p>
          <a:p>
            <a:r>
              <a:rPr lang="pl-PL" sz="1200" kern="1200" dirty="0">
                <a:solidFill>
                  <a:schemeClr val="tx1"/>
                </a:solidFill>
                <a:effectLst/>
                <a:latin typeface="+mn-lt"/>
                <a:ea typeface="+mn-ea"/>
                <a:cs typeface="+mn-cs"/>
              </a:rPr>
              <a:t>1) uczyć się języka obcego nowożytnego nauczanego w oddziale czteroletniego liceum ogólnokształcącego, którego uczniem się staje, wyrównując we własnym zakresie różnice programowe do końca roku szkolnego albo</a:t>
            </a:r>
          </a:p>
          <a:p>
            <a:r>
              <a:rPr lang="pl-PL" sz="1200" kern="1200" dirty="0">
                <a:solidFill>
                  <a:schemeClr val="tx1"/>
                </a:solidFill>
                <a:effectLst/>
                <a:latin typeface="+mn-lt"/>
                <a:ea typeface="+mn-ea"/>
                <a:cs typeface="+mn-cs"/>
              </a:rPr>
              <a:t>2) kontynuować we własnym zakresie naukę języka obcego nowożytnego, którego uczył się w dotychczasowym trzyletnim liceum ogólnokształcącym, albo</a:t>
            </a:r>
          </a:p>
          <a:p>
            <a:r>
              <a:rPr lang="pl-PL" sz="1200" kern="1200" dirty="0">
                <a:solidFill>
                  <a:schemeClr val="tx1"/>
                </a:solidFill>
                <a:effectLst/>
                <a:latin typeface="+mn-lt"/>
                <a:ea typeface="+mn-ea"/>
                <a:cs typeface="+mn-cs"/>
              </a:rPr>
              <a:t>3) uczęszczać do oddziału w innym czteroletnim liceum ogólnokształcącym na zajęcia z języka obcego nowożytnego, którego uczył się w dotychczasowym trzyletnim liceum ogólnokształcącym.</a:t>
            </a:r>
          </a:p>
          <a:p>
            <a:r>
              <a:rPr lang="pl-PL" sz="1200" b="1" u="none" strike="noStrike" kern="1200" dirty="0">
                <a:solidFill>
                  <a:schemeClr val="tx1"/>
                </a:solidFill>
                <a:effectLst/>
                <a:latin typeface="+mn-lt"/>
                <a:ea typeface="+mn-ea"/>
                <a:cs typeface="+mn-cs"/>
              </a:rPr>
              <a:t> </a:t>
            </a:r>
            <a:endParaRPr lang="pl-PL" sz="120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Dla ucznia, który kontynuuje we własnym zakresie naukę języka obcego oraz dla ucznia który uczęszcza do oddziału w innym czteroletnim liceum ogólnokształcącym na zajęcia z języka obcego nowożytnego – przeprowadza się egzamin klasyfikacyjny.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13</a:t>
            </a:fld>
            <a:endParaRPr lang="pl-PL"/>
          </a:p>
        </p:txBody>
      </p:sp>
    </p:spTree>
    <p:extLst>
      <p:ext uri="{BB962C8B-B14F-4D97-AF65-F5344CB8AC3E}">
        <p14:creationId xmlns:p14="http://schemas.microsoft.com/office/powerpoint/2010/main" val="3086115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b="1" dirty="0" smtClean="0"/>
              <a:t>Art. 162.5. </a:t>
            </a:r>
            <a:r>
              <a:rPr lang="pl-PL" dirty="0" smtClean="0"/>
              <a:t>W latach szkolnych 2019/2020-2021/2022 w branżowej szkole I stopnia organizuje się odrębne oddziały dla absolwentów gimnazjum oraz dla absolwentów ośmioletniej szkoły podstawowej.</a:t>
            </a:r>
            <a:endParaRPr lang="pl-PL" sz="1200" i="0" kern="1200" dirty="0" smtClean="0">
              <a:solidFill>
                <a:schemeClr val="tx1"/>
              </a:solidFill>
              <a:effectLst/>
              <a:latin typeface="+mn-lt"/>
              <a:ea typeface="+mn-ea"/>
              <a:cs typeface="+mn-cs"/>
            </a:endParaRP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POSTĘPOWANIE REKRUTACYJNE NA ROK SZKOLNY 2019/2020 DO KLASY I BRANŻOWEJ SZKOŁY I STOPNIA PRZEPROWADZA SIĘ ODRĘBNIE DLA KANDYDATÓW BĘDĄCYCH ABSOLWENTAMI GIMNAZJUM ALBO OŚMIOLETNIEJ SZKOŁY PODSTAWOWEJ.</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W LATACH SZKOLNYCH </a:t>
            </a:r>
            <a:r>
              <a:rPr lang="pl-PL" sz="1200" b="1" i="0" kern="1200" dirty="0" smtClean="0">
                <a:solidFill>
                  <a:schemeClr val="tx1"/>
                </a:solidFill>
                <a:effectLst/>
                <a:latin typeface="+mn-lt"/>
                <a:ea typeface="+mn-ea"/>
                <a:cs typeface="+mn-cs"/>
              </a:rPr>
              <a:t>2019/2020 – 2021/2022</a:t>
            </a:r>
            <a:r>
              <a:rPr lang="pl-PL" sz="1200" i="0" kern="1200" dirty="0" smtClean="0">
                <a:solidFill>
                  <a:schemeClr val="tx1"/>
                </a:solidFill>
                <a:effectLst/>
                <a:latin typeface="+mn-lt"/>
                <a:ea typeface="+mn-ea"/>
                <a:cs typeface="+mn-cs"/>
              </a:rPr>
              <a:t> W BRANŻOWEJ SZKOLE I STOPNIA ORGANIZUJE SIĘ ODRĘBNE ODDZIAŁY DLA ABSOLWENTÓW GIMNAZJUM ORAZ DLA ABSOLWENTÓW OŚMIOLETNIEJ SZKOŁY PODSTAWOWEJ.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 znów analogicznie:</a:t>
            </a:r>
          </a:p>
          <a:p>
            <a:r>
              <a:rPr lang="pl-PL" sz="1200" i="0" kern="1200" dirty="0" smtClean="0">
                <a:solidFill>
                  <a:schemeClr val="tx1"/>
                </a:solidFill>
                <a:effectLst/>
                <a:latin typeface="+mn-lt"/>
                <a:ea typeface="+mn-ea"/>
                <a:cs typeface="+mn-cs"/>
              </a:rPr>
              <a:t>Do postępowania rekrutacyjnego do publicznej branżowej szkoły I stopnia </a:t>
            </a:r>
            <a:r>
              <a:rPr lang="pl-PL" sz="1200" b="1" i="0" kern="1200" dirty="0" smtClean="0">
                <a:solidFill>
                  <a:schemeClr val="tx1"/>
                </a:solidFill>
                <a:effectLst/>
                <a:latin typeface="+mn-lt"/>
                <a:ea typeface="+mn-ea"/>
                <a:cs typeface="+mn-cs"/>
              </a:rPr>
              <a:t>na lata szkolne 2017/2018-2019/2020</a:t>
            </a:r>
            <a:r>
              <a:rPr lang="pl-PL" sz="1200" i="0" kern="1200" dirty="0" smtClean="0">
                <a:solidFill>
                  <a:schemeClr val="tx1"/>
                </a:solidFill>
                <a:effectLst/>
                <a:latin typeface="+mn-lt"/>
                <a:ea typeface="+mn-ea"/>
                <a:cs typeface="+mn-cs"/>
              </a:rPr>
              <a:t> dla absolwentów dotychczasowego gimnazjum, stosuje się odpowiednio przepisy art. 7b ust. 1c, art. 20a, art. 20b, art. 20c ust. 2 i 3, art. 20d, art. 20f, art. 20h ust. 1, 4, 5, ust. 6 pkt 2-5 i ust. 7, art. 20j, art. 20m, art. 20s pkt 1, art. 20t, art. 20v i art. 20z-20zf ustawy o systemie oświaty w brzmieniu dotychczasowym, w zakresie dotyczącym postępowania rekrutacyjnego do szkół ponadgimnazjalnych </a:t>
            </a:r>
            <a:r>
              <a:rPr lang="pl-PL" sz="1200" b="1" i="0" kern="1200" dirty="0" smtClean="0">
                <a:solidFill>
                  <a:schemeClr val="tx1"/>
                </a:solidFill>
                <a:effectLst/>
                <a:latin typeface="+mn-lt"/>
                <a:ea typeface="+mn-ea"/>
                <a:cs typeface="+mn-cs"/>
              </a:rPr>
              <a:t>oraz przepisy wydane na podstawie art. 367 </a:t>
            </a:r>
            <a:r>
              <a:rPr lang="pl-PL" sz="1200" b="1" i="0" kern="1200" dirty="0" err="1" smtClean="0">
                <a:solidFill>
                  <a:schemeClr val="tx1"/>
                </a:solidFill>
                <a:effectLst/>
                <a:latin typeface="+mn-lt"/>
                <a:ea typeface="+mn-ea"/>
                <a:cs typeface="+mn-cs"/>
              </a:rPr>
              <a:t>Przep</a:t>
            </a:r>
            <a:r>
              <a:rPr lang="pl-PL" sz="1200" b="1" i="0" kern="1200" dirty="0" smtClean="0">
                <a:solidFill>
                  <a:schemeClr val="tx1"/>
                </a:solidFill>
                <a:effectLst/>
                <a:latin typeface="+mn-lt"/>
                <a:ea typeface="+mn-ea"/>
                <a:cs typeface="+mn-cs"/>
              </a:rPr>
              <a:t>. </a:t>
            </a:r>
            <a:r>
              <a:rPr lang="pl-PL" sz="1200" b="1" i="0" kern="1200" dirty="0" err="1" smtClean="0">
                <a:solidFill>
                  <a:schemeClr val="tx1"/>
                </a:solidFill>
                <a:effectLst/>
                <a:latin typeface="+mn-lt"/>
                <a:ea typeface="+mn-ea"/>
                <a:cs typeface="+mn-cs"/>
              </a:rPr>
              <a:t>wpr</a:t>
            </a:r>
            <a:r>
              <a:rPr lang="pl-PL" sz="1200" b="1" i="0" kern="1200" dirty="0" smtClean="0">
                <a:solidFill>
                  <a:schemeClr val="tx1"/>
                </a:solidFill>
                <a:effectLst/>
                <a:latin typeface="+mn-lt"/>
                <a:ea typeface="+mn-ea"/>
                <a:cs typeface="+mn-cs"/>
              </a:rPr>
              <a:t>.</a:t>
            </a:r>
            <a:r>
              <a:rPr lang="pl-PL" sz="1200" i="0" kern="1200" dirty="0" smtClean="0">
                <a:solidFill>
                  <a:schemeClr val="tx1"/>
                </a:solidFill>
                <a:effectLst/>
                <a:latin typeface="+mn-lt"/>
                <a:ea typeface="+mn-ea"/>
                <a:cs typeface="+mn-cs"/>
              </a:rPr>
              <a:t> – tj. mocą którego minister właściwy do spraw oświaty i wychowania określi w drodze rozporządzenia na lata szkolne 2017/2018 – 2019/2020 sposób przeliczania na punkty poszczególnych kryteriów, skład i zadania komisji rekrutacyjnej w przypadku postępowania rekrutacyjnego do branżowej szkoły I stopnia, dla kandydatów będących absolwentami dotychczasowego gimnazjum.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POSTĘPOWANIA REKRUTACYJNEGO DO PUBLICZNEJ BRANŻOWEJ SZKOŁY I STOPNIA NA LATA SZKOLNE 2018/2019 I 2019/2020, DLA ABSOLWENTÓW GIMNAZJUM, STOSUJE SIĘ TAKŻE ODPOWIEDNIO PRZEPISY ART. 20WA USTAWY O SYSTEMIE OŚWIATY W BRZMIENIU DOTYCHCZASOWYM, W ZAKRESIE DOTYCZĄCYM POSTĘPOWANIA REKRUTACYJNEGO DO SZKÓŁ PONADGIMNAZJALNYCH.</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POSTĘPOWANIA REKRUTACYJNEGO DLA ABSOLWENTÓW OŚMIOLETNICH SZKÓŁ PODSTAWOWYCH, STOSUJE SIĘ PRZEPISY USTAWY - PRAWO OŚWIATOWE.</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smtClean="0">
                <a:solidFill>
                  <a:schemeClr val="tx1"/>
                </a:solidFill>
                <a:effectLst/>
                <a:latin typeface="+mn-lt"/>
                <a:ea typeface="+mn-ea"/>
                <a:cs typeface="+mn-cs"/>
              </a:rPr>
              <a:t>Do </a:t>
            </a:r>
            <a:r>
              <a:rPr lang="pl-PL" sz="1200" kern="1200" dirty="0">
                <a:solidFill>
                  <a:schemeClr val="tx1"/>
                </a:solidFill>
                <a:effectLst/>
                <a:latin typeface="+mn-lt"/>
                <a:ea typeface="+mn-ea"/>
                <a:cs typeface="+mn-cs"/>
              </a:rPr>
              <a:t>postępowania rekrutacyjnego do publicznej branżowej szkoły I stopnia </a:t>
            </a:r>
            <a:r>
              <a:rPr lang="pl-PL" sz="1200" b="1" kern="1200" dirty="0">
                <a:solidFill>
                  <a:schemeClr val="tx1"/>
                </a:solidFill>
                <a:effectLst/>
                <a:latin typeface="+mn-lt"/>
                <a:ea typeface="+mn-ea"/>
                <a:cs typeface="+mn-cs"/>
              </a:rPr>
              <a:t>na lata szkolne 2017/2018-2019/2020</a:t>
            </a:r>
            <a:r>
              <a:rPr lang="pl-PL" sz="1200" kern="1200" dirty="0">
                <a:solidFill>
                  <a:schemeClr val="tx1"/>
                </a:solidFill>
                <a:effectLst/>
                <a:latin typeface="+mn-lt"/>
                <a:ea typeface="+mn-ea"/>
                <a:cs typeface="+mn-cs"/>
              </a:rPr>
              <a:t> dla absolwentów dotychczasowego gimnazjum, stosuje się odpowiednio przepisy art. 7b ust. 1c, art. 20a, art. 20b, art. 20c ust. 2 i 3, art. 20d, art. 20f, art. 20h ust. 1, 4, 5, ust. 6 pkt 2-5 i ust. 7, art. 20j, art. 20m, art. 20s pkt 1, art. 20t, art. 20v i art. 20z-20zf ustawy o systemie oświaty w brzmieniu dotychczasowym, w zakresie dotyczącym postępowania rekrutacyjnego do szkół ponadgimnazjalnych </a:t>
            </a:r>
            <a:r>
              <a:rPr lang="pl-PL" sz="1200" b="1" kern="1200" dirty="0">
                <a:solidFill>
                  <a:schemeClr val="tx1"/>
                </a:solidFill>
                <a:effectLst/>
                <a:latin typeface="+mn-lt"/>
                <a:ea typeface="+mn-ea"/>
                <a:cs typeface="+mn-cs"/>
              </a:rPr>
              <a:t>oraz przepisy wydane na podstawie art. 367 </a:t>
            </a:r>
            <a:r>
              <a:rPr lang="pl-PL" sz="1200" b="1" kern="1200" dirty="0" err="1">
                <a:solidFill>
                  <a:schemeClr val="tx1"/>
                </a:solidFill>
                <a:effectLst/>
                <a:latin typeface="+mn-lt"/>
                <a:ea typeface="+mn-ea"/>
                <a:cs typeface="+mn-cs"/>
              </a:rPr>
              <a:t>Przep</a:t>
            </a:r>
            <a:r>
              <a:rPr lang="pl-PL" sz="1200" b="1" kern="1200" dirty="0">
                <a:solidFill>
                  <a:schemeClr val="tx1"/>
                </a:solidFill>
                <a:effectLst/>
                <a:latin typeface="+mn-lt"/>
                <a:ea typeface="+mn-ea"/>
                <a:cs typeface="+mn-cs"/>
              </a:rPr>
              <a:t>. </a:t>
            </a:r>
            <a:r>
              <a:rPr lang="pl-PL" sz="1200" b="1" kern="1200" dirty="0" err="1">
                <a:solidFill>
                  <a:schemeClr val="tx1"/>
                </a:solidFill>
                <a:effectLst/>
                <a:latin typeface="+mn-lt"/>
                <a:ea typeface="+mn-ea"/>
                <a:cs typeface="+mn-cs"/>
              </a:rPr>
              <a:t>wpr</a:t>
            </a:r>
            <a:r>
              <a:rPr lang="pl-PL" sz="1200" b="1" kern="1200" dirty="0">
                <a:solidFill>
                  <a:schemeClr val="tx1"/>
                </a:solidFill>
                <a:effectLst/>
                <a:latin typeface="+mn-lt"/>
                <a:ea typeface="+mn-ea"/>
                <a:cs typeface="+mn-cs"/>
              </a:rPr>
              <a:t>.</a:t>
            </a:r>
            <a:r>
              <a:rPr lang="pl-PL" sz="1200" kern="1200" dirty="0">
                <a:solidFill>
                  <a:schemeClr val="tx1"/>
                </a:solidFill>
                <a:effectLst/>
                <a:latin typeface="+mn-lt"/>
                <a:ea typeface="+mn-ea"/>
                <a:cs typeface="+mn-cs"/>
              </a:rPr>
              <a:t> – tj. mocą którego minister właściwy do spraw oświaty i wychowania określi w drodze rozporządzenia na lata szkolne 2017/2018 – 2019/2020 sposób przeliczania na punkty poszczególnych kryteriów, skład i zadania komisji rekrutacyjnej w przypadku postępowania rekrutacyjnego do branżowej szkoły I stopnia, dla kandydatów będących absolwentami dotychczasowego gimnazjum.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14</a:t>
            </a:fld>
            <a:endParaRPr lang="pl-PL"/>
          </a:p>
        </p:txBody>
      </p:sp>
    </p:spTree>
    <p:extLst>
      <p:ext uri="{BB962C8B-B14F-4D97-AF65-F5344CB8AC3E}">
        <p14:creationId xmlns:p14="http://schemas.microsoft.com/office/powerpoint/2010/main" val="30392747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b="1" dirty="0" smtClean="0"/>
              <a:t>Art. 173. 1. Z dniem 1 września 2020 r. tworzy się branżową szkołę II stopnia, o której mowa w art. 18 ust. 1 pkt 2 lit. e ustawy - Prawo oświatowe. </a:t>
            </a:r>
          </a:p>
          <a:p>
            <a:r>
              <a:rPr lang="pl-PL" b="1" dirty="0" smtClean="0"/>
              <a:t>2. Pierwsze postępowanie rekrutacyjne do branżowej szkoły II stopnia przeprowadza się na rok szkolny 2020/2021. </a:t>
            </a:r>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BRANŻOWE II STOPNIA (KIEDYŚ TECHNIKUM NA PODBUDOWIE ZSZ)</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Utworzenie branżowej szkoły II stopnia nastąpi 1 września 2020 r.,</a:t>
            </a:r>
            <a:r>
              <a:rPr lang="pl-PL" sz="1200" i="0" kern="1200" dirty="0" smtClean="0">
                <a:solidFill>
                  <a:schemeClr val="tx1"/>
                </a:solidFill>
                <a:effectLst/>
                <a:latin typeface="+mn-lt"/>
                <a:ea typeface="+mn-ea"/>
                <a:cs typeface="+mn-cs"/>
              </a:rPr>
              <a:t> a pierwsza rekrutacja kandydatów zostanie przeprowadzona na rok szkolny 2020/2021.</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Istotnym novum jest wprowadzenie rozwiązań legislacyjnych umożliwiających uzyskanie świadectwa dojrzałości po ukończeniu szkoły branżowej II stopnia. Zgodnie z zapisem art. 297 Przepisów wprowadzających, egzamin maturalny będzie przeprowadzany również dla absolwentów branżowej szkoły II stopnia. I tak – począwszy </a:t>
            </a:r>
            <a:r>
              <a:rPr lang="pl-PL" sz="1200" b="1" i="0" kern="1200" dirty="0" smtClean="0">
                <a:solidFill>
                  <a:schemeClr val="tx1"/>
                </a:solidFill>
                <a:effectLst/>
                <a:latin typeface="+mn-lt"/>
                <a:ea typeface="+mn-ea"/>
                <a:cs typeface="+mn-cs"/>
              </a:rPr>
              <a:t>od roku szkolnego 2023/2024</a:t>
            </a:r>
            <a:r>
              <a:rPr lang="pl-PL" sz="1200" i="0" kern="1200" dirty="0" smtClean="0">
                <a:solidFill>
                  <a:schemeClr val="tx1"/>
                </a:solidFill>
                <a:effectLst/>
                <a:latin typeface="+mn-lt"/>
                <a:ea typeface="+mn-ea"/>
                <a:cs typeface="+mn-cs"/>
              </a:rPr>
              <a:t> egzamin maturalny będzie przeprowadzany dla absolwentów branżowej szkoły II stopnia, którzy ukończyli kształcenie w branżowej szkole I stopnia jako absolwenci ośmioletniej szkoły podstawowej. Egzamin będzie przeprowadzany wg nowych wymagań określonych w przepisach wydanych na podstawie ustawy – Prawo oświatowe</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NATOMIAST </a:t>
            </a:r>
            <a:r>
              <a:rPr lang="pl-PL" sz="1200" b="1" i="0" kern="1200" dirty="0" smtClean="0">
                <a:solidFill>
                  <a:schemeClr val="tx1"/>
                </a:solidFill>
                <a:effectLst/>
                <a:latin typeface="+mn-lt"/>
                <a:ea typeface="+mn-ea"/>
                <a:cs typeface="+mn-cs"/>
              </a:rPr>
              <a:t>DO ROKU</a:t>
            </a:r>
            <a:r>
              <a:rPr lang="pl-PL" sz="1200" i="0" kern="1200" dirty="0" smtClean="0">
                <a:solidFill>
                  <a:schemeClr val="tx1"/>
                </a:solidFill>
                <a:effectLst/>
                <a:latin typeface="+mn-lt"/>
                <a:ea typeface="+mn-ea"/>
                <a:cs typeface="+mn-cs"/>
              </a:rPr>
              <a:t> 2028/2029 EGZAMIN MATURALNY BĘDZIE PRZEPROWADZANY DLA ABSOLWENTÓW BRANŻOWEJ SZKOŁY II STOPNIA, KTÓRZY UKOŃCZYLI KSZTAŁCENIE W BRANŻOWEJ SZKOLE I STOPNIA JAKO ABSOLWENCI DOTYCHCZASOWEGO GIMNAZJUM WG WYMAGAŃ OKREŚLONYCH W PODSTAWIE PROGRAMOWEJ KSZTAŁCENIA OGÓLNEGO WYDANYCH NA PODSTAWIE PRZEPISÓW USTAWY O SYSTEMIE OŚWIATY. </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Art. 88. </a:t>
            </a:r>
            <a:r>
              <a:rPr lang="pl-PL" sz="1200" kern="1200" dirty="0" smtClean="0">
                <a:solidFill>
                  <a:schemeClr val="tx1"/>
                </a:solidFill>
                <a:effectLst/>
                <a:latin typeface="+mn-lt"/>
                <a:ea typeface="+mn-ea"/>
                <a:cs typeface="+mn-cs"/>
              </a:rPr>
              <a:t>1. </a:t>
            </a:r>
            <a:r>
              <a:rPr lang="pl-PL" sz="1200" u="none" strike="noStrike" kern="1200" dirty="0" smtClean="0">
                <a:solidFill>
                  <a:schemeClr val="tx1"/>
                </a:solidFill>
                <a:effectLst/>
                <a:latin typeface="+mn-lt"/>
                <a:ea typeface="+mn-ea"/>
                <a:cs typeface="+mn-cs"/>
                <a:hlinkClick r:id="rId3"/>
              </a:rPr>
              <a:t>Szkołę</a:t>
            </a:r>
            <a:r>
              <a:rPr lang="pl-PL" sz="1200" kern="1200" dirty="0" smtClean="0">
                <a:solidFill>
                  <a:schemeClr val="tx1"/>
                </a:solidFill>
                <a:effectLst/>
                <a:latin typeface="+mn-lt"/>
                <a:ea typeface="+mn-ea"/>
                <a:cs typeface="+mn-cs"/>
              </a:rPr>
              <a:t> lub </a:t>
            </a:r>
            <a:r>
              <a:rPr lang="pl-PL" sz="1200" u="none" strike="noStrike" kern="1200" dirty="0" smtClean="0">
                <a:solidFill>
                  <a:schemeClr val="tx1"/>
                </a:solidFill>
                <a:effectLst/>
                <a:latin typeface="+mn-lt"/>
                <a:ea typeface="+mn-ea"/>
                <a:cs typeface="+mn-cs"/>
                <a:hlinkClick r:id="rId3"/>
              </a:rPr>
              <a:t>placówkę</a:t>
            </a:r>
            <a:r>
              <a:rPr lang="pl-PL" sz="1200" kern="1200" dirty="0" smtClean="0">
                <a:solidFill>
                  <a:schemeClr val="tx1"/>
                </a:solidFill>
                <a:effectLst/>
                <a:latin typeface="+mn-lt"/>
                <a:ea typeface="+mn-ea"/>
                <a:cs typeface="+mn-cs"/>
              </a:rPr>
              <a:t> publiczną zakłada się na podstawie aktu założycielskiego, który określa odpowiednio jej typ lub rodzaj, nazwę i siedzibę. </a:t>
            </a:r>
          </a:p>
          <a:p>
            <a:r>
              <a:rPr lang="pl-PL" sz="1200" kern="1200" dirty="0" smtClean="0">
                <a:solidFill>
                  <a:schemeClr val="tx1"/>
                </a:solidFill>
                <a:effectLst/>
                <a:latin typeface="+mn-lt"/>
                <a:ea typeface="+mn-ea"/>
                <a:cs typeface="+mn-cs"/>
              </a:rPr>
              <a:t>…………..</a:t>
            </a:r>
          </a:p>
          <a:p>
            <a:r>
              <a:rPr lang="pl-PL" sz="1200" kern="1200" dirty="0" smtClean="0">
                <a:solidFill>
                  <a:schemeClr val="tx1"/>
                </a:solidFill>
                <a:effectLst/>
                <a:latin typeface="+mn-lt"/>
                <a:ea typeface="+mn-ea"/>
                <a:cs typeface="+mn-cs"/>
              </a:rPr>
              <a:t>7. Organ lub osoba, o których mowa w </a:t>
            </a:r>
            <a:r>
              <a:rPr lang="pl-PL" sz="1200" u="none" strike="noStrike" kern="1200" dirty="0" smtClean="0">
                <a:solidFill>
                  <a:schemeClr val="tx1"/>
                </a:solidFill>
                <a:effectLst/>
                <a:latin typeface="+mn-lt"/>
                <a:ea typeface="+mn-ea"/>
                <a:cs typeface="+mn-cs"/>
                <a:hlinkClick r:id="rId4"/>
              </a:rPr>
              <a:t>art. 8</a:t>
            </a:r>
            <a:r>
              <a:rPr lang="pl-PL" sz="1200" kern="1200" dirty="0" smtClean="0">
                <a:solidFill>
                  <a:schemeClr val="tx1"/>
                </a:solidFill>
                <a:effectLst/>
                <a:latin typeface="+mn-lt"/>
                <a:ea typeface="+mn-ea"/>
                <a:cs typeface="+mn-cs"/>
              </a:rPr>
              <a:t> ust. 2, zakładająca </a:t>
            </a:r>
            <a:r>
              <a:rPr lang="pl-PL" sz="1200" u="none" strike="noStrike" kern="1200" dirty="0" smtClean="0">
                <a:solidFill>
                  <a:schemeClr val="tx1"/>
                </a:solidFill>
                <a:effectLst/>
                <a:latin typeface="+mn-lt"/>
                <a:ea typeface="+mn-ea"/>
                <a:cs typeface="+mn-cs"/>
                <a:hlinkClick r:id="rId3"/>
              </a:rPr>
              <a:t>szkołę</a:t>
            </a:r>
            <a:r>
              <a:rPr lang="pl-PL" sz="1200" kern="1200" dirty="0" smtClean="0">
                <a:solidFill>
                  <a:schemeClr val="tx1"/>
                </a:solidFill>
                <a:effectLst/>
                <a:latin typeface="+mn-lt"/>
                <a:ea typeface="+mn-ea"/>
                <a:cs typeface="+mn-cs"/>
              </a:rPr>
              <a:t> lub </a:t>
            </a:r>
            <a:r>
              <a:rPr lang="pl-PL" sz="1200" u="none" strike="noStrike" kern="1200" dirty="0" smtClean="0">
                <a:solidFill>
                  <a:schemeClr val="tx1"/>
                </a:solidFill>
                <a:effectLst/>
                <a:latin typeface="+mn-lt"/>
                <a:ea typeface="+mn-ea"/>
                <a:cs typeface="+mn-cs"/>
                <a:hlinkClick r:id="rId3"/>
              </a:rPr>
              <a:t>placówkę</a:t>
            </a:r>
            <a:r>
              <a:rPr lang="pl-PL" sz="1200" kern="1200" dirty="0" smtClean="0">
                <a:solidFill>
                  <a:schemeClr val="tx1"/>
                </a:solidFill>
                <a:effectLst/>
                <a:latin typeface="+mn-lt"/>
                <a:ea typeface="+mn-ea"/>
                <a:cs typeface="+mn-cs"/>
              </a:rPr>
              <a:t> podpisuje akt założycielski oraz </a:t>
            </a:r>
            <a:r>
              <a:rPr lang="pl-PL" sz="1200" b="1" kern="1200" dirty="0" smtClean="0">
                <a:solidFill>
                  <a:schemeClr val="tx1"/>
                </a:solidFill>
                <a:effectLst/>
                <a:latin typeface="+mn-lt"/>
                <a:ea typeface="+mn-ea"/>
                <a:cs typeface="+mn-cs"/>
              </a:rPr>
              <a:t>nadaje pierwszy statut.</a:t>
            </a:r>
            <a:r>
              <a:rPr lang="pl-PL" sz="1200" kern="1200" dirty="0" smtClean="0">
                <a:solidFill>
                  <a:schemeClr val="tx1"/>
                </a:solidFill>
                <a:effectLst/>
                <a:latin typeface="+mn-lt"/>
                <a:ea typeface="+mn-ea"/>
                <a:cs typeface="+mn-cs"/>
              </a:rPr>
              <a:t> </a:t>
            </a:r>
          </a:p>
          <a:p>
            <a:r>
              <a:rPr lang="pl-PL" sz="1200" kern="1200" dirty="0" smtClean="0">
                <a:solidFill>
                  <a:schemeClr val="tx1"/>
                </a:solidFill>
                <a:effectLst/>
                <a:latin typeface="+mn-lt"/>
                <a:ea typeface="+mn-ea"/>
                <a:cs typeface="+mn-cs"/>
              </a:rPr>
              <a:t>8. Akt założycielski i </a:t>
            </a:r>
            <a:r>
              <a:rPr lang="pl-PL" sz="1200" b="1" kern="1200" dirty="0" smtClean="0">
                <a:solidFill>
                  <a:schemeClr val="tx1"/>
                </a:solidFill>
                <a:effectLst/>
                <a:latin typeface="+mn-lt"/>
                <a:ea typeface="+mn-ea"/>
                <a:cs typeface="+mn-cs"/>
              </a:rPr>
              <a:t>statut </a:t>
            </a:r>
            <a:r>
              <a:rPr lang="pl-PL" sz="1200" b="1" u="none" strike="noStrike" kern="1200" dirty="0" smtClean="0">
                <a:solidFill>
                  <a:schemeClr val="tx1"/>
                </a:solidFill>
                <a:effectLst/>
                <a:latin typeface="+mn-lt"/>
                <a:ea typeface="+mn-ea"/>
                <a:cs typeface="+mn-cs"/>
                <a:hlinkClick r:id="rId3"/>
              </a:rPr>
              <a:t>szkoły</a:t>
            </a:r>
            <a:r>
              <a:rPr lang="pl-PL" sz="1200" b="1" kern="1200" dirty="0" smtClean="0">
                <a:solidFill>
                  <a:schemeClr val="tx1"/>
                </a:solidFill>
                <a:effectLst/>
                <a:latin typeface="+mn-lt"/>
                <a:ea typeface="+mn-ea"/>
                <a:cs typeface="+mn-cs"/>
              </a:rPr>
              <a:t> lub </a:t>
            </a:r>
            <a:r>
              <a:rPr lang="pl-PL" sz="1200" b="1" u="none" strike="noStrike" kern="1200" dirty="0" smtClean="0">
                <a:solidFill>
                  <a:schemeClr val="tx1"/>
                </a:solidFill>
                <a:effectLst/>
                <a:latin typeface="+mn-lt"/>
                <a:ea typeface="+mn-ea"/>
                <a:cs typeface="+mn-cs"/>
                <a:hlinkClick r:id="rId3"/>
              </a:rPr>
              <a:t>placówki</a:t>
            </a:r>
            <a:r>
              <a:rPr lang="pl-PL" sz="1200" b="1" kern="1200" dirty="0" smtClean="0">
                <a:solidFill>
                  <a:schemeClr val="tx1"/>
                </a:solidFill>
                <a:effectLst/>
                <a:latin typeface="+mn-lt"/>
                <a:ea typeface="+mn-ea"/>
                <a:cs typeface="+mn-cs"/>
              </a:rPr>
              <a:t> publicznej przesyła się właściwemu </a:t>
            </a:r>
            <a:r>
              <a:rPr lang="pl-PL" sz="1200" b="1" u="none" strike="noStrike" kern="1200" dirty="0" smtClean="0">
                <a:solidFill>
                  <a:schemeClr val="tx1"/>
                </a:solidFill>
                <a:effectLst/>
                <a:latin typeface="+mn-lt"/>
                <a:ea typeface="+mn-ea"/>
                <a:cs typeface="+mn-cs"/>
                <a:hlinkClick r:id="rId3"/>
              </a:rPr>
              <a:t>kuratorowi oświaty</a:t>
            </a:r>
            <a:r>
              <a:rPr lang="pl-PL" sz="1200" kern="1200" dirty="0" smtClean="0">
                <a:solidFill>
                  <a:schemeClr val="tx1"/>
                </a:solidFill>
                <a:effectLst/>
                <a:latin typeface="+mn-lt"/>
                <a:ea typeface="+mn-ea"/>
                <a:cs typeface="+mn-cs"/>
              </a:rPr>
              <a:t> oraz innym organom właściwym do sprawowania nadzoru pedagogicznego nad </a:t>
            </a:r>
            <a:r>
              <a:rPr lang="pl-PL" sz="1200" u="none" strike="noStrike" kern="1200" dirty="0" smtClean="0">
                <a:solidFill>
                  <a:schemeClr val="tx1"/>
                </a:solidFill>
                <a:effectLst/>
                <a:latin typeface="+mn-lt"/>
                <a:ea typeface="+mn-ea"/>
                <a:cs typeface="+mn-cs"/>
                <a:hlinkClick r:id="rId3"/>
              </a:rPr>
              <a:t>szkołą</a:t>
            </a:r>
            <a:r>
              <a:rPr lang="pl-PL" sz="1200" kern="1200" dirty="0" smtClean="0">
                <a:solidFill>
                  <a:schemeClr val="tx1"/>
                </a:solidFill>
                <a:effectLst/>
                <a:latin typeface="+mn-lt"/>
                <a:ea typeface="+mn-ea"/>
                <a:cs typeface="+mn-cs"/>
              </a:rPr>
              <a:t> lub </a:t>
            </a:r>
            <a:r>
              <a:rPr lang="pl-PL" sz="1200" u="none" strike="noStrike" kern="1200" dirty="0" smtClean="0">
                <a:solidFill>
                  <a:schemeClr val="tx1"/>
                </a:solidFill>
                <a:effectLst/>
                <a:latin typeface="+mn-lt"/>
                <a:ea typeface="+mn-ea"/>
                <a:cs typeface="+mn-cs"/>
                <a:hlinkClick r:id="rId3"/>
              </a:rPr>
              <a:t>placówką</a:t>
            </a:r>
            <a:r>
              <a:rPr lang="pl-PL" sz="1200" kern="1200" dirty="0" smtClean="0">
                <a:solidFill>
                  <a:schemeClr val="tx1"/>
                </a:solidFill>
                <a:effectLst/>
                <a:latin typeface="+mn-lt"/>
                <a:ea typeface="+mn-ea"/>
                <a:cs typeface="+mn-cs"/>
              </a:rPr>
              <a:t>.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15</a:t>
            </a:fld>
            <a:endParaRPr lang="pl-PL"/>
          </a:p>
        </p:txBody>
      </p:sp>
    </p:spTree>
    <p:extLst>
      <p:ext uri="{BB962C8B-B14F-4D97-AF65-F5344CB8AC3E}">
        <p14:creationId xmlns:p14="http://schemas.microsoft.com/office/powerpoint/2010/main" val="2058306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STARA</a:t>
            </a:r>
          </a:p>
          <a:p>
            <a:r>
              <a:rPr lang="pl-PL" sz="1200" b="1" i="0" u="none" kern="1200" dirty="0" smtClean="0">
                <a:solidFill>
                  <a:schemeClr val="tx1"/>
                </a:solidFill>
                <a:effectLst/>
                <a:latin typeface="+mn-lt"/>
                <a:ea typeface="+mn-ea"/>
                <a:cs typeface="+mn-cs"/>
              </a:rPr>
              <a:t>ROZPORZĄDZENIE MINISTRA EDUKACJI NARODOWEJ z dnia 7 lutego 2012 r. w sprawie podstawy programowej kształcenia w zawodach (Dz. U. poz. 184, z 2015 r. poz. 130 i 1123 oraz z 2016 r. poz. 894 i 1212)</a:t>
            </a:r>
          </a:p>
          <a:p>
            <a:endParaRPr lang="pl-PL" sz="1200" b="1" i="0" u="sng" kern="1200" dirty="0" smtClean="0">
              <a:solidFill>
                <a:schemeClr val="tx1"/>
              </a:solidFill>
              <a:effectLst/>
              <a:latin typeface="+mn-lt"/>
              <a:ea typeface="+mn-ea"/>
              <a:cs typeface="+mn-cs"/>
            </a:endParaRPr>
          </a:p>
          <a:p>
            <a:r>
              <a:rPr lang="pl-PL" sz="1200" b="1" i="0" u="sng" kern="1200" dirty="0" smtClean="0">
                <a:solidFill>
                  <a:schemeClr val="tx1"/>
                </a:solidFill>
                <a:effectLst/>
                <a:latin typeface="+mn-lt"/>
                <a:ea typeface="+mn-ea"/>
                <a:cs typeface="+mn-cs"/>
              </a:rPr>
              <a:t>NOWA</a:t>
            </a:r>
          </a:p>
          <a:p>
            <a:r>
              <a:rPr lang="pl-PL" sz="1200" b="1" i="0" u="none" kern="1200" dirty="0" smtClean="0">
                <a:solidFill>
                  <a:schemeClr val="tx1"/>
                </a:solidFill>
                <a:effectLst/>
                <a:latin typeface="+mn-lt"/>
                <a:ea typeface="+mn-ea"/>
                <a:cs typeface="+mn-cs"/>
              </a:rPr>
              <a:t>ROZPORZĄDZENIE MINISTRA EDUKACJI NARODOWEJ z dnia 31 marca 2017 r. w sprawie podstawy programowej kształcenia w zawodach (Dz. U. poz. 860 oraz z 2018 r. poz. 744)</a:t>
            </a:r>
          </a:p>
          <a:p>
            <a:endParaRPr lang="pl-PL" sz="1200" b="1" i="0" u="sng"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16</a:t>
            </a:fld>
            <a:endParaRPr lang="pl-PL"/>
          </a:p>
        </p:txBody>
      </p:sp>
    </p:spTree>
    <p:extLst>
      <p:ext uri="{BB962C8B-B14F-4D97-AF65-F5344CB8AC3E}">
        <p14:creationId xmlns:p14="http://schemas.microsoft.com/office/powerpoint/2010/main" val="38609953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ROZPORZĄDZENIE MINISTRA EDUKACJI NARODOWEJ z dnia 13 marca 2017 r. w sprawie klasyfikacji zawodów szkolnictwa zawodowego (Dz. U. poz. 622 i 2356)</a:t>
            </a:r>
          </a:p>
          <a:p>
            <a:endParaRPr lang="pl-PL" sz="1200" b="1" i="0" u="sng" kern="1200" dirty="0" smtClean="0">
              <a:solidFill>
                <a:schemeClr val="tx1"/>
              </a:solidFill>
              <a:effectLst/>
              <a:latin typeface="+mn-lt"/>
              <a:ea typeface="+mn-ea"/>
              <a:cs typeface="+mn-cs"/>
            </a:endParaRPr>
          </a:p>
          <a:p>
            <a:r>
              <a:rPr lang="pl-PL" sz="1200" b="1" i="0" u="sng" kern="1200" dirty="0" smtClean="0">
                <a:solidFill>
                  <a:schemeClr val="tx1"/>
                </a:solidFill>
                <a:effectLst/>
                <a:latin typeface="+mn-lt"/>
                <a:ea typeface="+mn-ea"/>
                <a:cs typeface="+mn-cs"/>
              </a:rPr>
              <a:t>Rozporządzenie MEN z dnia 15 lutego 2019 r. w sprawie ogólnych celów i zadań kształcenia w zawodach szkolnictwa branżowego  oraz klasyfikacji zawodów szkolnictwa branżowego (Dz. U. poz. 316)</a:t>
            </a:r>
            <a:br>
              <a:rPr lang="pl-PL" sz="1200" b="1" i="0" u="sng" kern="1200" dirty="0" smtClean="0">
                <a:solidFill>
                  <a:schemeClr val="tx1"/>
                </a:solidFill>
                <a:effectLst/>
                <a:latin typeface="+mn-lt"/>
                <a:ea typeface="+mn-ea"/>
                <a:cs typeface="+mn-cs"/>
              </a:rPr>
            </a:br>
            <a:endParaRPr lang="pl-PL" sz="1200" b="1" i="0" u="sng"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p:txBody>
      </p:sp>
      <p:sp>
        <p:nvSpPr>
          <p:cNvPr id="4" name="Symbol zastępczy numeru slajdu 3"/>
          <p:cNvSpPr>
            <a:spLocks noGrp="1"/>
          </p:cNvSpPr>
          <p:nvPr>
            <p:ph type="sldNum" sz="quarter" idx="10"/>
          </p:nvPr>
        </p:nvSpPr>
        <p:spPr/>
        <p:txBody>
          <a:bodyPr/>
          <a:lstStyle/>
          <a:p>
            <a:fld id="{C55ED757-0959-4C4D-A808-AE1DD315401B}" type="slidenum">
              <a:rPr lang="pl-PL" smtClean="0"/>
              <a:t>17</a:t>
            </a:fld>
            <a:endParaRPr lang="pl-PL"/>
          </a:p>
        </p:txBody>
      </p:sp>
    </p:spTree>
    <p:extLst>
      <p:ext uri="{BB962C8B-B14F-4D97-AF65-F5344CB8AC3E}">
        <p14:creationId xmlns:p14="http://schemas.microsoft.com/office/powerpoint/2010/main" val="26799875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kern="1200" dirty="0" smtClean="0">
                <a:solidFill>
                  <a:schemeClr val="tx1"/>
                </a:solidFill>
                <a:effectLst/>
                <a:latin typeface="+mn-lt"/>
                <a:ea typeface="+mn-ea"/>
                <a:cs typeface="+mn-cs"/>
              </a:rPr>
              <a:t>ROZPORZĄDZENIE MINISTRA EDUKACJI NARODOWEJ</a:t>
            </a:r>
            <a:r>
              <a:rPr lang="pl-PL" sz="1200" b="0" kern="1200" baseline="30000" dirty="0" smtClean="0">
                <a:solidFill>
                  <a:schemeClr val="tx1"/>
                </a:solidFill>
                <a:effectLst/>
                <a:latin typeface="+mn-lt"/>
                <a:ea typeface="+mn-ea"/>
                <a:cs typeface="+mn-cs"/>
              </a:rPr>
              <a:t> </a:t>
            </a:r>
            <a:r>
              <a:rPr lang="pl-PL" sz="1200" kern="1200" dirty="0" smtClean="0">
                <a:solidFill>
                  <a:schemeClr val="tx1"/>
                </a:solidFill>
                <a:effectLst/>
                <a:latin typeface="+mn-lt"/>
                <a:ea typeface="+mn-ea"/>
                <a:cs typeface="+mn-cs"/>
              </a:rPr>
              <a:t>z dnia 15 lutego 2019 r.</a:t>
            </a:r>
            <a:endParaRPr lang="pl-PL" sz="1600"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w sprawie ogólnych celów i zadań kształcenia w zawodach szkolnictwa branżowego  oraz klasyfikacji zawodów szkolnictwa branżowego</a:t>
            </a:r>
            <a:endParaRPr lang="pl-PL" sz="1600" kern="1200" dirty="0" smtClean="0">
              <a:solidFill>
                <a:schemeClr val="tx1"/>
              </a:solidFill>
              <a:effectLst/>
              <a:latin typeface="+mn-lt"/>
              <a:ea typeface="+mn-ea"/>
              <a:cs typeface="+mn-cs"/>
            </a:endParaRPr>
          </a:p>
          <a:p>
            <a:r>
              <a:rPr lang="pl-PL" sz="1200" kern="1200" dirty="0" smtClean="0">
                <a:solidFill>
                  <a:schemeClr val="tx1"/>
                </a:solidFill>
                <a:effectLst/>
                <a:latin typeface="+mn-lt"/>
                <a:ea typeface="+mn-ea"/>
                <a:cs typeface="+mn-cs"/>
              </a:rPr>
              <a:t>Na podstawie art. 46 ust. 1 pkt 1 i 2 ustawy z dnia 14 grudnia 2016 r. – Prawo oświatowe (Dz. U. z 2018 r. poz. 996, 1000, 1290, 1669 i 2245) zarządza się, co następuje:</a:t>
            </a:r>
            <a:endParaRPr lang="pl-PL" sz="1600"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 1.</a:t>
            </a:r>
            <a:r>
              <a:rPr lang="pl-PL" sz="1200" kern="1200" dirty="0" smtClean="0">
                <a:solidFill>
                  <a:schemeClr val="tx1"/>
                </a:solidFill>
                <a:effectLst/>
                <a:latin typeface="+mn-lt"/>
                <a:ea typeface="+mn-ea"/>
                <a:cs typeface="+mn-cs"/>
              </a:rPr>
              <a:t> Określa się:</a:t>
            </a:r>
            <a:endParaRPr lang="pl-PL" sz="1600" kern="1200" dirty="0" smtClean="0">
              <a:solidFill>
                <a:schemeClr val="tx1"/>
              </a:solidFill>
              <a:effectLst/>
              <a:latin typeface="+mn-lt"/>
              <a:ea typeface="+mn-ea"/>
              <a:cs typeface="+mn-cs"/>
            </a:endParaRPr>
          </a:p>
          <a:p>
            <a:pPr lvl="0" fontAlgn="base"/>
            <a:r>
              <a:rPr lang="pl-PL" sz="1200" u="none" strike="noStrike" kern="1200" dirty="0" smtClean="0">
                <a:solidFill>
                  <a:schemeClr val="tx1"/>
                </a:solidFill>
                <a:effectLst/>
                <a:latin typeface="+mn-lt"/>
                <a:ea typeface="+mn-ea"/>
                <a:cs typeface="+mn-cs"/>
              </a:rPr>
              <a:t>ogólne cele i zadania kształcenia w zawodach szkolnictwa branżowego, które stanowią załącznik nr 1 do rozporządzenia;</a:t>
            </a:r>
            <a:endParaRPr lang="pl-PL" sz="1600" u="none" strike="noStrike" kern="1200" dirty="0" smtClean="0">
              <a:solidFill>
                <a:schemeClr val="tx1"/>
              </a:solidFill>
              <a:effectLst/>
              <a:latin typeface="+mn-lt"/>
              <a:ea typeface="+mn-ea"/>
              <a:cs typeface="+mn-cs"/>
            </a:endParaRPr>
          </a:p>
          <a:p>
            <a:pPr lvl="0" fontAlgn="base"/>
            <a:r>
              <a:rPr lang="pl-PL" sz="1200" u="none" strike="noStrike" kern="1200" dirty="0" smtClean="0">
                <a:solidFill>
                  <a:schemeClr val="tx1"/>
                </a:solidFill>
                <a:effectLst/>
                <a:latin typeface="+mn-lt"/>
                <a:ea typeface="+mn-ea"/>
                <a:cs typeface="+mn-cs"/>
              </a:rPr>
              <a:t>klasyfikację zawodów szkolnictwa branżowego, która stanowi załącznik nr 2 do rozporządzenia.</a:t>
            </a:r>
            <a:endParaRPr lang="pl-PL" sz="1600" u="none" strike="noStrike"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 2.</a:t>
            </a:r>
            <a:r>
              <a:rPr lang="pl-PL" sz="1200" kern="1200" dirty="0" smtClean="0">
                <a:solidFill>
                  <a:schemeClr val="tx1"/>
                </a:solidFill>
                <a:effectLst/>
                <a:latin typeface="+mn-lt"/>
                <a:ea typeface="+mn-ea"/>
                <a:cs typeface="+mn-cs"/>
              </a:rPr>
              <a:t> Przepisy rozporządzenia stosuje się począwszy od:</a:t>
            </a:r>
            <a:endParaRPr lang="pl-PL" sz="1600" kern="1200" dirty="0" smtClean="0">
              <a:solidFill>
                <a:schemeClr val="tx1"/>
              </a:solidFill>
              <a:effectLst/>
              <a:latin typeface="+mn-lt"/>
              <a:ea typeface="+mn-ea"/>
              <a:cs typeface="+mn-cs"/>
            </a:endParaRPr>
          </a:p>
          <a:p>
            <a:pPr lvl="0" fontAlgn="base"/>
            <a:r>
              <a:rPr lang="pl-PL" sz="1200" u="none" strike="noStrike" kern="1200" dirty="0" smtClean="0">
                <a:solidFill>
                  <a:schemeClr val="tx1"/>
                </a:solidFill>
                <a:effectLst/>
                <a:latin typeface="+mn-lt"/>
                <a:ea typeface="+mn-ea"/>
                <a:cs typeface="+mn-cs"/>
              </a:rPr>
              <a:t>roku szkolnego 2019/2020 w:</a:t>
            </a:r>
            <a:endParaRPr lang="pl-PL" sz="1600" u="none" strike="noStrike" kern="1200" dirty="0" smtClean="0">
              <a:solidFill>
                <a:schemeClr val="tx1"/>
              </a:solidFill>
              <a:effectLst/>
              <a:latin typeface="+mn-lt"/>
              <a:ea typeface="+mn-ea"/>
              <a:cs typeface="+mn-cs"/>
            </a:endParaRPr>
          </a:p>
          <a:p>
            <a:r>
              <a:rPr lang="pl-PL" sz="1200" kern="1200" dirty="0" smtClean="0">
                <a:solidFill>
                  <a:schemeClr val="tx1"/>
                </a:solidFill>
                <a:effectLst/>
                <a:latin typeface="+mn-lt"/>
                <a:ea typeface="+mn-ea"/>
                <a:cs typeface="+mn-cs"/>
              </a:rPr>
              <a:t>a) klasie I branżowej szkoły I stopnia, która rozpoczyna się z dniem 1 września 2019 r. lub z dniem 1 lutego 2020 r., b) semestrze I szkoły policealnej,</a:t>
            </a:r>
            <a:endParaRPr lang="pl-PL" sz="1600" kern="1200" dirty="0" smtClean="0">
              <a:solidFill>
                <a:schemeClr val="tx1"/>
              </a:solidFill>
              <a:effectLst/>
              <a:latin typeface="+mn-lt"/>
              <a:ea typeface="+mn-ea"/>
              <a:cs typeface="+mn-cs"/>
            </a:endParaRPr>
          </a:p>
          <a:p>
            <a:pPr lvl="1" fontAlgn="base"/>
            <a:r>
              <a:rPr lang="pl-PL" sz="1200" u="none" strike="noStrike" kern="1200" dirty="0" smtClean="0">
                <a:solidFill>
                  <a:schemeClr val="tx1"/>
                </a:solidFill>
                <a:effectLst/>
                <a:latin typeface="+mn-lt"/>
                <a:ea typeface="+mn-ea"/>
                <a:cs typeface="+mn-cs"/>
              </a:rPr>
              <a:t>klasie I dotychczasowego czteroletniego technikum,</a:t>
            </a:r>
            <a:endParaRPr lang="pl-PL" sz="1600" u="none" strike="noStrike" kern="1200" dirty="0" smtClean="0">
              <a:solidFill>
                <a:schemeClr val="tx1"/>
              </a:solidFill>
              <a:effectLst/>
              <a:latin typeface="+mn-lt"/>
              <a:ea typeface="+mn-ea"/>
              <a:cs typeface="+mn-cs"/>
            </a:endParaRPr>
          </a:p>
          <a:p>
            <a:pPr lvl="1" fontAlgn="base"/>
            <a:r>
              <a:rPr lang="pl-PL" sz="1200" u="none" strike="noStrike" kern="1200" dirty="0" smtClean="0">
                <a:solidFill>
                  <a:schemeClr val="tx1"/>
                </a:solidFill>
                <a:effectLst/>
                <a:latin typeface="+mn-lt"/>
                <a:ea typeface="+mn-ea"/>
                <a:cs typeface="+mn-cs"/>
              </a:rPr>
              <a:t>klasie I pięcioletniego technikum,</a:t>
            </a:r>
            <a:endParaRPr lang="pl-PL" sz="1600" u="none" strike="noStrike" kern="1200" dirty="0" smtClean="0">
              <a:solidFill>
                <a:schemeClr val="tx1"/>
              </a:solidFill>
              <a:effectLst/>
              <a:latin typeface="+mn-lt"/>
              <a:ea typeface="+mn-ea"/>
              <a:cs typeface="+mn-cs"/>
            </a:endParaRPr>
          </a:p>
          <a:p>
            <a:pPr lvl="0" fontAlgn="base"/>
            <a:r>
              <a:rPr lang="pl-PL" sz="1200" u="none" strike="noStrike" kern="1200" dirty="0" smtClean="0">
                <a:solidFill>
                  <a:schemeClr val="tx1"/>
                </a:solidFill>
                <a:effectLst/>
                <a:latin typeface="+mn-lt"/>
                <a:ea typeface="+mn-ea"/>
                <a:cs typeface="+mn-cs"/>
              </a:rPr>
              <a:t>roku szkolnego 2020/2021 w semestrze I branżowej szkoły II stopnia – a w latach następnych również w kolejnych klasach lub semestrach tych szkół.</a:t>
            </a:r>
            <a:endParaRPr lang="pl-PL" sz="1600" u="none" strike="noStrike"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 3.</a:t>
            </a:r>
            <a:r>
              <a:rPr lang="pl-PL" sz="1200" kern="1200" dirty="0" smtClean="0">
                <a:solidFill>
                  <a:schemeClr val="tx1"/>
                </a:solidFill>
                <a:effectLst/>
                <a:latin typeface="+mn-lt"/>
                <a:ea typeface="+mn-ea"/>
                <a:cs typeface="+mn-cs"/>
              </a:rPr>
              <a:t> Rozporządzenie wchodzi w życie z dniem 1 września 2019 r.</a:t>
            </a:r>
            <a:endParaRPr lang="pl-PL" sz="1600" kern="1200" dirty="0" smtClean="0">
              <a:solidFill>
                <a:schemeClr val="tx1"/>
              </a:solidFill>
              <a:effectLst/>
              <a:latin typeface="+mn-lt"/>
              <a:ea typeface="+mn-ea"/>
              <a:cs typeface="+mn-cs"/>
            </a:endParaRPr>
          </a:p>
          <a:p>
            <a:r>
              <a:rPr lang="pl-PL" sz="1200" kern="1200" baseline="30000" dirty="0" smtClean="0">
                <a:solidFill>
                  <a:schemeClr val="tx1"/>
                </a:solidFill>
                <a:effectLst/>
                <a:latin typeface="+mn-lt"/>
                <a:ea typeface="+mn-ea"/>
                <a:cs typeface="+mn-cs"/>
              </a:rPr>
              <a:t>)</a:t>
            </a:r>
            <a:r>
              <a:rPr lang="pl-PL" sz="1200" kern="1200" dirty="0" smtClean="0">
                <a:solidFill>
                  <a:schemeClr val="tx1"/>
                </a:solidFill>
                <a:effectLst/>
                <a:latin typeface="+mn-lt"/>
                <a:ea typeface="+mn-ea"/>
                <a:cs typeface="+mn-cs"/>
              </a:rPr>
              <a:t> Minister Edukacji Narodowej kieruje działem administracji rządowej – oświata i wychowanie, na podstawie § 1 ust. 2 rozporządzenia Prezesa Rady Ministrów z dnia 13 grudnia 2017 r. w sprawie szczegółowego zakresu działania Ministra Edukacji Narodowej (Dz. U. poz. 2315).</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18</a:t>
            </a:fld>
            <a:endParaRPr lang="pl-PL"/>
          </a:p>
        </p:txBody>
      </p:sp>
    </p:spTree>
    <p:extLst>
      <p:ext uri="{BB962C8B-B14F-4D97-AF65-F5344CB8AC3E}">
        <p14:creationId xmlns:p14="http://schemas.microsoft.com/office/powerpoint/2010/main" val="30417135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Z UZASADNIENIA DO PROJEKTU Z 7 MARCA 2019 R.</a:t>
            </a:r>
          </a:p>
          <a:p>
            <a:pPr marL="0" marR="0" indent="0" algn="l" defTabSz="914400" rtl="0" eaLnBrk="1" fontAlgn="auto" latinLnBrk="0" hangingPunct="1">
              <a:lnSpc>
                <a:spcPct val="100000"/>
              </a:lnSpc>
              <a:spcBef>
                <a:spcPts val="0"/>
              </a:spcBef>
              <a:spcAft>
                <a:spcPts val="0"/>
              </a:spcAft>
              <a:buClrTx/>
              <a:buSzTx/>
              <a:buFontTx/>
              <a:buNone/>
              <a:tabLst/>
              <a:defRPr/>
            </a:pPr>
            <a:r>
              <a:rPr lang="pl-PL" sz="1200" kern="1200" dirty="0" smtClean="0">
                <a:solidFill>
                  <a:schemeClr val="tx1"/>
                </a:solidFill>
                <a:effectLst/>
                <a:latin typeface="+mn-lt"/>
                <a:ea typeface="+mn-ea"/>
                <a:cs typeface="+mn-cs"/>
              </a:rPr>
              <a:t>W stosunku do dotychczas obowiązujących ramowych planów nauczania dla publicznych szkół zmianie ulega organizacja kształcenia w branżowej szkole II stopnia i szkole policealnej. Szkoły policealne – od 1 września 2019 r., a  branżowe szkoły II stopnia – od 1 września 2020 r. będą funkcjonowały bez podziału na szkoły dla młodzieży i szkoły</a:t>
            </a:r>
            <a:br>
              <a:rPr lang="pl-PL" sz="1200" kern="1200" dirty="0" smtClean="0">
                <a:solidFill>
                  <a:schemeClr val="tx1"/>
                </a:solidFill>
                <a:effectLst/>
                <a:latin typeface="+mn-lt"/>
                <a:ea typeface="+mn-ea"/>
                <a:cs typeface="+mn-cs"/>
              </a:rPr>
            </a:br>
            <a:r>
              <a:rPr lang="pl-PL" sz="1200" kern="1200" dirty="0" smtClean="0">
                <a:solidFill>
                  <a:schemeClr val="tx1"/>
                </a:solidFill>
                <a:effectLst/>
                <a:latin typeface="+mn-lt"/>
                <a:ea typeface="+mn-ea"/>
                <a:cs typeface="+mn-cs"/>
              </a:rPr>
              <a:t>dla dorosłych, a kształcenie w nich będzie prowadzone w formie dziennej, stacjonarnej lub zaocznej. </a:t>
            </a:r>
          </a:p>
          <a:p>
            <a:r>
              <a:rPr lang="pl-PL" sz="1200" kern="1200" dirty="0" smtClean="0">
                <a:solidFill>
                  <a:schemeClr val="tx1"/>
                </a:solidFill>
                <a:effectLst/>
                <a:latin typeface="+mn-lt"/>
                <a:ea typeface="+mn-ea"/>
                <a:cs typeface="+mn-cs"/>
              </a:rPr>
              <a:t>Ponadto, w projekcie rozporządzenia wskazano przeznaczenie liczby godzin stanowiących różnicę między sumą godzin obowiązkowych zajęć edukacyjnych z zakresu kształcenia zawodowego a minimalną liczbą godzin kształcenia zawodowego dla kwalifikacji wyodrębnionych w zawodzie określoną w podstawie programowej kształcenia w zawodzie szkolnictwa branżowego. </a:t>
            </a:r>
            <a:endParaRPr lang="pl-PL" sz="1200" b="1" i="0" u="sng" kern="1200" dirty="0" smtClean="0">
              <a:solidFill>
                <a:schemeClr val="tx1"/>
              </a:solidFill>
              <a:effectLst/>
              <a:latin typeface="+mn-lt"/>
              <a:ea typeface="+mn-ea"/>
              <a:cs typeface="+mn-cs"/>
            </a:endParaRPr>
          </a:p>
          <a:p>
            <a:r>
              <a:rPr lang="pl-PL" sz="1200" kern="1200" dirty="0" smtClean="0">
                <a:solidFill>
                  <a:schemeClr val="tx1"/>
                </a:solidFill>
                <a:effectLst/>
                <a:latin typeface="+mn-lt"/>
                <a:ea typeface="+mn-ea"/>
                <a:cs typeface="+mn-cs"/>
              </a:rPr>
              <a:t>W ramowym planie nauczania dla technikum zaproponowano zwiększenie liczby godzin przeznaczonych na kształcenie zawodowe – z obecnych 51 do 56 godzin w pięcioletnim okresie kształcenia. Jednocześnie zwiększono wymiar godzin do dyspozycji dyrektora szkoły – z 3 do 4 godzin oraz zrezygnowano z obowiązku realizacji przez ucznia technikum dwóch przedmiotów ogólnokształcących w zakresie rozszerzonym. </a:t>
            </a:r>
            <a:endParaRPr lang="pl-PL" sz="1200" b="1" i="0" u="sng" kern="1200" dirty="0" smtClean="0">
              <a:solidFill>
                <a:schemeClr val="tx1"/>
              </a:solidFill>
              <a:effectLst/>
              <a:latin typeface="+mn-lt"/>
              <a:ea typeface="+mn-ea"/>
              <a:cs typeface="+mn-cs"/>
            </a:endParaRPr>
          </a:p>
          <a:p>
            <a:endParaRPr lang="pl-PL" sz="1200" b="1" i="0" u="sng"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b="1" i="1" u="none" strike="noStrike"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19</a:t>
            </a:fld>
            <a:endParaRPr lang="pl-PL"/>
          </a:p>
        </p:txBody>
      </p:sp>
    </p:spTree>
    <p:extLst>
      <p:ext uri="{BB962C8B-B14F-4D97-AF65-F5344CB8AC3E}">
        <p14:creationId xmlns:p14="http://schemas.microsoft.com/office/powerpoint/2010/main" val="3335454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kern="1200" dirty="0" smtClean="0">
                <a:solidFill>
                  <a:schemeClr val="tx1"/>
                </a:solidFill>
                <a:effectLst/>
                <a:latin typeface="+mn-lt"/>
                <a:ea typeface="+mn-ea"/>
                <a:cs typeface="+mn-cs"/>
              </a:rPr>
              <a:t>OCENA SKUTKÓW REGULACJI (OSR)</a:t>
            </a:r>
            <a:endParaRPr lang="pl-PL" sz="1200" kern="1200" dirty="0" smtClean="0">
              <a:solidFill>
                <a:schemeClr val="tx1"/>
              </a:solidFill>
              <a:effectLst/>
              <a:latin typeface="+mn-lt"/>
              <a:ea typeface="+mn-ea"/>
              <a:cs typeface="+mn-cs"/>
            </a:endParaRPr>
          </a:p>
          <a:p>
            <a:r>
              <a:rPr lang="pl-PL" sz="1200" kern="1200" dirty="0" smtClean="0">
                <a:solidFill>
                  <a:schemeClr val="tx1"/>
                </a:solidFill>
                <a:effectLst/>
                <a:latin typeface="+mn-lt"/>
                <a:ea typeface="+mn-ea"/>
                <a:cs typeface="+mn-cs"/>
              </a:rPr>
              <a:t>Źródła finansowania </a:t>
            </a:r>
          </a:p>
          <a:p>
            <a:r>
              <a:rPr lang="pl-PL" sz="1200" kern="1200" dirty="0" smtClean="0">
                <a:solidFill>
                  <a:schemeClr val="tx1"/>
                </a:solidFill>
                <a:effectLst/>
                <a:latin typeface="+mn-lt"/>
                <a:ea typeface="+mn-ea"/>
                <a:cs typeface="+mn-cs"/>
              </a:rPr>
              <a:t>„Skutki finansowe wynikające ze zmian wprowadzonych przepisami projektu rozporządzenia powstałe w związku ze zwiększeniem liczby godzin do dyspozycji dyrektora szkoły zostaną sfinansowane w ramach kwoty części oświatowej subwencji ogólnej. </a:t>
            </a:r>
            <a:r>
              <a:rPr lang="pl-PL" sz="1200" b="1" kern="1200" dirty="0" smtClean="0">
                <a:solidFill>
                  <a:schemeClr val="tx1"/>
                </a:solidFill>
                <a:effectLst/>
                <a:latin typeface="+mn-lt"/>
                <a:ea typeface="+mn-ea"/>
                <a:cs typeface="+mn-cs"/>
              </a:rPr>
              <a:t>Pozostałe zmiany nie spowodują dodatkowych skutków  finansowych dla sektora finansów publicznych, w tym budżetu państwa oraz dla budżetów jednostek samorządu terytorialnego.</a:t>
            </a:r>
            <a:r>
              <a:rPr lang="pl-PL" sz="1200" kern="1200" dirty="0" smtClean="0">
                <a:solidFill>
                  <a:schemeClr val="tx1"/>
                </a:solidFill>
                <a:effectLst/>
                <a:latin typeface="+mn-lt"/>
                <a:ea typeface="+mn-ea"/>
                <a:cs typeface="+mn-cs"/>
              </a:rPr>
              <a:t>”</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20</a:t>
            </a:fld>
            <a:endParaRPr lang="pl-PL"/>
          </a:p>
        </p:txBody>
      </p:sp>
    </p:spTree>
    <p:extLst>
      <p:ext uri="{BB962C8B-B14F-4D97-AF65-F5344CB8AC3E}">
        <p14:creationId xmlns:p14="http://schemas.microsoft.com/office/powerpoint/2010/main" val="946438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art. 9 ust. 5 </a:t>
            </a:r>
            <a:r>
              <a:rPr lang="pl-PL" sz="1200" i="0" kern="1200" dirty="0" err="1" smtClean="0">
                <a:solidFill>
                  <a:schemeClr val="tx1"/>
                </a:solidFill>
                <a:effectLst/>
                <a:latin typeface="+mn-lt"/>
                <a:ea typeface="+mn-ea"/>
                <a:cs typeface="+mn-cs"/>
              </a:rPr>
              <a:t>u.s.o</a:t>
            </a:r>
            <a:r>
              <a:rPr lang="pl-PL" sz="1200" i="0" kern="1200" dirty="0" smtClean="0">
                <a:solidFill>
                  <a:schemeClr val="tx1"/>
                </a:solidFill>
                <a:effectLst/>
                <a:latin typeface="+mn-lt"/>
                <a:ea typeface="+mn-ea"/>
                <a:cs typeface="+mn-cs"/>
              </a:rPr>
              <a:t>. – rozporządzenie MEN z dnia 15 października 2012 r. w sprawie warunków tworzenia, organizacji oraz działania oddziałów sportowych, szkół sportowych oraz szkół mistrzostwa sportowego (Dz. U. z 2012 r., poz. 1129),</a:t>
            </a:r>
          </a:p>
          <a:p>
            <a:r>
              <a:rPr lang="pl-PL" sz="1200" i="0" kern="1200" dirty="0" smtClean="0">
                <a:solidFill>
                  <a:schemeClr val="tx1"/>
                </a:solidFill>
                <a:effectLst/>
                <a:latin typeface="+mn-lt"/>
                <a:ea typeface="+mn-ea"/>
                <a:cs typeface="+mn-cs"/>
              </a:rPr>
              <a:t> </a:t>
            </a:r>
          </a:p>
          <a:p>
            <a:r>
              <a:rPr lang="en-US" sz="1200" i="0" kern="1200" dirty="0" smtClean="0">
                <a:solidFill>
                  <a:schemeClr val="tx1"/>
                </a:solidFill>
                <a:effectLst/>
                <a:latin typeface="+mn-lt"/>
                <a:ea typeface="+mn-ea"/>
                <a:cs typeface="+mn-cs"/>
              </a:rPr>
              <a:t>- art. 13a </a:t>
            </a:r>
            <a:r>
              <a:rPr lang="en-US" sz="1200" i="0" kern="1200" dirty="0" err="1" smtClean="0">
                <a:solidFill>
                  <a:schemeClr val="tx1"/>
                </a:solidFill>
                <a:effectLst/>
                <a:latin typeface="+mn-lt"/>
                <a:ea typeface="+mn-ea"/>
                <a:cs typeface="+mn-cs"/>
              </a:rPr>
              <a:t>ust</a:t>
            </a:r>
            <a:r>
              <a:rPr lang="en-US" sz="1200" i="0" kern="1200" dirty="0" smtClean="0">
                <a:solidFill>
                  <a:schemeClr val="tx1"/>
                </a:solidFill>
                <a:effectLst/>
                <a:latin typeface="+mn-lt"/>
                <a:ea typeface="+mn-ea"/>
                <a:cs typeface="+mn-cs"/>
              </a:rPr>
              <a:t>. 3 </a:t>
            </a:r>
            <a:r>
              <a:rPr lang="en-US" sz="1200" i="0" kern="1200" dirty="0" err="1" smtClean="0">
                <a:solidFill>
                  <a:schemeClr val="tx1"/>
                </a:solidFill>
                <a:effectLst/>
                <a:latin typeface="+mn-lt"/>
                <a:ea typeface="+mn-ea"/>
                <a:cs typeface="+mn-cs"/>
              </a:rPr>
              <a:t>u.s.o</a:t>
            </a:r>
            <a:r>
              <a:rPr lang="en-US" sz="1200" i="0" kern="1200" dirty="0" smtClean="0">
                <a:solidFill>
                  <a:schemeClr val="tx1"/>
                </a:solidFill>
                <a:effectLst/>
                <a:latin typeface="+mn-lt"/>
                <a:ea typeface="+mn-ea"/>
                <a:cs typeface="+mn-cs"/>
              </a:rPr>
              <a:t>.  </a:t>
            </a:r>
            <a:r>
              <a:rPr lang="pl-PL" sz="1200" i="0" kern="1200" dirty="0" smtClean="0">
                <a:solidFill>
                  <a:schemeClr val="tx1"/>
                </a:solidFill>
                <a:effectLst/>
                <a:latin typeface="+mn-lt"/>
                <a:ea typeface="+mn-ea"/>
                <a:cs typeface="+mn-cs"/>
              </a:rPr>
              <a:t>– rozporządzenie MEN z dnia 9 sierpnia 2011 r. w sprawie dopuszczalnych form realizacji obowiązkowych zajęć wychowania fizycznego (Dz. U. nr 175, poz. 1042),</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art. 16 ust. 6c </a:t>
            </a:r>
            <a:r>
              <a:rPr lang="pl-PL" sz="1200" i="0" kern="1200" dirty="0" err="1" smtClean="0">
                <a:solidFill>
                  <a:schemeClr val="tx1"/>
                </a:solidFill>
                <a:effectLst/>
                <a:latin typeface="+mn-lt"/>
                <a:ea typeface="+mn-ea"/>
                <a:cs typeface="+mn-cs"/>
              </a:rPr>
              <a:t>u.s.o</a:t>
            </a:r>
            <a:r>
              <a:rPr lang="pl-PL" sz="1200" i="0" kern="1200" dirty="0" smtClean="0">
                <a:solidFill>
                  <a:schemeClr val="tx1"/>
                </a:solidFill>
                <a:effectLst/>
                <a:latin typeface="+mn-lt"/>
                <a:ea typeface="+mn-ea"/>
                <a:cs typeface="+mn-cs"/>
              </a:rPr>
              <a:t>. – rozporządzenie MEN z dnia 16 lipca 2012 r. w sprawie przypadków, w jakich do publicznej lub niepublicznej szkoły dla dorosłych można przyjąć osobę, która ukończyła 16 albo 15 lat, oraz przypadków, w jakich osoba, która ukończyła gimnazjum, może spełniać obowiązek nauki przez uczęszczanie na kwalifikacyjny kurs zawodowy (Dz. U. z 2012 r., poz. 857),</a:t>
            </a: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pPr algn="just"/>
            <a:r>
              <a:rPr lang="pl-PL" sz="1200" dirty="0" smtClean="0"/>
              <a:t>- art. 20zh ust. 4 </a:t>
            </a:r>
            <a:r>
              <a:rPr lang="pl-PL" sz="1200" dirty="0" err="1" smtClean="0"/>
              <a:t>u.s.o</a:t>
            </a:r>
            <a:r>
              <a:rPr lang="pl-PL" sz="1200" dirty="0" smtClean="0"/>
              <a:t>. -  rozporządzenie MEN z dnia 13 sierpnia 2015 r. w sprawie szczegółowych warunków przechodzenia ucznia ze szkoły publicznej lub szkoły niepublicznej o uprawnieniach szkoły publicznej jednego typu do szkoły publicznej innego typu albo do szkoły publicznej tego samego typu (Dz. U. z 2015 r., poz. 1248),</a:t>
            </a:r>
          </a:p>
          <a:p>
            <a:pPr algn="just"/>
            <a:r>
              <a:rPr lang="pl-PL" sz="1200" b="1" dirty="0" smtClean="0"/>
              <a:t> </a:t>
            </a:r>
            <a:r>
              <a:rPr lang="pl-PL" sz="1200" dirty="0" smtClean="0"/>
              <a:t>- art. 22 ust. 1 pkt 3 i ust. 1a </a:t>
            </a:r>
            <a:r>
              <a:rPr lang="pl-PL" sz="1200" dirty="0" err="1" smtClean="0"/>
              <a:t>u.s.o</a:t>
            </a:r>
            <a:r>
              <a:rPr lang="pl-PL" sz="1200" dirty="0" smtClean="0"/>
              <a:t>. – rozporządzenie MEN z dnia 31 sierpnia 2010 r. w sprawie organizacji kształcenia dzieci obywateli polskich czasowo przebywających za granicą (Dz. U. z 2014 r., poz. 454),</a:t>
            </a:r>
          </a:p>
          <a:p>
            <a:pPr algn="just"/>
            <a:r>
              <a:rPr lang="pl-PL" sz="1200" dirty="0" smtClean="0"/>
              <a:t>- art. 22 ust. 2 pkt 1 </a:t>
            </a:r>
            <a:r>
              <a:rPr lang="pl-PL" sz="1200" dirty="0" err="1" smtClean="0"/>
              <a:t>u.s.o</a:t>
            </a:r>
            <a:r>
              <a:rPr lang="pl-PL" sz="1200" dirty="0" smtClean="0"/>
              <a:t>. – rozporządzenie MEN z dnia 7 lutego 2012 r. w sprawie ramowych planów nauczania w szkołach publicznych (Dz. U. z 2012 r., poz. 204),</a:t>
            </a:r>
          </a:p>
          <a:p>
            <a:pPr marL="171450" indent="-171450" algn="just">
              <a:buFontTx/>
              <a:buChar char="-"/>
            </a:pPr>
            <a:r>
              <a:rPr lang="pl-PL" sz="1200" dirty="0" smtClean="0"/>
              <a:t>art. 22 ust. 2 pkt 1 w związku z art. 32a ust. 4 </a:t>
            </a:r>
            <a:r>
              <a:rPr lang="pl-PL" sz="1200" dirty="0" err="1" smtClean="0"/>
              <a:t>u.s.o</a:t>
            </a:r>
            <a:r>
              <a:rPr lang="pl-PL" sz="1200" dirty="0" smtClean="0"/>
              <a:t>. – rozporządzenie </a:t>
            </a:r>
            <a:r>
              <a:rPr lang="pl-PL" sz="1200" dirty="0" err="1" smtClean="0"/>
              <a:t>MKiDN</a:t>
            </a:r>
            <a:r>
              <a:rPr lang="pl-PL" sz="1200" dirty="0" smtClean="0"/>
              <a:t> z dnia 31 sierpnia 2016 r. w sprawie ramowych planów nauczania w publicznych szkołach i placówkach artystycznych (Dz. U. z 2016 r., poz. 1408),</a:t>
            </a:r>
          </a:p>
          <a:p>
            <a:pPr algn="just"/>
            <a:r>
              <a:rPr lang="pl-PL" sz="1200" dirty="0" smtClean="0"/>
              <a:t>- art. 22 ust. 2 pkt 2 lit. a i b </a:t>
            </a:r>
            <a:r>
              <a:rPr lang="pl-PL" sz="1200" dirty="0" err="1" smtClean="0"/>
              <a:t>u.s.o</a:t>
            </a:r>
            <a:r>
              <a:rPr lang="pl-PL" sz="1200" dirty="0" smtClean="0"/>
              <a:t>. -rozporządzenie MEN z dnia 27 sierpnia 2012 r. w sprawie podstawy programowej wychowania przedszkolnego oraz kształcenia ogólnego w poszczególnych typach szkół (Dz. U. z 2012 r., poz. 977),</a:t>
            </a:r>
          </a:p>
          <a:p>
            <a:pPr algn="just"/>
            <a:r>
              <a:rPr lang="pl-PL" sz="1200" dirty="0" smtClean="0"/>
              <a:t> </a:t>
            </a:r>
          </a:p>
          <a:p>
            <a:pPr algn="just"/>
            <a:r>
              <a:rPr lang="pl-PL" sz="1200" dirty="0" smtClean="0"/>
              <a:t>- art. 22 ust. 2 pkt 2a </a:t>
            </a:r>
            <a:r>
              <a:rPr lang="pl-PL" sz="1200" dirty="0" err="1" smtClean="0"/>
              <a:t>u.s.o</a:t>
            </a:r>
            <a:r>
              <a:rPr lang="pl-PL" sz="1200" dirty="0" smtClean="0"/>
              <a:t>. – rozporządzenie MEN z dnia 7 lutego 2012 r.  w sprawie podstawy programowej kształcenia w zawodach (Dz. U. z 2012 r., poz. 184),</a:t>
            </a:r>
          </a:p>
          <a:p>
            <a:pPr algn="just"/>
            <a:r>
              <a:rPr lang="pl-PL" sz="1200" dirty="0" smtClean="0"/>
              <a:t>- art. 22 ust. 2 pkt 2a w związku z art. 32a ust. 4 </a:t>
            </a:r>
            <a:r>
              <a:rPr lang="pl-PL" sz="1200" dirty="0" err="1" smtClean="0"/>
              <a:t>u.s.o</a:t>
            </a:r>
            <a:r>
              <a:rPr lang="pl-PL" sz="1200" dirty="0" smtClean="0"/>
              <a:t>. – rozporządzenie </a:t>
            </a:r>
            <a:r>
              <a:rPr lang="pl-PL" sz="1200" dirty="0" err="1" smtClean="0"/>
              <a:t>MKiDN</a:t>
            </a:r>
            <a:r>
              <a:rPr lang="pl-PL" sz="1200" dirty="0" smtClean="0"/>
              <a:t> z dnia 15 grudnia 2016 r. w sprawie podstaw programowych kształcenia w zawodach szkolnictwa artystycznego w publicznych szkołach artystycznych (Dz. U. z 2016 r., poz. 2248),</a:t>
            </a:r>
          </a:p>
          <a:p>
            <a:pPr algn="just"/>
            <a:r>
              <a:rPr lang="pl-PL" sz="1200" dirty="0" smtClean="0"/>
              <a:t> </a:t>
            </a:r>
          </a:p>
          <a:p>
            <a:pPr marL="171450" indent="-171450" algn="just">
              <a:buFontTx/>
              <a:buChar char="-"/>
            </a:pPr>
            <a:r>
              <a:rPr lang="pl-PL" sz="1200" dirty="0" smtClean="0"/>
              <a:t>art. 22 ust. 2 pkt 5 </a:t>
            </a:r>
            <a:r>
              <a:rPr lang="pl-PL" sz="1200" dirty="0" err="1" smtClean="0"/>
              <a:t>u.s.o</a:t>
            </a:r>
            <a:r>
              <a:rPr lang="pl-PL" sz="1200" dirty="0" smtClean="0"/>
              <a:t>. – rozporządzenie z dnia 29 sierpnia 2014 r. w sprawie sposobu prowadzenia przez publiczne przedszkola, szkoły i placówki dokumentacji przebiegu nauczania, działalności wychowawczej i opiekuńczej oraz rodzajów tej dokumentacji (Dz. U. z 2014 r., poz. 1170),</a:t>
            </a:r>
          </a:p>
          <a:p>
            <a:pPr algn="just"/>
            <a:r>
              <a:rPr lang="pl-PL" sz="1200" dirty="0" smtClean="0"/>
              <a:t>- art. 22 ust. 2 pkt 5 w związku z art. 32a ust. 4 </a:t>
            </a:r>
            <a:r>
              <a:rPr lang="pl-PL" sz="1200" dirty="0" err="1" smtClean="0"/>
              <a:t>u.s.o</a:t>
            </a:r>
            <a:r>
              <a:rPr lang="pl-PL" sz="1200" dirty="0" smtClean="0"/>
              <a:t>. – rozporządzenie </a:t>
            </a:r>
            <a:r>
              <a:rPr lang="pl-PL" sz="1200" dirty="0" err="1" smtClean="0"/>
              <a:t>MKiDN</a:t>
            </a:r>
            <a:r>
              <a:rPr lang="pl-PL" sz="1200" dirty="0" smtClean="0"/>
              <a:t> z dnia 26 sierpnia 2016 r. w sprawie sposobu prowadzenia przez publiczne szkoły i placówki artystyczne dokumentacji przebiegu nauczania, działalności wychowawczej i opiekuńczej oraz rodzajów tej dokumentacji (Dz. U. z 2016 r., poz. 1375),</a:t>
            </a:r>
          </a:p>
          <a:p>
            <a:pPr algn="just"/>
            <a:r>
              <a:rPr lang="pl-PL" sz="1200" dirty="0" smtClean="0"/>
              <a:t> - art. 22 ust. 2 pkt 7 </a:t>
            </a:r>
            <a:r>
              <a:rPr lang="pl-PL" sz="1200" dirty="0" err="1" smtClean="0"/>
              <a:t>u.s.o</a:t>
            </a:r>
            <a:r>
              <a:rPr lang="pl-PL" sz="1200" dirty="0" smtClean="0"/>
              <a:t>. - rozporządzenie </a:t>
            </a:r>
            <a:r>
              <a:rPr lang="pl-PL" sz="1200" dirty="0" err="1" smtClean="0"/>
              <a:t>MENiS</a:t>
            </a:r>
            <a:r>
              <a:rPr lang="pl-PL" sz="1200" dirty="0" smtClean="0"/>
              <a:t> z dnia 18 kwietnia 2002 r. w sprawie organizacji roku szkolnego (Dz. U. nr 46, poz. 432),</a:t>
            </a:r>
          </a:p>
          <a:p>
            <a:pPr marL="171450" indent="-171450" algn="just">
              <a:buFontTx/>
              <a:buChar char="-"/>
            </a:pPr>
            <a:r>
              <a:rPr lang="pl-PL" sz="1200" dirty="0" smtClean="0"/>
              <a:t>art. 22 ust. 2 pkt 7 w związku z art. 32a ust. 4 </a:t>
            </a:r>
            <a:r>
              <a:rPr lang="pl-PL" sz="1200" dirty="0" err="1" smtClean="0"/>
              <a:t>u.s.o</a:t>
            </a:r>
            <a:r>
              <a:rPr lang="pl-PL" sz="1200" dirty="0" smtClean="0"/>
              <a:t>. – rozporządzenie MK z dnia 6 kwietnia 2004 r. w sprawie organizacji roku szkolnego w publicznych szkołach i placówkach artystycznych (Dz. U. nr 82, poz. 761),</a:t>
            </a:r>
          </a:p>
          <a:p>
            <a:pPr algn="just"/>
            <a:r>
              <a:rPr lang="pl-PL" sz="1200" dirty="0" smtClean="0"/>
              <a:t>- art. 22 ust. 2 pkt 11 </a:t>
            </a:r>
            <a:r>
              <a:rPr lang="pl-PL" sz="1200" dirty="0" err="1" smtClean="0"/>
              <a:t>u.s.o</a:t>
            </a:r>
            <a:r>
              <a:rPr lang="pl-PL" sz="1200" dirty="0" smtClean="0"/>
              <a:t>. – rozporządzenie MEN z dnia 30 kwietnia 2013 r. w sprawie zasad udzielania i organizacji pomocy psychologiczno-pedagogicznej w publicznych przedszkolach, szkołach i placówkach (Dz. U. z 2013 r., poz. 532),</a:t>
            </a:r>
          </a:p>
          <a:p>
            <a:pPr algn="just"/>
            <a:r>
              <a:rPr lang="pl-PL" sz="1200" dirty="0" smtClean="0"/>
              <a:t> </a:t>
            </a:r>
          </a:p>
          <a:p>
            <a:pPr algn="just"/>
            <a:r>
              <a:rPr lang="pl-PL" sz="1200" dirty="0" smtClean="0"/>
              <a:t>- art. 22 ust. 2 pkt 12 </a:t>
            </a:r>
            <a:r>
              <a:rPr lang="pl-PL" sz="1200" dirty="0" err="1" smtClean="0"/>
              <a:t>u.s.o</a:t>
            </a:r>
            <a:r>
              <a:rPr lang="pl-PL" sz="1200" dirty="0" smtClean="0"/>
              <a:t>. – rozporządzenie </a:t>
            </a:r>
            <a:r>
              <a:rPr lang="pl-PL" sz="1200" dirty="0" err="1" smtClean="0"/>
              <a:t>MENiS</a:t>
            </a:r>
            <a:r>
              <a:rPr lang="pl-PL" sz="1200" dirty="0" smtClean="0"/>
              <a:t> z dnia 8 listopada 2001 r. w sprawie warunków i sposobu organizowania przez publiczne przedszkola, szkoły i placówki krajoznawstwa i turystyki (Dz. U. nr 135, poz. 1516), </a:t>
            </a:r>
          </a:p>
          <a:p>
            <a:pPr algn="just"/>
            <a:r>
              <a:rPr lang="pl-PL" sz="1200" dirty="0" smtClean="0"/>
              <a:t> </a:t>
            </a:r>
          </a:p>
          <a:p>
            <a:pPr marL="171450" indent="-171450" algn="just">
              <a:buFontTx/>
              <a:buChar char="-"/>
            </a:pPr>
            <a:r>
              <a:rPr lang="pl-PL" sz="1200" dirty="0" smtClean="0"/>
              <a:t>art. 22 ust. 3 </a:t>
            </a:r>
            <a:r>
              <a:rPr lang="pl-PL" sz="1200" dirty="0" err="1" smtClean="0"/>
              <a:t>u.s.o</a:t>
            </a:r>
            <a:r>
              <a:rPr lang="pl-PL" sz="1200" dirty="0" smtClean="0"/>
              <a:t>. – rozporządzenie MS z dnia 26 sierpnia 2004 r. w sprawie organizacji roku szkolnego w szkołach w zakładach poprawczych i w schroniskach dla nieletnich (Dz. U. nr 188, poz. 1947),</a:t>
            </a:r>
          </a:p>
          <a:p>
            <a:pPr algn="just"/>
            <a:r>
              <a:rPr lang="pl-PL" sz="1200" dirty="0" smtClean="0"/>
              <a:t>- art. 22aga </a:t>
            </a:r>
            <a:r>
              <a:rPr lang="pl-PL" sz="1200" dirty="0" err="1" smtClean="0"/>
              <a:t>u.s.o</a:t>
            </a:r>
            <a:r>
              <a:rPr lang="pl-PL" sz="1200" dirty="0" smtClean="0"/>
              <a:t>. – rozporządzenie MEN z dnia 20 marca 2015 r. w sprawie wysokości wskaźników zwiększających kwoty dotacji celowej na wyposażenie szkół w podręczniki, materiały edukacyjne i materiały ćwiczeniowe dla uczniów niepełnosprawnych (Dz. U. z 2015 r., poz. 441),</a:t>
            </a:r>
          </a:p>
          <a:p>
            <a:pPr algn="just"/>
            <a:r>
              <a:rPr lang="pl-PL" sz="1200" dirty="0" smtClean="0"/>
              <a:t> - art. 24 ust. 1 </a:t>
            </a:r>
            <a:r>
              <a:rPr lang="pl-PL" sz="1200" dirty="0" err="1" smtClean="0"/>
              <a:t>u.s.o</a:t>
            </a:r>
            <a:r>
              <a:rPr lang="pl-PL" sz="1200" dirty="0" smtClean="0"/>
              <a:t>. – rozporządzenie MEN z dnia 13 grudnia 2016 r. w sprawie klasyfikacji zawodów szkolnictwa zawodowego (Dz. U. z 2016 r., poz. 2094),</a:t>
            </a:r>
          </a:p>
          <a:p>
            <a:pPr marL="171450" indent="-171450" algn="just">
              <a:buFontTx/>
              <a:buChar char="-"/>
            </a:pPr>
            <a:r>
              <a:rPr lang="pl-PL" sz="1200" dirty="0" smtClean="0"/>
              <a:t>art. 29 </a:t>
            </a:r>
            <a:r>
              <a:rPr lang="pl-PL" sz="1200" dirty="0" err="1" smtClean="0"/>
              <a:t>u.s.o</a:t>
            </a:r>
            <a:r>
              <a:rPr lang="pl-PL" sz="1200" dirty="0" smtClean="0"/>
              <a:t>. – rozporządzenie Rady Ministrów z dnia 11 marca 2010 r. w sprawie wykazu szkół i placówek, które prowadzą minister właściwy do spraw wewnętrznych i Minister Obrony Narodowej (Dz. U. nr 54, poz. 322),</a:t>
            </a:r>
          </a:p>
          <a:p>
            <a:pPr algn="just"/>
            <a:r>
              <a:rPr lang="pl-PL" sz="1200" dirty="0" smtClean="0"/>
              <a:t>- art. 36 ust. 3 </a:t>
            </a:r>
            <a:r>
              <a:rPr lang="pl-PL" sz="1200" dirty="0" err="1" smtClean="0"/>
              <a:t>u.s.o</a:t>
            </a:r>
            <a:r>
              <a:rPr lang="pl-PL" sz="1200" dirty="0" smtClean="0"/>
              <a:t>. – rozporządzenie MEN z dnia 27 października 2009 r. w sprawie wymagań, jakim powinna odpowiadać osoba zajmująca stanowisko dyrektora oraz inne stanowisko kierownicze w poszczególnych typach publicznych szkół i rodzajach publicznych placówek (Dz. U. nr 184, poz. 1436),</a:t>
            </a:r>
          </a:p>
          <a:p>
            <a:pPr algn="just"/>
            <a:r>
              <a:rPr lang="pl-PL" sz="1200" dirty="0" smtClean="0"/>
              <a:t> </a:t>
            </a:r>
          </a:p>
          <a:p>
            <a:pPr algn="just"/>
            <a:r>
              <a:rPr lang="pl-PL" sz="1200" dirty="0" smtClean="0"/>
              <a:t>- art. 36a ust. 12 </a:t>
            </a:r>
            <a:r>
              <a:rPr lang="pl-PL" sz="1200" dirty="0" err="1" smtClean="0"/>
              <a:t>u.s.o</a:t>
            </a:r>
            <a:r>
              <a:rPr lang="pl-PL" sz="1200" dirty="0" smtClean="0"/>
              <a:t>. – rozporządzenie MEN z dnia 8 kwietnia 2010 r. w sprawie regulaminu konkursu na stanowisko dyrektora publicznej szkoły lub publicznej placówki oraz trybu pracy komisji konkursowej (Dz. U. nr 60, poz. 373),</a:t>
            </a:r>
          </a:p>
          <a:p>
            <a:pPr algn="just"/>
            <a:r>
              <a:rPr lang="pl-PL" sz="1200" dirty="0" smtClean="0"/>
              <a:t> </a:t>
            </a:r>
          </a:p>
          <a:p>
            <a:pPr algn="just"/>
            <a:r>
              <a:rPr lang="pl-PL" sz="1200" dirty="0" smtClean="0"/>
              <a:t>- art. 44 </a:t>
            </a:r>
            <a:r>
              <a:rPr lang="pl-PL" sz="1200" dirty="0" err="1" smtClean="0"/>
              <a:t>u.s.o</a:t>
            </a:r>
            <a:r>
              <a:rPr lang="pl-PL" sz="1200" dirty="0" smtClean="0"/>
              <a:t>. – rozporządzenie MEN z dnia 4 października 2001 r. w sprawie typów szkół i placówek, w których nie tworzy się rady pedagogicznej ze względu na specyficzną organizację pracy szkoły lub placówki (Dz. U. nr 120, poz. 1290),</a:t>
            </a:r>
          </a:p>
          <a:p>
            <a:pPr marL="171450" indent="-171450" algn="just">
              <a:buFontTx/>
              <a:buChar char="-"/>
            </a:pPr>
            <a:endParaRPr lang="pl-PL" sz="1200" dirty="0" smtClean="0"/>
          </a:p>
          <a:p>
            <a:pPr algn="just"/>
            <a:r>
              <a:rPr lang="pl-PL" sz="1200" dirty="0" smtClean="0"/>
              <a:t>- art. 44zb </a:t>
            </a:r>
            <a:r>
              <a:rPr lang="pl-PL" sz="1200" dirty="0" err="1" smtClean="0"/>
              <a:t>u.s.o</a:t>
            </a:r>
            <a:r>
              <a:rPr lang="pl-PL" sz="1200" dirty="0" smtClean="0"/>
              <a:t>. – rozporządzenie MEN z dnia 10 czerwca 2015 r. w sprawie szczegółowych warunków i sposobu oceniania, klasyfikowania i promowania uczniów i słuchaczy w szkołach publicznych (Dz. U. z 2015 r., poz. 843),</a:t>
            </a:r>
          </a:p>
          <a:p>
            <a:pPr algn="just"/>
            <a:r>
              <a:rPr lang="pl-PL" sz="1200" dirty="0" smtClean="0"/>
              <a:t> </a:t>
            </a:r>
          </a:p>
          <a:p>
            <a:pPr algn="just"/>
            <a:r>
              <a:rPr lang="pl-PL" sz="1200" dirty="0" smtClean="0"/>
              <a:t>- art. 44zq </a:t>
            </a:r>
            <a:r>
              <a:rPr lang="pl-PL" sz="1200" dirty="0" err="1" smtClean="0"/>
              <a:t>u.s.o</a:t>
            </a:r>
            <a:r>
              <a:rPr lang="pl-PL" sz="1200" dirty="0" smtClean="0"/>
              <a:t>. – rozporządzenie </a:t>
            </a:r>
            <a:r>
              <a:rPr lang="pl-PL" sz="1200" dirty="0" err="1" smtClean="0"/>
              <a:t>MKiDN</a:t>
            </a:r>
            <a:r>
              <a:rPr lang="pl-PL" sz="1200" dirty="0" smtClean="0"/>
              <a:t> z dnia 24 sierpnia 2015 r. w sprawie szczegółowych warunków i sposobu oceniania, klasyfikowania i promowania uczniów w publicznych szkołach artystycznych (Dz. U. z 2015 r., poz. 1258),</a:t>
            </a:r>
          </a:p>
          <a:p>
            <a:pPr algn="just"/>
            <a:r>
              <a:rPr lang="pl-PL" sz="1200" dirty="0" smtClean="0"/>
              <a:t> </a:t>
            </a:r>
          </a:p>
          <a:p>
            <a:pPr algn="just"/>
            <a:r>
              <a:rPr lang="pl-PL" sz="1200" dirty="0" smtClean="0"/>
              <a:t>- art. 44zzza </a:t>
            </a:r>
            <a:r>
              <a:rPr lang="pl-PL" sz="1200" dirty="0" err="1" smtClean="0"/>
              <a:t>u.s.o</a:t>
            </a:r>
            <a:r>
              <a:rPr lang="pl-PL" sz="1200" dirty="0" smtClean="0"/>
              <a:t>. – rozporządzenie MEN z dnia 21 grudnia 2016 r. w sprawie szczegółowych warunków i sposobu przeprowadzania egzaminu gimnazjalnego i egzaminu maturalnego (Dz. U. z 2016 r., poz. 2223),</a:t>
            </a:r>
          </a:p>
          <a:p>
            <a:pPr algn="just"/>
            <a:r>
              <a:rPr lang="pl-PL" sz="1200" dirty="0" smtClean="0"/>
              <a:t>- art. 44zzzv </a:t>
            </a:r>
            <a:r>
              <a:rPr lang="pl-PL" sz="1200" dirty="0" err="1" smtClean="0"/>
              <a:t>u.s.o</a:t>
            </a:r>
            <a:r>
              <a:rPr lang="pl-PL" sz="1200" dirty="0" smtClean="0"/>
              <a:t>. – rozporządzenie MEN z dnia 27 kwietnia 2015 r. w sprawie szczegółowych warunków i sposobu przeprowadzania egzaminu potwierdzającego kwalifikacje w zawodzie (Dz. U. z 2015 r, poz. 673),</a:t>
            </a:r>
          </a:p>
          <a:p>
            <a:pPr algn="just"/>
            <a:r>
              <a:rPr lang="pl-PL" sz="1200" dirty="0" smtClean="0"/>
              <a:t> </a:t>
            </a:r>
          </a:p>
          <a:p>
            <a:pPr algn="just"/>
            <a:r>
              <a:rPr lang="pl-PL" sz="1200" dirty="0" smtClean="0"/>
              <a:t>- art. 53 ust. 6 </a:t>
            </a:r>
            <a:r>
              <a:rPr lang="pl-PL" sz="1200" dirty="0" err="1" smtClean="0"/>
              <a:t>u.s.o</a:t>
            </a:r>
            <a:r>
              <a:rPr lang="pl-PL" sz="1200" dirty="0" smtClean="0"/>
              <a:t>. – rozporządzenie MEN z dnia 28 sierpnia 2007 r. w sprawie rodzajów szkół i placówek, w których nie tworzy się rad rodziców (Dz. U. nr 157, poz. 1101),</a:t>
            </a:r>
          </a:p>
          <a:p>
            <a:pPr algn="just"/>
            <a:r>
              <a:rPr lang="pl-PL" sz="1200" dirty="0" smtClean="0"/>
              <a:t> </a:t>
            </a:r>
          </a:p>
          <a:p>
            <a:pPr algn="just"/>
            <a:r>
              <a:rPr lang="pl-PL" sz="1200" dirty="0" smtClean="0"/>
              <a:t>- art. 55 ust. 6 </a:t>
            </a:r>
            <a:r>
              <a:rPr lang="pl-PL" sz="1200" dirty="0" err="1" smtClean="0"/>
              <a:t>u.s.o</a:t>
            </a:r>
            <a:r>
              <a:rPr lang="pl-PL" sz="1200" dirty="0" smtClean="0"/>
              <a:t>. – rozporządzenie MEN z dnia 23 lutego 2007 r. w sprawie typów szkół i placówek, w których nie tworzy się samorządu uczniowskiego (Dz. U. nr 52, poz. 347),</a:t>
            </a:r>
          </a:p>
          <a:p>
            <a:pPr algn="just"/>
            <a:r>
              <a:rPr lang="pl-PL" sz="1200" dirty="0" smtClean="0"/>
              <a:t>- art. 66 ust. 2 </a:t>
            </a:r>
            <a:r>
              <a:rPr lang="pl-PL" sz="1200" dirty="0" err="1" smtClean="0"/>
              <a:t>u.s.o</a:t>
            </a:r>
            <a:r>
              <a:rPr lang="pl-PL" sz="1200" dirty="0" smtClean="0"/>
              <a:t>.- rozporządzenie </a:t>
            </a:r>
            <a:r>
              <a:rPr lang="pl-PL" sz="1200" dirty="0" err="1" smtClean="0"/>
              <a:t>MENiS</a:t>
            </a:r>
            <a:r>
              <a:rPr lang="pl-PL" sz="1200" dirty="0" smtClean="0"/>
              <a:t> z dnia 19 grudnia 2001 r. w sprawie warunków i trybu udzielania zezwoleń na indywidualny program lub tok nauki oraz organizacji indywidualnego programu lub toku nauki (Dz. U. z 2002 r., nr 3, poz. 28),</a:t>
            </a:r>
          </a:p>
          <a:p>
            <a:pPr algn="just"/>
            <a:r>
              <a:rPr lang="pl-PL" sz="1200" dirty="0" smtClean="0"/>
              <a:t> </a:t>
            </a:r>
          </a:p>
          <a:p>
            <a:pPr algn="just"/>
            <a:r>
              <a:rPr lang="pl-PL" sz="1200" dirty="0" smtClean="0"/>
              <a:t>- art. 66 ust. 3 </a:t>
            </a:r>
            <a:r>
              <a:rPr lang="pl-PL" sz="1200" dirty="0" err="1" smtClean="0"/>
              <a:t>u.s.o</a:t>
            </a:r>
            <a:r>
              <a:rPr lang="pl-PL" sz="1200" dirty="0" smtClean="0"/>
              <a:t>. – rozporządzenie </a:t>
            </a:r>
            <a:r>
              <a:rPr lang="pl-PL" sz="1200" dirty="0" err="1" smtClean="0"/>
              <a:t>MKiDN</a:t>
            </a:r>
            <a:r>
              <a:rPr lang="pl-PL" sz="1200" dirty="0" smtClean="0"/>
              <a:t> z dnia 25 marca 2010 r. w sprawie warunków i trybu udzielania zezwoleń na indywidualny program lub tok nauki oraz organizacji indywidualnego programu lub toku nauki w szkołach artystycznych nierealizujących kształcenia ogólnego (Dz. U. nr 61, poz. 381),</a:t>
            </a:r>
          </a:p>
          <a:p>
            <a:pPr algn="just"/>
            <a:r>
              <a:rPr lang="pl-PL" sz="1200" dirty="0" smtClean="0"/>
              <a:t> </a:t>
            </a:r>
          </a:p>
          <a:p>
            <a:pPr algn="just"/>
            <a:r>
              <a:rPr lang="pl-PL" sz="1200" dirty="0" smtClean="0"/>
              <a:t>- art. 68a ust. 5 </a:t>
            </a:r>
            <a:r>
              <a:rPr lang="pl-PL" sz="1200" dirty="0" err="1" smtClean="0"/>
              <a:t>u.s.o</a:t>
            </a:r>
            <a:r>
              <a:rPr lang="pl-PL" sz="1200" dirty="0" smtClean="0"/>
              <a:t>. – rozporządzenie MEN z dnia 11 stycznia 2012 r. w sprawie kształcenia ustawicznego w formach pozaszkolnych (Dz. U. z 2014 r., poz. 622),</a:t>
            </a:r>
          </a:p>
          <a:p>
            <a:pPr algn="just"/>
            <a:r>
              <a:rPr lang="pl-PL" sz="1200" dirty="0" smtClean="0"/>
              <a:t>- art. 66 ust. 2 </a:t>
            </a:r>
            <a:r>
              <a:rPr lang="pl-PL" sz="1200" dirty="0" err="1" smtClean="0"/>
              <a:t>u.s.o</a:t>
            </a:r>
            <a:r>
              <a:rPr lang="pl-PL" sz="1200" dirty="0" smtClean="0"/>
              <a:t>.- rozporządzenie </a:t>
            </a:r>
            <a:r>
              <a:rPr lang="pl-PL" sz="1200" dirty="0" err="1" smtClean="0"/>
              <a:t>MENiS</a:t>
            </a:r>
            <a:r>
              <a:rPr lang="pl-PL" sz="1200" dirty="0" smtClean="0"/>
              <a:t> z dnia 19 grudnia 2001 r. w sprawie warunków i trybu udzielania zezwoleń na indywidualny program lub tok nauki oraz organizacji indywidualnego programu lub toku nauki (Dz. U. z 2002 r., nr 3, poz. 28),</a:t>
            </a:r>
          </a:p>
          <a:p>
            <a:pPr algn="just"/>
            <a:r>
              <a:rPr lang="pl-PL" sz="1200" dirty="0" smtClean="0"/>
              <a:t> </a:t>
            </a:r>
          </a:p>
          <a:p>
            <a:pPr algn="just"/>
            <a:r>
              <a:rPr lang="pl-PL" sz="1200" dirty="0" smtClean="0"/>
              <a:t>- art. 66 ust. 3 </a:t>
            </a:r>
            <a:r>
              <a:rPr lang="pl-PL" sz="1200" dirty="0" err="1" smtClean="0"/>
              <a:t>u.s.o</a:t>
            </a:r>
            <a:r>
              <a:rPr lang="pl-PL" sz="1200" dirty="0" smtClean="0"/>
              <a:t>. – rozporządzenie </a:t>
            </a:r>
            <a:r>
              <a:rPr lang="pl-PL" sz="1200" dirty="0" err="1" smtClean="0"/>
              <a:t>MKiDN</a:t>
            </a:r>
            <a:r>
              <a:rPr lang="pl-PL" sz="1200" dirty="0" smtClean="0"/>
              <a:t> z dnia 25 marca 2010 r. w sprawie warunków i trybu udzielania zezwoleń na indywidualny program lub tok nauki oraz organizacji indywidualnego programu lub toku nauki w szkołach artystycznych nierealizujących kształcenia ogólnego (Dz. U. nr 61, poz. 381),</a:t>
            </a:r>
          </a:p>
          <a:p>
            <a:pPr algn="just"/>
            <a:r>
              <a:rPr lang="pl-PL" sz="1200" dirty="0" smtClean="0"/>
              <a:t> </a:t>
            </a:r>
          </a:p>
          <a:p>
            <a:pPr algn="just"/>
            <a:r>
              <a:rPr lang="pl-PL" sz="1200" dirty="0" smtClean="0"/>
              <a:t>- art. 68a ust. 5 </a:t>
            </a:r>
            <a:r>
              <a:rPr lang="pl-PL" sz="1200" dirty="0" err="1" smtClean="0"/>
              <a:t>u.s.o</a:t>
            </a:r>
            <a:r>
              <a:rPr lang="pl-PL" sz="1200" dirty="0" smtClean="0"/>
              <a:t>. – rozporządzenie MEN z dnia 11 stycznia 2012 r. w sprawie kształcenia ustawicznego w formach pozaszkolnych (Dz. U. z 2014 r., poz. 622),</a:t>
            </a:r>
          </a:p>
          <a:p>
            <a:endParaRPr lang="pl-PL" dirty="0" smtClean="0"/>
          </a:p>
          <a:p>
            <a:pPr algn="just"/>
            <a:r>
              <a:rPr lang="pl-PL" sz="1200" dirty="0" smtClean="0"/>
              <a:t>- art. 70 ust. 4 </a:t>
            </a:r>
            <a:r>
              <a:rPr lang="pl-PL" sz="1200" dirty="0" err="1" smtClean="0"/>
              <a:t>u.s.o</a:t>
            </a:r>
            <a:r>
              <a:rPr lang="pl-PL" sz="1200" dirty="0" smtClean="0"/>
              <a:t>. – rozporządzenie MEN z dnia 15 grudnia 2010 r. w sprawie praktycznej nauki zawodu (Dz. U. nr 244, poz. 1626),</a:t>
            </a:r>
          </a:p>
          <a:p>
            <a:pPr algn="just"/>
            <a:r>
              <a:rPr lang="pl-PL" sz="1200" dirty="0" smtClean="0"/>
              <a:t>- art. 71 ust. 1 pkt 1 </a:t>
            </a:r>
            <a:r>
              <a:rPr lang="pl-PL" sz="1200" dirty="0" err="1" smtClean="0"/>
              <a:t>u.s.o</a:t>
            </a:r>
            <a:r>
              <a:rPr lang="pl-PL" sz="1200" dirty="0" smtClean="0"/>
              <a:t>. – rozporządzenie MEN z dnia 2 listopada 2015 r. w sprawie rodzajów i szczegółowych zasad działania placówek publicznych, warunków pobytu dzieci i młodzieży w tych placówkach oraz wysokości i zasad odpłatności wnoszonej przez rodziców za pobyt ich dzieci w tych placówkach (Dz. U. z 2015 r., poz. 1872),</a:t>
            </a:r>
          </a:p>
          <a:p>
            <a:pPr algn="just"/>
            <a:r>
              <a:rPr lang="pl-PL" sz="1200" dirty="0" smtClean="0"/>
              <a:t> - art. 71b ust. 7 pkt 2 </a:t>
            </a:r>
            <a:r>
              <a:rPr lang="pl-PL" sz="1200" dirty="0" err="1" smtClean="0"/>
              <a:t>u.s.o</a:t>
            </a:r>
            <a:r>
              <a:rPr lang="pl-PL" sz="1200" dirty="0" smtClean="0"/>
              <a:t>. – rozporządzenie MEN z dnia 24 lipca 2015 r. w sprawie warunków organizowania kształcenia, wychowania i opieki dla dzieci i młodzieży niepełnosprawnych, niedostosowanych społecznie i zagrożonych niedostosowaniem społecznym (Dz. U. z 2015 r., poz. 1113),</a:t>
            </a:r>
          </a:p>
          <a:p>
            <a:pPr algn="just"/>
            <a:r>
              <a:rPr lang="pl-PL" sz="1200" dirty="0" smtClean="0"/>
              <a:t>- art. 71b ust. 8 </a:t>
            </a:r>
            <a:r>
              <a:rPr lang="pl-PL" sz="1200" dirty="0" err="1" smtClean="0"/>
              <a:t>u.s.o</a:t>
            </a:r>
            <a:r>
              <a:rPr lang="pl-PL" sz="1200" dirty="0" smtClean="0"/>
              <a:t>. – rozporządzenie MEN z dnia 28 sierpnia 2014 r. w sprawie indywidualnego obowiązkowego rocznego przygotowania przedszkolnego dzieci i indywidualnego nauczania dzieci i młodzieży (Dz. U. z 2014 r., poz. 1157),</a:t>
            </a:r>
          </a:p>
          <a:p>
            <a:pPr algn="just"/>
            <a:r>
              <a:rPr lang="pl-PL" sz="1200" dirty="0" smtClean="0"/>
              <a:t> </a:t>
            </a:r>
          </a:p>
          <a:p>
            <a:pPr algn="just"/>
            <a:r>
              <a:rPr lang="pl-PL" sz="1200" dirty="0" smtClean="0"/>
              <a:t>- art. 71c ust. 2 </a:t>
            </a:r>
            <a:r>
              <a:rPr lang="pl-PL" sz="1200" dirty="0" err="1" smtClean="0"/>
              <a:t>u.s.o</a:t>
            </a:r>
            <a:r>
              <a:rPr lang="pl-PL" sz="1200" dirty="0" smtClean="0"/>
              <a:t>. – rozporządzenie MEN z dnia 8 marca 2013 r. w sprawie organizacji kształcenia oraz warunków i form realizowania specjalnych działań opiekuńczo-wychowawczych w przedszkolach i szkołach specjalnych, zorganizowanych w podmiotach leczniczych i jednostkach pomocy społecznej (Dz. U. z 2013 r., poz. 380),</a:t>
            </a:r>
          </a:p>
          <a:p>
            <a:pPr algn="just"/>
            <a:r>
              <a:rPr lang="pl-PL" sz="1200" dirty="0" smtClean="0"/>
              <a:t> </a:t>
            </a:r>
          </a:p>
          <a:p>
            <a:pPr algn="just"/>
            <a:r>
              <a:rPr lang="pl-PL" sz="1200" dirty="0" smtClean="0"/>
              <a:t>- art. 94a ust. 6 </a:t>
            </a:r>
            <a:r>
              <a:rPr lang="pl-PL" sz="1200" dirty="0" err="1" smtClean="0"/>
              <a:t>u.s.o</a:t>
            </a:r>
            <a:r>
              <a:rPr lang="pl-PL" sz="1200" dirty="0" smtClean="0"/>
              <a:t>. – rozporządzenie MEN z dnia 9 września 2016 r. w sprawie kształcenia osób niebędących obywatelami polskimi oraz osób będących obywatelami polskimi, które pobierały naukę w szkołach funkcjonujących w systemach oświaty innych państw (Dz. U. z 2016 r., poz. 1453).</a:t>
            </a:r>
          </a:p>
          <a:p>
            <a:pPr marL="171450" indent="-171450" algn="just">
              <a:buFontTx/>
              <a:buChar char="-"/>
            </a:pPr>
            <a:endParaRPr lang="pl-PL" sz="1200" dirty="0" smtClean="0"/>
          </a:p>
          <a:p>
            <a:pPr marL="171450" indent="-171450" algn="just">
              <a:buFontTx/>
              <a:buChar char="-"/>
            </a:pPr>
            <a:endParaRPr lang="pl-PL" sz="1200" dirty="0" smtClean="0"/>
          </a:p>
          <a:p>
            <a:pPr marL="171450" indent="-171450" algn="just">
              <a:buFontTx/>
              <a:buChar char="-"/>
            </a:pPr>
            <a:endParaRPr lang="pl-PL" sz="1200" dirty="0" smtClean="0"/>
          </a:p>
          <a:p>
            <a:pPr marL="171450" indent="-171450" algn="just">
              <a:buFontTx/>
              <a:buChar char="-"/>
            </a:pPr>
            <a:endParaRPr lang="pl-PL" sz="1200" dirty="0" smtClean="0"/>
          </a:p>
          <a:p>
            <a:endParaRPr lang="pl-PL" dirty="0" smtClean="0"/>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21</a:t>
            </a:fld>
            <a:endParaRPr lang="pl-PL"/>
          </a:p>
        </p:txBody>
      </p:sp>
    </p:spTree>
    <p:extLst>
      <p:ext uri="{BB962C8B-B14F-4D97-AF65-F5344CB8AC3E}">
        <p14:creationId xmlns:p14="http://schemas.microsoft.com/office/powerpoint/2010/main" val="1355197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kern="1200" dirty="0" smtClean="0">
                <a:solidFill>
                  <a:schemeClr val="tx1"/>
                </a:solidFill>
                <a:effectLst/>
                <a:latin typeface="+mn-lt"/>
                <a:ea typeface="+mn-ea"/>
                <a:cs typeface="+mn-cs"/>
              </a:rPr>
              <a:t>W </a:t>
            </a:r>
            <a:r>
              <a:rPr lang="pl-PL" sz="1200" b="1" kern="1200" dirty="0">
                <a:solidFill>
                  <a:schemeClr val="tx1"/>
                </a:solidFill>
                <a:effectLst/>
                <a:latin typeface="+mn-lt"/>
                <a:ea typeface="+mn-ea"/>
                <a:cs typeface="+mn-cs"/>
              </a:rPr>
              <a:t>powołanym przepisie mowa jest o następujących aktach prawnych:</a:t>
            </a:r>
            <a:endParaRPr lang="pl-PL" sz="1200" kern="1200" dirty="0">
              <a:solidFill>
                <a:schemeClr val="tx1"/>
              </a:solidFill>
              <a:effectLst/>
              <a:latin typeface="+mn-lt"/>
              <a:ea typeface="+mn-ea"/>
              <a:cs typeface="+mn-cs"/>
            </a:endParaRPr>
          </a:p>
          <a:p>
            <a:r>
              <a:rPr lang="pl-PL" sz="1200" b="1" u="none" strike="noStrike" kern="1200" dirty="0">
                <a:solidFill>
                  <a:schemeClr val="tx1"/>
                </a:solidFill>
                <a:effectLst/>
                <a:latin typeface="+mn-lt"/>
                <a:ea typeface="+mn-ea"/>
                <a:cs typeface="+mn-cs"/>
              </a:rPr>
              <a:t> </a:t>
            </a:r>
            <a:endParaRPr lang="pl-PL" sz="120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 art. 9 ust.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28 grudnia 2016 r. w sprawie typów szkół artystycznych publicznych i niepublicznych (Dz. U. z 2016 r., poz. 2306),</a:t>
            </a:r>
          </a:p>
          <a:p>
            <a:r>
              <a:rPr lang="pl-PL" sz="1200" kern="1200" dirty="0">
                <a:solidFill>
                  <a:schemeClr val="tx1"/>
                </a:solidFill>
                <a:effectLst/>
                <a:latin typeface="+mn-lt"/>
                <a:ea typeface="+mn-ea"/>
                <a:cs typeface="+mn-cs"/>
              </a:rPr>
              <a:t>- art. 9f ust.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Rodziny, Pracy i Polityki Społecznej z dnia 15 września 2016 r. w sprawie kolegiów pracowników służb społecznych (Dz. U. z 2016 r., poz. 1543),</a:t>
            </a:r>
          </a:p>
          <a:p>
            <a:r>
              <a:rPr lang="pl-PL" sz="1200" kern="1200" dirty="0">
                <a:solidFill>
                  <a:schemeClr val="tx1"/>
                </a:solidFill>
                <a:effectLst/>
                <a:latin typeface="+mn-lt"/>
                <a:ea typeface="+mn-ea"/>
                <a:cs typeface="+mn-cs"/>
              </a:rPr>
              <a:t>- art. 9f ust. 5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Polityki Społecznej z dnia 7 kwietnia 2005 r. w sprawie standardów kształcenia w kolegiach pracowników służb społecznych (Dz. U. nr 62, poz. 555),</a:t>
            </a:r>
          </a:p>
          <a:p>
            <a:r>
              <a:rPr lang="pl-PL" sz="1200" kern="1200" dirty="0">
                <a:solidFill>
                  <a:schemeClr val="tx1"/>
                </a:solidFill>
                <a:effectLst/>
                <a:latin typeface="+mn-lt"/>
                <a:ea typeface="+mn-ea"/>
                <a:cs typeface="+mn-cs"/>
              </a:rPr>
              <a:t>- art. 14a ust. 7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31 sierpnia 2010 r. w sprawie rodzajów innych form wychowania przedszkolnego, warunków tworzenia i organizowania tych form oraz sposobu ich działania (Dz. U. nr 161, poz. 1080),</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20n ust. 10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15 maja 2014 r. w sprawie warunków i trybu przyjmowania uczniów do publicznych szkół i publicznych placówek artystycznych oraz przechodzenia z jednych typów szkół do innych (Dz. U. z 2014 r., poz. 686),</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21a ust.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6 sierpnia 2015 r. w sprawie wymagań wobec szkół i placówek (Dz. U. z 2015 r., poz. 1214), </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22 ust. 1 pkt 3a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24 września 2009 r. w sprawie warunków i sposobu wspomagania nauczania języka polskiego, historii, geografii, kultury polskiej i innych przedmiotów nauczanych w języku polskim wśród Polonii i Polaków zamieszkałych za granicą oraz dzieci pracowników migrujących (Dz. U. z 2015 r., poz. 1022),</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22 ust. 1 pkt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24 września 2009 r. w sprawie zakresu i warunków przyznawania świadczeń przysługujących nauczycielom polskim skierowanym lub delegowanym do pracy za granicą (Dz. U. nr 164, poz. 1307),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30 ust. 9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16 grudnia 2016 r. w sprawie regulaminu konkursu na stanowisko kuratora oświaty oraz trybu pracy komisji konkursowej (Dz. U. z 2016 r., poz. 2150),</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32 ust.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29 grudnia 1998 r. w sprawie organizacji kuratoriów oświaty oraz zasad tworzenia ich delegatur (Dz. U. z 2014 r., poz. 973),</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32a ust.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Kultury z dnia 22 września 2004 r. w sprawie specjalistycznej jednostki nadzoru (Dz. U. nr 226, poz. 2292),</a:t>
            </a:r>
          </a:p>
          <a:p>
            <a:r>
              <a:rPr lang="pl-PL" sz="1200" kern="1200" dirty="0">
                <a:solidFill>
                  <a:schemeClr val="tx1"/>
                </a:solidFill>
                <a:effectLst/>
                <a:latin typeface="+mn-lt"/>
                <a:ea typeface="+mn-ea"/>
                <a:cs typeface="+mn-cs"/>
              </a:rPr>
              <a:t>- art. 35 ust. 6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w sprawie nadzoru pedagogicznego (Dz. U. z 2015 r., poz. 1270),</a:t>
            </a:r>
          </a:p>
          <a:p>
            <a:r>
              <a:rPr lang="pl-PL" sz="1200" kern="1200" dirty="0">
                <a:solidFill>
                  <a:schemeClr val="tx1"/>
                </a:solidFill>
                <a:effectLst/>
                <a:latin typeface="+mn-lt"/>
                <a:ea typeface="+mn-ea"/>
                <a:cs typeface="+mn-cs"/>
              </a:rPr>
              <a:t>- art. 36a ust. 1f i 1g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 września 2015 r. w sprawie konkursu na stanowisko dyrektora publicznej placówki doskonalenia nauczycieli o zasięgu ogólnokrajowym, publicznej placówki doskonalenia nauczycieli szkół artystycznych oraz publicznej placówki doskonalenia nauczycieli przedmiotów zawodowych, którzy nauczają w szkołach rolniczych (Dz. U. z 2015 r., poz. 1356),</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68b ust. 9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20 grudnia 2003 r. w sprawie akredytacji placówek i ośrodków prowadzących kształcenie ustawiczne w formach pozaszkolnych (Dz. U. nr 227, poz. 2247),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 ust. 1 pkt 2 i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 lutego 2013 r. w sprawie szczegółowych zasad działania publicznych poradni psychologiczno-pedagogicznych, w tym publicznych poradni specjalistycznych (Dz. U. z 2013 r., poz. 199), rozporządzenie MEN z dnia 28 lutego 2013 r. w sprawie szczegółowych zasad działania publicznych bibliotek pedagogicznych (Dz. U. z 2013 r., poz. 369),</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71b ust. 6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18 września 2008 r. w sprawie orzeczeń i opinii wydawanych przez zespoły orzekające działające w publicznych poradniach psychologiczno-pedagogicznych (Dz. U. nr 173, poz. 1072),</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71b ust. 7 pkt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11 października 2013 r. w sprawie organizowania wczesnego wspomagania rozwoju dzieci (Dz. U. z 2013 r., poz. 1257),</a:t>
            </a:r>
          </a:p>
          <a:p>
            <a:r>
              <a:rPr lang="pl-PL" sz="1200" kern="1200" dirty="0">
                <a:solidFill>
                  <a:schemeClr val="tx1"/>
                </a:solidFill>
                <a:effectLst/>
                <a:latin typeface="+mn-lt"/>
                <a:ea typeface="+mn-ea"/>
                <a:cs typeface="+mn-cs"/>
              </a:rPr>
              <a:t>- art. 77a ust. 11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20 grudnia 2003 r. w sprawie akredytacji placówek doskonalenia nauczycieli (Dz. U. nr 227, poz. 2248),</a:t>
            </a:r>
          </a:p>
          <a:p>
            <a:r>
              <a:rPr lang="pl-PL" sz="1200" kern="1200" dirty="0">
                <a:solidFill>
                  <a:schemeClr val="tx1"/>
                </a:solidFill>
                <a:effectLst/>
                <a:latin typeface="+mn-lt"/>
                <a:ea typeface="+mn-ea"/>
                <a:cs typeface="+mn-cs"/>
              </a:rPr>
              <a:t>- art. 78 ust.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29 września 2016 r. w sprawie placówek doskonalenia nauczycieli (Dz. U. z 2016 r., poz. 1591), </a:t>
            </a:r>
          </a:p>
          <a:p>
            <a:r>
              <a:rPr lang="pl-PL" sz="1200" kern="1200" dirty="0">
                <a:solidFill>
                  <a:schemeClr val="tx1"/>
                </a:solidFill>
                <a:effectLst/>
                <a:latin typeface="+mn-lt"/>
                <a:ea typeface="+mn-ea"/>
                <a:cs typeface="+mn-cs"/>
              </a:rPr>
              <a:t>- art. 82 ust. 1b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2 lipca 2015 r. w sprawie powierzenia specjalistycznej jednostce nadzoru - Centrum Edukacji Artystycznej prowadzenia ewidencji niepublicznych szkół artystycznych (Dz. U. z 2015 r., poz. 977),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95a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31 grudnia 2002 r. w sprawie bezpieczeństwa i higieny w publicznych i niepublicznych szkołach i placówkach (Dz. U. z 2003 r., poz. 6, poz. 69).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22</a:t>
            </a:fld>
            <a:endParaRPr lang="pl-PL"/>
          </a:p>
        </p:txBody>
      </p:sp>
    </p:spTree>
    <p:extLst>
      <p:ext uri="{BB962C8B-B14F-4D97-AF65-F5344CB8AC3E}">
        <p14:creationId xmlns:p14="http://schemas.microsoft.com/office/powerpoint/2010/main" val="1776190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altLang="pl-PL" b="1" dirty="0" smtClean="0">
                <a:latin typeface="Arial" panose="020B0604020202020204" pitchFamily="34" charset="0"/>
              </a:rPr>
              <a:t>Art. 72. </a:t>
            </a:r>
            <a:r>
              <a:rPr lang="pl-PL" altLang="pl-PL" dirty="0" smtClean="0">
                <a:latin typeface="Arial" panose="020B0604020202020204" pitchFamily="34" charset="0"/>
              </a:rPr>
              <a:t>1. Rada pedagogiczna przygotowuje projekt statutu szkoły lub placówki albo jego zmian i przedstawia do uchwalenia radzie szkoły lub placówki.</a:t>
            </a:r>
          </a:p>
          <a:p>
            <a:r>
              <a:rPr lang="pl-PL" altLang="pl-PL" b="1" dirty="0" smtClean="0">
                <a:latin typeface="Arial" panose="020B0604020202020204" pitchFamily="34" charset="0"/>
              </a:rPr>
              <a:t>Art. 80. </a:t>
            </a:r>
            <a:r>
              <a:rPr lang="pl-PL" altLang="pl-PL" dirty="0" smtClean="0">
                <a:latin typeface="Arial" panose="020B0604020202020204" pitchFamily="34" charset="0"/>
              </a:rPr>
              <a:t>1. W szkołach i placówkach mogą działać rady szkół i placówek.</a:t>
            </a:r>
          </a:p>
          <a:p>
            <a:r>
              <a:rPr lang="pl-PL" altLang="pl-PL" dirty="0" smtClean="0">
                <a:latin typeface="Arial" panose="020B0604020202020204" pitchFamily="34" charset="0"/>
              </a:rPr>
              <a:t>2. Rada szkoły lub placówki uczestniczy w rozwiązywaniu spraw wewnętrznych szkoły lub placówki, a także:</a:t>
            </a:r>
          </a:p>
          <a:p>
            <a:r>
              <a:rPr lang="pl-PL" altLang="pl-PL" dirty="0" smtClean="0">
                <a:latin typeface="Arial" panose="020B0604020202020204" pitchFamily="34" charset="0"/>
              </a:rPr>
              <a:t>1) uchwala statut szkoły lub placówki; ………</a:t>
            </a:r>
          </a:p>
          <a:p>
            <a:r>
              <a:rPr lang="pl-PL" altLang="pl-PL" b="1" dirty="0" smtClean="0">
                <a:latin typeface="Arial" panose="020B0604020202020204" pitchFamily="34" charset="0"/>
              </a:rPr>
              <a:t>Art. 80. </a:t>
            </a:r>
            <a:r>
              <a:rPr lang="pl-PL" altLang="pl-PL" dirty="0" smtClean="0">
                <a:latin typeface="Arial" panose="020B0604020202020204" pitchFamily="34" charset="0"/>
              </a:rPr>
              <a:t>2. W szkołach lub placówkach, w których rada nie została powołana, zadania rady wykonuje rada pedagogiczna.</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23</a:t>
            </a:fld>
            <a:endParaRPr lang="pl-PL"/>
          </a:p>
        </p:txBody>
      </p:sp>
    </p:spTree>
    <p:extLst>
      <p:ext uri="{BB962C8B-B14F-4D97-AF65-F5344CB8AC3E}">
        <p14:creationId xmlns:p14="http://schemas.microsoft.com/office/powerpoint/2010/main" val="4274088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smtClean="0"/>
              <a:t>Art. 264. 1. Do informacji o stanie realizacji zadań oświatowych jednostki samorządu terytorialnego za rok szkolny 2016/2017 i 2017/2018 stosuje się art. 5a ust. 4 ustawy zmienianej w art. 15, w brzmieniu dotychczasowym. </a:t>
            </a:r>
          </a:p>
          <a:p>
            <a:r>
              <a:rPr lang="pl-PL" dirty="0" smtClean="0"/>
              <a:t>2. Informacja o stanie realizacji zadań oświatowych jednostki samorządu terytorialnego za rok szkolny 2018/2019 obejmuje wyniki zarówno egzaminu gimnazjalnego, jak i egzaminu ósmoklasisty. </a:t>
            </a:r>
          </a:p>
          <a:p>
            <a:r>
              <a:rPr lang="pl-PL" dirty="0" smtClean="0"/>
              <a:t>3. Począwszy od roku szkolnego 2019/2020, do informacji jednostki samorządu terytorialnego o stanie realizacji zadań oświatowych stosuje się art. 11 ust. 7 ustawy - Prawo oświatowe. </a:t>
            </a:r>
          </a:p>
          <a:p>
            <a:endParaRPr lang="pl-PL" dirty="0" smtClean="0"/>
          </a:p>
          <a:p>
            <a:r>
              <a:rPr lang="pl-PL" b="1" dirty="0" smtClean="0"/>
              <a:t>Ustawa Prawo oświatowe</a:t>
            </a:r>
          </a:p>
          <a:p>
            <a:r>
              <a:rPr lang="pl-PL" dirty="0" smtClean="0"/>
              <a:t>Art. 11. 7. Organ wykonawczy jednostki samorządu terytorialnego, w terminie do dnia 31 października, przedstawia organowi stanowiącemu jednostki samorządu terytorialnego informację o stanie realizacji zadań oświatowych tej jednostki za poprzedni rok szkolny, </a:t>
            </a:r>
            <a:r>
              <a:rPr lang="pl-PL" b="1" dirty="0" smtClean="0"/>
              <a:t>w tym o wynikach: </a:t>
            </a:r>
          </a:p>
          <a:p>
            <a:r>
              <a:rPr lang="pl-PL" dirty="0" smtClean="0"/>
              <a:t>1) egzaminu ósmoklasisty, egzaminu maturalnego i egzaminu zawodowego</a:t>
            </a:r>
            <a:r>
              <a:rPr lang="pl-PL" b="1" dirty="0" smtClean="0"/>
              <a:t>, z uwzględnieniem działań </a:t>
            </a:r>
            <a:r>
              <a:rPr lang="pl-PL" dirty="0" smtClean="0"/>
              <a:t>podejmowanych przez szkoły nakierowanych na kształcenie uczniów ze specjalnymi potrzebami edukacyjnymi, w szkołach tych typów, których prowadzenie należy do zadań własnych jednostki samorządu terytorialnego;</a:t>
            </a:r>
          </a:p>
          <a:p>
            <a:r>
              <a:rPr lang="pl-PL" dirty="0" smtClean="0"/>
              <a:t>2) nadzoru pedagogicznego sprawowanego przez kuratora oświaty lub właściwego ministra w szkołach i placówkach tych typów i rodzajów, których prowadzenie należy do zadań własnych jednostki samorządu terytorialnego.</a:t>
            </a:r>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24</a:t>
            </a:fld>
            <a:endParaRPr lang="pl-PL"/>
          </a:p>
        </p:txBody>
      </p:sp>
    </p:spTree>
    <p:extLst>
      <p:ext uri="{BB962C8B-B14F-4D97-AF65-F5344CB8AC3E}">
        <p14:creationId xmlns:p14="http://schemas.microsoft.com/office/powerpoint/2010/main" val="448427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pl-PL"/>
              <a:t>Kliknij, aby edytować styl</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fld id="{F854D543-D0ED-4869-9A63-44B3F3AC4EA9}" type="datetime1">
              <a:rPr lang="pl-PL" smtClean="0"/>
              <a:t>21.03.2019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10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7216B491-19D0-4F0C-A995-94C8104F4917}" type="datetime1">
              <a:rPr lang="pl-PL" smtClean="0"/>
              <a:t>21.03.2019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2945987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pl-PL"/>
              <a:t>Kliknij, aby edytować styl</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0C13AE55-FDA1-4436-9C0F-50C08A78C5B5}" type="datetime1">
              <a:rPr lang="pl-PL" smtClean="0"/>
              <a:t>21.03.2019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2571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l-PL"/>
              <a:t>Kliknij, aby edytować styl</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2ECCF087-C99A-407F-8262-6DDDE4D64015}" type="datetime1">
              <a:rPr lang="pl-PL" smtClean="0"/>
              <a:t>21.03.2019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2118229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l-PL"/>
              <a:t>Kliknij, aby edytować styl</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1097280" y="2582334"/>
            <a:ext cx="4937760" cy="33782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6" name="Content Placeholder 5"/>
          <p:cNvSpPr>
            <a:spLocks noGrp="1"/>
          </p:cNvSpPr>
          <p:nvPr>
            <p:ph sz="quarter" idx="4"/>
          </p:nvPr>
        </p:nvSpPr>
        <p:spPr>
          <a:xfrm>
            <a:off x="6217920" y="2582334"/>
            <a:ext cx="4937760" cy="33782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A23326C7-1CF0-4A95-ADCF-367ACD9ADBBF}" type="datetime1">
              <a:rPr lang="pl-PL" smtClean="0"/>
              <a:t>21.03.2019</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2644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10503E6D-067C-4077-B585-364B0DEA005C}" type="datetime1">
              <a:rPr lang="pl-PL" smtClean="0"/>
              <a:t>21.03.2019</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344757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FF25065-C63D-41C7-B4C8-7F67189E86A1}" type="datetime1">
              <a:rPr lang="pl-PL" smtClean="0"/>
              <a:t>21.03.2019</a:t>
            </a:fld>
            <a:endParaRPr lang="pl-P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pl-PL"/>
          </a:p>
        </p:txBody>
      </p:sp>
      <p:sp>
        <p:nvSpPr>
          <p:cNvPr id="9" name="Slide Number Placeholder 8"/>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4155984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pl-PL"/>
              <a:t>Kliknij, aby edytować styl</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E583018-3580-4C11-A499-9C275D9D8F34}" type="datetime1">
              <a:rPr lang="pl-PL" smtClean="0"/>
              <a:t>21.03.2019</a:t>
            </a:fld>
            <a:endParaRPr lang="pl-P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pl-P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55A00D9-A257-4ED6-82A5-BF4EB1D23AB9}" type="slidenum">
              <a:rPr lang="pl-PL" smtClean="0"/>
              <a:t>‹#›</a:t>
            </a:fld>
            <a:endParaRPr lang="pl-PL"/>
          </a:p>
        </p:txBody>
      </p:sp>
    </p:spTree>
    <p:extLst>
      <p:ext uri="{BB962C8B-B14F-4D97-AF65-F5344CB8AC3E}">
        <p14:creationId xmlns:p14="http://schemas.microsoft.com/office/powerpoint/2010/main" val="3030901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pl-PL"/>
              <a:t>Kliknij, aby edytować styl</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p:txBody>
          <a:bodyPr/>
          <a:lstStyle/>
          <a:p>
            <a:fld id="{7F1146CB-82BC-4848-A8AF-5CB115181F57}" type="datetime1">
              <a:rPr lang="pl-PL" smtClean="0"/>
              <a:t>21.03.2019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263217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D1E9CB0A-3E11-44F0-AA84-F8D572E919C4}" type="datetime1">
              <a:rPr lang="pl-PL" smtClean="0"/>
              <a:t>21.03.2019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3900189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FB750416-64A8-4892-B7CD-4635DB0CB8EB}" type="datetime1">
              <a:rPr lang="pl-PL" smtClean="0"/>
              <a:t>21.03.2019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3907378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pl-PL"/>
              <a:t>Kliknij, aby edytować styl</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AA07FE7-BA01-4135-A3BA-59B35166732F}" type="datetime1">
              <a:rPr lang="pl-PL" smtClean="0"/>
              <a:t>21.03.2019</a:t>
            </a:fld>
            <a:endParaRPr lang="pl-P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pl-P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55A00D9-A257-4ED6-82A5-BF4EB1D23AB9}" type="slidenum">
              <a:rPr lang="pl-PL" smtClean="0"/>
              <a:t>‹#›</a:t>
            </a:fld>
            <a:endParaRPr lang="pl-P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5364250"/>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dziennikustaw.gov.pl/du/2018/2245/1"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dziennikustaw.gov.pl/du/2018/2245/1"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reformaedukacji@ko.rzeszow.pl"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dziennikustaw.gov.pl/DU/2019/316"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bip.men.gov.pl/akty-prawne/program-prac-legislacyjnych/wykaz-prac-legislacyjnych-ministra-edukacji-narodowej-teksty-ujednolicone-od-2016-r.html"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97280" y="729762"/>
            <a:ext cx="10058400" cy="3595350"/>
          </a:xfrm>
        </p:spPr>
        <p:txBody>
          <a:bodyPr>
            <a:normAutofit/>
          </a:bodyPr>
          <a:lstStyle/>
          <a:p>
            <a:pPr algn="ctr"/>
            <a:r>
              <a:rPr lang="pl-PL" sz="6600" dirty="0" smtClean="0">
                <a:solidFill>
                  <a:schemeClr val="tx1"/>
                </a:solidFill>
              </a:rPr>
              <a:t>Rok </a:t>
            </a:r>
            <a:r>
              <a:rPr lang="pl-PL" sz="6600" dirty="0">
                <a:solidFill>
                  <a:schemeClr val="tx1"/>
                </a:solidFill>
              </a:rPr>
              <a:t>szkolny </a:t>
            </a:r>
            <a:r>
              <a:rPr lang="pl-PL" sz="6600" dirty="0" smtClean="0">
                <a:solidFill>
                  <a:schemeClr val="tx1"/>
                </a:solidFill>
              </a:rPr>
              <a:t>2019/2020</a:t>
            </a:r>
            <a:r>
              <a:rPr lang="pl-PL" sz="6600" dirty="0">
                <a:solidFill>
                  <a:schemeClr val="tx1"/>
                </a:solidFill>
              </a:rPr>
              <a:t/>
            </a:r>
            <a:br>
              <a:rPr lang="pl-PL" sz="6600" dirty="0">
                <a:solidFill>
                  <a:schemeClr val="tx1"/>
                </a:solidFill>
              </a:rPr>
            </a:br>
            <a:r>
              <a:rPr lang="pl-PL" sz="4800" dirty="0">
                <a:solidFill>
                  <a:schemeClr val="tx1"/>
                </a:solidFill>
              </a:rPr>
              <a:t>w kontekście </a:t>
            </a:r>
            <a:r>
              <a:rPr lang="pl-PL" sz="4800" dirty="0" smtClean="0">
                <a:solidFill>
                  <a:schemeClr val="tx1"/>
                </a:solidFill>
              </a:rPr>
              <a:t>zmian systemu edukacji</a:t>
            </a:r>
            <a:endParaRPr lang="pl-PL" sz="6600" dirty="0">
              <a:solidFill>
                <a:schemeClr val="tx1"/>
              </a:solidFill>
            </a:endParaRPr>
          </a:p>
        </p:txBody>
      </p:sp>
      <p:sp>
        <p:nvSpPr>
          <p:cNvPr id="3" name="Podtytuł 2"/>
          <p:cNvSpPr>
            <a:spLocks noGrp="1"/>
          </p:cNvSpPr>
          <p:nvPr>
            <p:ph type="subTitle" idx="1"/>
          </p:nvPr>
        </p:nvSpPr>
        <p:spPr>
          <a:xfrm>
            <a:off x="1100051" y="4792716"/>
            <a:ext cx="10058400" cy="1545021"/>
          </a:xfrm>
        </p:spPr>
        <p:txBody>
          <a:bodyPr>
            <a:normAutofit/>
          </a:bodyPr>
          <a:lstStyle/>
          <a:p>
            <a:pPr algn="ctr"/>
            <a:endParaRPr lang="pl-PL" sz="2000" dirty="0"/>
          </a:p>
          <a:p>
            <a:pPr algn="ctr"/>
            <a:r>
              <a:rPr lang="pl-PL" sz="2000" dirty="0" smtClean="0">
                <a:solidFill>
                  <a:schemeClr val="tx1"/>
                </a:solidFill>
              </a:rPr>
              <a:t>Opracował: Leszek Morąg</a:t>
            </a:r>
            <a:endParaRPr lang="pl-PL" sz="2000" dirty="0">
              <a:solidFill>
                <a:schemeClr val="tx1"/>
              </a:solidFill>
            </a:endParaRPr>
          </a:p>
          <a:p>
            <a:pPr algn="ctr"/>
            <a:r>
              <a:rPr lang="pl-PL" sz="3200" cap="none" dirty="0" smtClean="0">
                <a:solidFill>
                  <a:schemeClr val="tx1"/>
                </a:solidFill>
              </a:rPr>
              <a:t>Rzeszów, 20 marca </a:t>
            </a:r>
            <a:r>
              <a:rPr lang="pl-PL" sz="3200" dirty="0" smtClean="0">
                <a:solidFill>
                  <a:schemeClr val="tx1"/>
                </a:solidFill>
              </a:rPr>
              <a:t>2019</a:t>
            </a:r>
            <a:endParaRPr lang="pl-PL" sz="3200" dirty="0">
              <a:solidFill>
                <a:schemeClr val="tx1"/>
              </a:solidFill>
            </a:endParaRPr>
          </a:p>
        </p:txBody>
      </p:sp>
    </p:spTree>
    <p:extLst>
      <p:ext uri="{BB962C8B-B14F-4D97-AF65-F5344CB8AC3E}">
        <p14:creationId xmlns:p14="http://schemas.microsoft.com/office/powerpoint/2010/main" val="2672062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42900" y="0"/>
            <a:ext cx="11849099" cy="1518990"/>
          </a:xfrm>
        </p:spPr>
        <p:txBody>
          <a:bodyPr>
            <a:normAutofit/>
          </a:bodyPr>
          <a:lstStyle/>
          <a:p>
            <a:r>
              <a:rPr lang="pl-PL" sz="2800" dirty="0" smtClean="0"/>
              <a:t>Reforma </a:t>
            </a:r>
            <a:r>
              <a:rPr lang="pl-PL" sz="2800" dirty="0"/>
              <a:t>ustroju szkolnego - wprowadzona przepisami </a:t>
            </a:r>
            <a:r>
              <a:rPr lang="pl-PL" sz="2800" b="1" dirty="0"/>
              <a:t>ustawy z </a:t>
            </a:r>
            <a:r>
              <a:rPr lang="pl-PL" sz="2800" b="1" dirty="0" smtClean="0"/>
              <a:t>14 grudnia </a:t>
            </a:r>
            <a:r>
              <a:rPr lang="pl-PL" sz="2800" b="1" dirty="0"/>
              <a:t>2016 r. – </a:t>
            </a:r>
            <a:r>
              <a:rPr lang="pl-PL" sz="2800" b="1" i="1" dirty="0"/>
              <a:t>Przepisy wprowadzające ustawę – Prawo oświatowe</a:t>
            </a:r>
            <a:r>
              <a:rPr lang="pl-PL" sz="2800" b="1" dirty="0"/>
              <a:t> (PWPO) – Dz. U. z 2017 r., poz. 60, </a:t>
            </a:r>
            <a:r>
              <a:rPr lang="pl-PL" sz="2800" b="1" dirty="0">
                <a:solidFill>
                  <a:srgbClr val="00B050"/>
                </a:solidFill>
              </a:rPr>
              <a:t>949 i 2203 </a:t>
            </a:r>
            <a:r>
              <a:rPr lang="pl-PL" sz="2800" b="1" u="sng" dirty="0">
                <a:solidFill>
                  <a:srgbClr val="0070C0"/>
                </a:solidFill>
              </a:rPr>
              <a:t>oraz z 2018 r. poz. 2245</a:t>
            </a:r>
            <a:r>
              <a:rPr lang="pl-PL" sz="2800" b="1" dirty="0">
                <a:solidFill>
                  <a:schemeClr val="tx1"/>
                </a:solidFill>
              </a:rPr>
              <a:t>) </a:t>
            </a:r>
            <a:endParaRPr lang="pl-PL" sz="2800" dirty="0"/>
          </a:p>
        </p:txBody>
      </p:sp>
      <p:sp>
        <p:nvSpPr>
          <p:cNvPr id="3" name="Symbol zastępczy zawartości 2"/>
          <p:cNvSpPr>
            <a:spLocks noGrp="1"/>
          </p:cNvSpPr>
          <p:nvPr>
            <p:ph idx="1"/>
          </p:nvPr>
        </p:nvSpPr>
        <p:spPr>
          <a:xfrm>
            <a:off x="451556" y="1756064"/>
            <a:ext cx="11740444" cy="4831772"/>
          </a:xfrm>
        </p:spPr>
        <p:txBody>
          <a:bodyPr>
            <a:normAutofit fontScale="92500" lnSpcReduction="20000"/>
          </a:bodyPr>
          <a:lstStyle/>
          <a:p>
            <a:pPr>
              <a:buFont typeface="Wingdings" panose="05000000000000000000" pitchFamily="2" charset="2"/>
              <a:buChar char="q"/>
            </a:pPr>
            <a:r>
              <a:rPr lang="pl-PL" altLang="pl-PL" sz="2600" dirty="0" smtClean="0"/>
              <a:t> od </a:t>
            </a:r>
            <a:r>
              <a:rPr lang="pl-PL" altLang="pl-PL" sz="2600" dirty="0"/>
              <a:t>art. 116 do art. 219 i od art. 256 do art. 369 - </a:t>
            </a:r>
            <a:r>
              <a:rPr lang="pl-PL" altLang="pl-PL" sz="2600" b="1" u="sng" dirty="0">
                <a:solidFill>
                  <a:srgbClr val="00B050"/>
                </a:solidFill>
              </a:rPr>
              <a:t>przekształcanie szkół w okresie od 2017 r.</a:t>
            </a:r>
            <a:r>
              <a:rPr lang="pl-PL" altLang="pl-PL" sz="2600" u="sng" dirty="0">
                <a:solidFill>
                  <a:srgbClr val="00B050"/>
                </a:solidFill>
              </a:rPr>
              <a:t> – formuła dla publicznych i niepublicznych, rola JST</a:t>
            </a:r>
            <a:r>
              <a:rPr lang="pl-PL" altLang="pl-PL" sz="2600" dirty="0"/>
              <a:t> i związków zawodowych, rekrutacja, organizacja egzaminów, podręczniki i inne materiały edukacyjne</a:t>
            </a:r>
            <a:r>
              <a:rPr lang="pl-PL" altLang="pl-PL" sz="2600" dirty="0" smtClean="0"/>
              <a:t>.</a:t>
            </a:r>
            <a:endParaRPr lang="pl-PL" sz="2600" b="1" dirty="0" smtClean="0">
              <a:solidFill>
                <a:schemeClr val="tx1"/>
              </a:solidFill>
            </a:endParaRPr>
          </a:p>
          <a:p>
            <a:pPr>
              <a:buFont typeface="Wingdings" panose="05000000000000000000" pitchFamily="2" charset="2"/>
              <a:buChar char="q"/>
            </a:pPr>
            <a:r>
              <a:rPr lang="pl-PL" sz="2600" b="1" dirty="0" smtClean="0">
                <a:solidFill>
                  <a:schemeClr val="tx1"/>
                </a:solidFill>
              </a:rPr>
              <a:t> docelowo </a:t>
            </a:r>
            <a:r>
              <a:rPr lang="pl-PL" sz="2600" dirty="0">
                <a:solidFill>
                  <a:schemeClr val="tx1"/>
                </a:solidFill>
              </a:rPr>
              <a:t>w systemie oświaty </a:t>
            </a:r>
            <a:r>
              <a:rPr lang="pl-PL" sz="2600" b="1" u="sng" dirty="0">
                <a:solidFill>
                  <a:schemeClr val="tx1"/>
                </a:solidFill>
              </a:rPr>
              <a:t>będą funkcjonować </a:t>
            </a:r>
            <a:r>
              <a:rPr lang="pl-PL" sz="2600" dirty="0">
                <a:solidFill>
                  <a:schemeClr val="tx1"/>
                </a:solidFill>
              </a:rPr>
              <a:t>następujące typy szkół </a:t>
            </a:r>
            <a:endParaRPr lang="pl-PL" sz="2600" dirty="0" smtClean="0">
              <a:solidFill>
                <a:schemeClr val="tx1"/>
              </a:solidFill>
            </a:endParaRPr>
          </a:p>
          <a:p>
            <a:r>
              <a:rPr lang="pl-PL" sz="2600" dirty="0" smtClean="0">
                <a:solidFill>
                  <a:schemeClr val="tx1"/>
                </a:solidFill>
              </a:rPr>
              <a:t>(</a:t>
            </a:r>
            <a:r>
              <a:rPr lang="pl-PL" sz="2600" dirty="0">
                <a:solidFill>
                  <a:schemeClr val="tx1"/>
                </a:solidFill>
              </a:rPr>
              <a:t>art. 18 </a:t>
            </a:r>
            <a:r>
              <a:rPr lang="pl-PL" sz="2600" dirty="0" smtClean="0">
                <a:solidFill>
                  <a:schemeClr val="tx1"/>
                </a:solidFill>
              </a:rPr>
              <a:t>ustawy Prawo oświatowe - PO):</a:t>
            </a:r>
          </a:p>
          <a:p>
            <a:r>
              <a:rPr lang="pl-PL" dirty="0" smtClean="0"/>
              <a:t>1</a:t>
            </a:r>
            <a:r>
              <a:rPr lang="pl-PL" dirty="0"/>
              <a:t>) </a:t>
            </a:r>
            <a:r>
              <a:rPr lang="pl-PL" dirty="0" smtClean="0"/>
              <a:t>ośmioletnia </a:t>
            </a:r>
            <a:r>
              <a:rPr lang="pl-PL" b="1" dirty="0" smtClean="0"/>
              <a:t>szkoła podstawowa</a:t>
            </a:r>
            <a:r>
              <a:rPr lang="pl-PL" dirty="0" smtClean="0"/>
              <a:t>;</a:t>
            </a:r>
            <a:endParaRPr lang="pl-PL" dirty="0"/>
          </a:p>
          <a:p>
            <a:r>
              <a:rPr lang="pl-PL" dirty="0"/>
              <a:t>2) </a:t>
            </a:r>
            <a:r>
              <a:rPr lang="pl-PL" b="1" dirty="0"/>
              <a:t>szkoły ponadpodstawowe:</a:t>
            </a:r>
          </a:p>
          <a:p>
            <a:pPr marL="201168" lvl="1" indent="0">
              <a:buNone/>
            </a:pPr>
            <a:r>
              <a:rPr lang="pl-PL" sz="2000" dirty="0"/>
              <a:t>a) czteroletnie liceum ogólnokształcące</a:t>
            </a:r>
            <a:r>
              <a:rPr lang="pl-PL" sz="2000" dirty="0" smtClean="0"/>
              <a:t>, </a:t>
            </a:r>
            <a:r>
              <a:rPr lang="pl-PL" sz="2000" dirty="0" smtClean="0">
                <a:solidFill>
                  <a:srgbClr val="00B050"/>
                </a:solidFill>
              </a:rPr>
              <a:t>od 1 września 2019 r.</a:t>
            </a:r>
            <a:endParaRPr lang="pl-PL" sz="2000" dirty="0"/>
          </a:p>
          <a:p>
            <a:pPr marL="201168" lvl="1" indent="0">
              <a:buNone/>
            </a:pPr>
            <a:r>
              <a:rPr lang="pl-PL" sz="2000" dirty="0"/>
              <a:t>b) pięcioletnie technikum</a:t>
            </a:r>
            <a:r>
              <a:rPr lang="pl-PL" sz="2000" dirty="0" smtClean="0"/>
              <a:t>, </a:t>
            </a:r>
            <a:r>
              <a:rPr lang="pl-PL" sz="2000" dirty="0">
                <a:solidFill>
                  <a:srgbClr val="00B050"/>
                </a:solidFill>
              </a:rPr>
              <a:t>od 1 września 2019 r.</a:t>
            </a:r>
            <a:endParaRPr lang="pl-PL" sz="2000" dirty="0"/>
          </a:p>
          <a:p>
            <a:pPr marL="201168" lvl="1" indent="0">
              <a:buNone/>
            </a:pPr>
            <a:r>
              <a:rPr lang="pl-PL" sz="2000" dirty="0" smtClean="0"/>
              <a:t>c</a:t>
            </a:r>
            <a:r>
              <a:rPr lang="pl-PL" sz="2000" dirty="0"/>
              <a:t>) </a:t>
            </a:r>
            <a:r>
              <a:rPr lang="pl-PL" sz="2000" dirty="0" smtClean="0"/>
              <a:t>trzyletnia branżowa szkoła </a:t>
            </a:r>
            <a:r>
              <a:rPr lang="pl-PL" sz="2000" dirty="0"/>
              <a:t>I stopnia,</a:t>
            </a:r>
          </a:p>
          <a:p>
            <a:pPr marL="201168" lvl="1" indent="0">
              <a:buNone/>
            </a:pPr>
            <a:r>
              <a:rPr lang="pl-PL" sz="2000" dirty="0"/>
              <a:t>d) </a:t>
            </a:r>
            <a:r>
              <a:rPr lang="pl-PL" sz="2000" dirty="0" smtClean="0"/>
              <a:t>trzyletnia szkoła specjalna przysposabiająca </a:t>
            </a:r>
            <a:r>
              <a:rPr lang="pl-PL" sz="2000" dirty="0"/>
              <a:t>do pracy,</a:t>
            </a:r>
          </a:p>
          <a:p>
            <a:pPr marL="201168" lvl="1" indent="0">
              <a:buNone/>
            </a:pPr>
            <a:r>
              <a:rPr lang="pl-PL" sz="2000" dirty="0"/>
              <a:t>e) </a:t>
            </a:r>
            <a:r>
              <a:rPr lang="pl-PL" sz="2000" dirty="0" smtClean="0"/>
              <a:t>dwuletnia branżowa szkoła </a:t>
            </a:r>
            <a:r>
              <a:rPr lang="pl-PL" sz="2000" dirty="0"/>
              <a:t>II stopnia</a:t>
            </a:r>
            <a:r>
              <a:rPr lang="pl-PL" sz="2000" dirty="0" smtClean="0"/>
              <a:t>, </a:t>
            </a:r>
            <a:r>
              <a:rPr lang="pl-PL" sz="2000" u="sng" dirty="0">
                <a:solidFill>
                  <a:srgbClr val="00B050"/>
                </a:solidFill>
              </a:rPr>
              <a:t>od 1 września </a:t>
            </a:r>
            <a:r>
              <a:rPr lang="pl-PL" sz="2000" u="sng" dirty="0" smtClean="0">
                <a:solidFill>
                  <a:srgbClr val="00B050"/>
                </a:solidFill>
              </a:rPr>
              <a:t>2020 </a:t>
            </a:r>
            <a:r>
              <a:rPr lang="pl-PL" sz="2000" u="sng" dirty="0">
                <a:solidFill>
                  <a:srgbClr val="00B050"/>
                </a:solidFill>
              </a:rPr>
              <a:t>r</a:t>
            </a:r>
            <a:r>
              <a:rPr lang="pl-PL" sz="2000" u="sng" dirty="0" smtClean="0">
                <a:solidFill>
                  <a:srgbClr val="00B050"/>
                </a:solidFill>
              </a:rPr>
              <a:t>.</a:t>
            </a:r>
            <a:r>
              <a:rPr lang="pl-PL" sz="2000" u="sng" dirty="0" smtClean="0"/>
              <a:t> </a:t>
            </a:r>
            <a:endParaRPr lang="pl-PL" sz="2000" u="sng" dirty="0"/>
          </a:p>
          <a:p>
            <a:pPr marL="201168" lvl="1" indent="0">
              <a:buNone/>
            </a:pPr>
            <a:r>
              <a:rPr lang="pl-PL" sz="2000" dirty="0"/>
              <a:t>f) </a:t>
            </a:r>
            <a:r>
              <a:rPr lang="pl-PL" sz="2000" dirty="0" smtClean="0"/>
              <a:t>szkoła policealna </a:t>
            </a:r>
            <a:r>
              <a:rPr lang="pl-PL" sz="2000" dirty="0"/>
              <a:t>dla osób posiadających wykształcenie średnie lub wykształcenie średnie branżowe, o okresie nauczania nie dłuższym niż 2,5 roku.</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a:t>
            </a:fld>
            <a:endParaRPr lang="pl-PL"/>
          </a:p>
        </p:txBody>
      </p:sp>
    </p:spTree>
    <p:extLst>
      <p:ext uri="{BB962C8B-B14F-4D97-AF65-F5344CB8AC3E}">
        <p14:creationId xmlns:p14="http://schemas.microsoft.com/office/powerpoint/2010/main" val="1087047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2"/>
            <a:ext cx="12192000" cy="997526"/>
          </a:xfrm>
        </p:spPr>
        <p:txBody>
          <a:bodyPr>
            <a:noAutofit/>
          </a:bodyPr>
          <a:lstStyle/>
          <a:p>
            <a:r>
              <a:rPr lang="pl-PL" sz="3000" dirty="0" smtClean="0">
                <a:solidFill>
                  <a:srgbClr val="0070C0"/>
                </a:solidFill>
              </a:rPr>
              <a:t>Ustawa </a:t>
            </a:r>
            <a:r>
              <a:rPr lang="pl-PL" sz="3000" dirty="0">
                <a:solidFill>
                  <a:srgbClr val="0070C0"/>
                </a:solidFill>
              </a:rPr>
              <a:t>z dnia 22 listopada 2018 r. o zmianie ustawy – Prawo oświatowe, ustawy o systemie oświaty oraz </a:t>
            </a:r>
            <a:r>
              <a:rPr lang="pl-PL" sz="3000" u="sng" dirty="0">
                <a:solidFill>
                  <a:srgbClr val="0070C0"/>
                </a:solidFill>
              </a:rPr>
              <a:t>niektórych innych ustaw </a:t>
            </a:r>
            <a:r>
              <a:rPr lang="pl-PL" sz="3000" dirty="0">
                <a:solidFill>
                  <a:srgbClr val="0070C0"/>
                </a:solidFill>
              </a:rPr>
              <a:t>(Dz. U. </a:t>
            </a:r>
            <a:r>
              <a:rPr lang="pl-PL" sz="3000" dirty="0">
                <a:solidFill>
                  <a:srgbClr val="00B050"/>
                </a:solidFill>
                <a:hlinkClick r:id="rId3"/>
              </a:rPr>
              <a:t>poz. 2245</a:t>
            </a:r>
            <a:r>
              <a:rPr lang="pl-PL" sz="3000" dirty="0" smtClean="0">
                <a:solidFill>
                  <a:srgbClr val="0070C0"/>
                </a:solidFill>
              </a:rPr>
              <a:t>)</a:t>
            </a:r>
            <a:endParaRPr lang="pl-PL" sz="3000" dirty="0">
              <a:solidFill>
                <a:srgbClr val="0070C0"/>
              </a:solidFill>
            </a:endParaRPr>
          </a:p>
        </p:txBody>
      </p:sp>
      <p:sp>
        <p:nvSpPr>
          <p:cNvPr id="3" name="Symbol zastępczy zawartości 2"/>
          <p:cNvSpPr>
            <a:spLocks noGrp="1"/>
          </p:cNvSpPr>
          <p:nvPr>
            <p:ph idx="1"/>
          </p:nvPr>
        </p:nvSpPr>
        <p:spPr>
          <a:xfrm>
            <a:off x="280555" y="1324707"/>
            <a:ext cx="11783290" cy="5135077"/>
          </a:xfrm>
        </p:spPr>
        <p:txBody>
          <a:bodyPr>
            <a:normAutofit fontScale="85000" lnSpcReduction="10000"/>
          </a:bodyPr>
          <a:lstStyle/>
          <a:p>
            <a:r>
              <a:rPr lang="pl-PL" sz="3800" b="1" i="1" dirty="0"/>
              <a:t>Art. 41.</a:t>
            </a:r>
            <a:r>
              <a:rPr lang="pl-PL" sz="3800" i="1" dirty="0"/>
              <a:t> </a:t>
            </a:r>
            <a:r>
              <a:rPr lang="pl-PL" sz="2400" i="1" dirty="0"/>
              <a:t>W ustawie z dnia 14 grudnia 2016 r. – Przepisy wprowadzające ustawę </a:t>
            </a:r>
            <a:r>
              <a:rPr lang="pl-PL" sz="2400" i="1" dirty="0" smtClean="0"/>
              <a:t>– Prawo </a:t>
            </a:r>
            <a:r>
              <a:rPr lang="pl-PL" sz="2400" i="1" dirty="0"/>
              <a:t>oświatowe (Dz. U. z 2017 r. poz. 60, 949 i 2203) wprowadza się następujące </a:t>
            </a:r>
            <a:r>
              <a:rPr lang="pl-PL" sz="2400" i="1" dirty="0" smtClean="0"/>
              <a:t>zmiany: </a:t>
            </a:r>
            <a:r>
              <a:rPr lang="pl-PL" sz="2400" dirty="0" smtClean="0"/>
              <a:t>(24 zmiany), m.in. : </a:t>
            </a:r>
            <a:endParaRPr lang="pl-PL" sz="2400" dirty="0"/>
          </a:p>
          <a:p>
            <a:r>
              <a:rPr lang="pl-PL" b="1" i="1" dirty="0"/>
              <a:t>2) w art. 148: a) po ust. 1 </a:t>
            </a:r>
            <a:r>
              <a:rPr lang="pl-PL" b="1" i="1" u="sng" dirty="0">
                <a:solidFill>
                  <a:srgbClr val="0070C0"/>
                </a:solidFill>
              </a:rPr>
              <a:t>dodaje się </a:t>
            </a:r>
            <a:r>
              <a:rPr lang="pl-PL" b="1" i="1" dirty="0"/>
              <a:t>ust. 1a w brzmieniu: </a:t>
            </a:r>
          </a:p>
          <a:p>
            <a:r>
              <a:rPr lang="pl-PL" i="1" dirty="0"/>
              <a:t>„1a. W latach szkolnych 2019/2020–2021/2022 w nowo tworzonych czteroletnich liceach ogólnokształcących oraz czteroletnich liceach ogólnokształcących utworzonych zgodnie z art. 129 ust. 3 pkt 5 i 7, </a:t>
            </a:r>
            <a:r>
              <a:rPr lang="pl-PL" i="1" u="sng" dirty="0">
                <a:solidFill>
                  <a:srgbClr val="0070C0"/>
                </a:solidFill>
              </a:rPr>
              <a:t>można prowadzić klasy dotychczasowego trzyletniego liceum ogólnokształcącego dla absolwentów dotychczasowego gimnazjum</a:t>
            </a:r>
            <a:r>
              <a:rPr lang="pl-PL" i="1" dirty="0"/>
              <a:t>, aż do czasu likwidacji tych klas zgodnie z art. 147</a:t>
            </a:r>
            <a:r>
              <a:rPr lang="pl-PL" i="1" dirty="0" smtClean="0"/>
              <a:t>.”, ………………</a:t>
            </a:r>
            <a:endParaRPr lang="pl-PL" i="1" dirty="0"/>
          </a:p>
          <a:p>
            <a:r>
              <a:rPr lang="pl-PL" b="1" i="1" dirty="0">
                <a:solidFill>
                  <a:schemeClr val="tx1"/>
                </a:solidFill>
              </a:rPr>
              <a:t>3) w art. 154: a) po ust. 1 </a:t>
            </a:r>
            <a:r>
              <a:rPr lang="pl-PL" b="1" i="1" u="sng" dirty="0">
                <a:solidFill>
                  <a:srgbClr val="0070C0"/>
                </a:solidFill>
              </a:rPr>
              <a:t>dodaje się </a:t>
            </a:r>
            <a:r>
              <a:rPr lang="pl-PL" b="1" i="1" dirty="0">
                <a:solidFill>
                  <a:schemeClr val="tx1"/>
                </a:solidFill>
              </a:rPr>
              <a:t>ust. 1a w brzmieniu: </a:t>
            </a:r>
          </a:p>
          <a:p>
            <a:r>
              <a:rPr lang="pl-PL" i="1" dirty="0">
                <a:solidFill>
                  <a:schemeClr val="tx1"/>
                </a:solidFill>
              </a:rPr>
              <a:t>„1a. W latach szkolnych 2019/2020–2022/2023 w nowo tworzonych pięcioletnich technikach oraz pięcioletnich technikach utworzonych zgodnie z art. 129 ust. 3 pkt 6 i 8, </a:t>
            </a:r>
            <a:r>
              <a:rPr lang="pl-PL" i="1" u="sng" dirty="0">
                <a:solidFill>
                  <a:srgbClr val="0070C0"/>
                </a:solidFill>
              </a:rPr>
              <a:t>można prowadzić klasy dotychczasowego czteroletniego technikum dla absolwentów dotychczasowego gimnazjum</a:t>
            </a:r>
            <a:r>
              <a:rPr lang="pl-PL" i="1" dirty="0">
                <a:solidFill>
                  <a:schemeClr val="tx1"/>
                </a:solidFill>
              </a:rPr>
              <a:t>, aż do czasu likwidacji tych klas zgodnie z art. 153.”, ........... </a:t>
            </a:r>
          </a:p>
          <a:p>
            <a:pPr lvl="0" fontAlgn="base"/>
            <a:r>
              <a:rPr lang="pl-PL" b="1" i="1" dirty="0">
                <a:solidFill>
                  <a:schemeClr val="tx1"/>
                </a:solidFill>
              </a:rPr>
              <a:t>7) w art. 261 </a:t>
            </a:r>
            <a:r>
              <a:rPr lang="pl-PL" b="1" i="1" u="sng" dirty="0">
                <a:solidFill>
                  <a:srgbClr val="0070C0"/>
                </a:solidFill>
              </a:rPr>
              <a:t>dodaje się </a:t>
            </a:r>
            <a:r>
              <a:rPr lang="pl-PL" b="1" i="1" dirty="0">
                <a:solidFill>
                  <a:schemeClr val="tx1"/>
                </a:solidFill>
              </a:rPr>
              <a:t>ust. 3 i 4 w brzmieniu: </a:t>
            </a:r>
          </a:p>
          <a:p>
            <a:r>
              <a:rPr lang="pl-PL" i="1" dirty="0">
                <a:solidFill>
                  <a:schemeClr val="tx1"/>
                </a:solidFill>
              </a:rPr>
              <a:t>„3.Organ stanowiący jednostki samorządu terytorialnego </a:t>
            </a:r>
            <a:r>
              <a:rPr lang="pl-PL" b="1" i="1" u="sng" dirty="0">
                <a:solidFill>
                  <a:srgbClr val="0070C0"/>
                </a:solidFill>
              </a:rPr>
              <a:t>po przejęciu prowadzenia szkoły </a:t>
            </a:r>
            <a:r>
              <a:rPr lang="pl-PL" i="1" dirty="0">
                <a:solidFill>
                  <a:schemeClr val="tx1"/>
                </a:solidFill>
              </a:rPr>
              <a:t>na podstawie art. 9 ust. 5 lub ust. 6 ustawy – Prawo oświatowe, w terminie jednego miesiąca do dnia przejęcia szkoły, </a:t>
            </a:r>
            <a:r>
              <a:rPr lang="pl-PL" b="1" i="1" u="sng" dirty="0" smtClean="0">
                <a:solidFill>
                  <a:srgbClr val="0070C0"/>
                </a:solidFill>
              </a:rPr>
              <a:t>W DRODZE UCHWAŁY</a:t>
            </a:r>
            <a:r>
              <a:rPr lang="pl-PL" i="1" u="sng" dirty="0" smtClean="0">
                <a:solidFill>
                  <a:srgbClr val="0070C0"/>
                </a:solidFill>
              </a:rPr>
              <a:t>, </a:t>
            </a:r>
            <a:r>
              <a:rPr lang="pl-PL" i="1" u="sng" dirty="0">
                <a:solidFill>
                  <a:srgbClr val="0070C0"/>
                </a:solidFill>
              </a:rPr>
              <a:t>stwierdza jej przekształcenie odpowiednio w</a:t>
            </a:r>
            <a:r>
              <a:rPr lang="pl-PL" i="1" dirty="0">
                <a:solidFill>
                  <a:schemeClr val="tx1"/>
                </a:solidFill>
              </a:rPr>
              <a:t> ośmioletnią szkołę podstawową, branżową szkołę I stopnia, czteroletnie liceum ogólnokształcące lub pięcioletnie technikum. </a:t>
            </a:r>
          </a:p>
          <a:p>
            <a:r>
              <a:rPr lang="pl-PL" i="1" dirty="0">
                <a:solidFill>
                  <a:schemeClr val="tx1"/>
                </a:solidFill>
              </a:rPr>
              <a:t>4. Uchwała, o której mowa w ust. 3, </a:t>
            </a:r>
            <a:r>
              <a:rPr lang="pl-PL" b="1" i="1" u="sng" dirty="0">
                <a:solidFill>
                  <a:srgbClr val="0070C0"/>
                </a:solidFill>
              </a:rPr>
              <a:t>stanowi akt założycielski szkoły </a:t>
            </a:r>
            <a:r>
              <a:rPr lang="pl-PL" i="1" dirty="0">
                <a:solidFill>
                  <a:schemeClr val="tx1"/>
                </a:solidFill>
              </a:rPr>
              <a:t>w rozumieniu przepisów ustawy – Prawo oświatowe.”; </a:t>
            </a:r>
          </a:p>
          <a:p>
            <a:endParaRPr lang="pl-PL" i="1" dirty="0"/>
          </a:p>
          <a:p>
            <a:endParaRPr lang="pl-PL" sz="2800"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a:t>
            </a:fld>
            <a:endParaRPr lang="pl-PL"/>
          </a:p>
        </p:txBody>
      </p:sp>
    </p:spTree>
    <p:extLst>
      <p:ext uri="{BB962C8B-B14F-4D97-AF65-F5344CB8AC3E}">
        <p14:creationId xmlns:p14="http://schemas.microsoft.com/office/powerpoint/2010/main" val="42594720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6645" y="286603"/>
            <a:ext cx="12015355" cy="1459070"/>
          </a:xfrm>
        </p:spPr>
        <p:txBody>
          <a:bodyPr>
            <a:noAutofit/>
          </a:bodyPr>
          <a:lstStyle/>
          <a:p>
            <a:r>
              <a:rPr lang="pl-PL" sz="3600" dirty="0">
                <a:solidFill>
                  <a:srgbClr val="0070C0"/>
                </a:solidFill>
              </a:rPr>
              <a:t>Ustawa z dnia 22 listopada 2018 r. o zmianie ustawy – Prawo oświatowe, ustawy o systemie oświaty oraz </a:t>
            </a:r>
            <a:r>
              <a:rPr lang="pl-PL" sz="3600" u="sng" dirty="0">
                <a:solidFill>
                  <a:srgbClr val="0070C0"/>
                </a:solidFill>
              </a:rPr>
              <a:t>niektórych innych ustaw </a:t>
            </a:r>
            <a:r>
              <a:rPr lang="pl-PL" sz="3600" dirty="0">
                <a:solidFill>
                  <a:srgbClr val="0070C0"/>
                </a:solidFill>
              </a:rPr>
              <a:t>(Dz. U. </a:t>
            </a:r>
            <a:r>
              <a:rPr lang="pl-PL" sz="3600" dirty="0">
                <a:solidFill>
                  <a:srgbClr val="00B050"/>
                </a:solidFill>
                <a:hlinkClick r:id="rId3"/>
              </a:rPr>
              <a:t>poz. 2245</a:t>
            </a:r>
            <a:r>
              <a:rPr lang="pl-PL" sz="3600" dirty="0" smtClean="0">
                <a:solidFill>
                  <a:srgbClr val="0070C0"/>
                </a:solidFill>
              </a:rPr>
              <a:t>)</a:t>
            </a:r>
            <a:endParaRPr lang="pl-PL" sz="4000" dirty="0"/>
          </a:p>
        </p:txBody>
      </p:sp>
      <p:sp>
        <p:nvSpPr>
          <p:cNvPr id="3" name="Symbol zastępczy zawartości 2"/>
          <p:cNvSpPr>
            <a:spLocks noGrp="1"/>
          </p:cNvSpPr>
          <p:nvPr>
            <p:ph idx="1"/>
          </p:nvPr>
        </p:nvSpPr>
        <p:spPr/>
        <p:txBody>
          <a:bodyPr>
            <a:normAutofit lnSpcReduction="10000"/>
          </a:bodyPr>
          <a:lstStyle/>
          <a:p>
            <a:pPr marL="0" indent="0">
              <a:buNone/>
            </a:pPr>
            <a:r>
              <a:rPr lang="pl-PL" sz="3200" dirty="0" smtClean="0"/>
              <a:t>Podkarpacki </a:t>
            </a:r>
            <a:r>
              <a:rPr lang="pl-PL" sz="3200" dirty="0"/>
              <a:t>Kurator </a:t>
            </a:r>
            <a:r>
              <a:rPr lang="pl-PL" sz="3200" dirty="0" smtClean="0"/>
              <a:t>Oświaty:</a:t>
            </a:r>
            <a:endParaRPr lang="pl-PL" sz="3200" dirty="0"/>
          </a:p>
          <a:p>
            <a:pPr>
              <a:buFont typeface="Wingdings" panose="05000000000000000000" pitchFamily="2" charset="2"/>
              <a:buChar char="q"/>
            </a:pPr>
            <a:r>
              <a:rPr lang="pl-PL" sz="3200" dirty="0"/>
              <a:t> </a:t>
            </a:r>
            <a:r>
              <a:rPr lang="pl-PL" sz="3200" dirty="0" smtClean="0"/>
              <a:t>14 spotkań informacyjnych nt</a:t>
            </a:r>
            <a:r>
              <a:rPr lang="pl-PL" sz="3200" dirty="0"/>
              <a:t>. </a:t>
            </a:r>
            <a:r>
              <a:rPr lang="pl-PL" sz="3200" u="sng" dirty="0"/>
              <a:t>zmian w przepisach prawa </a:t>
            </a:r>
            <a:r>
              <a:rPr lang="pl-PL" sz="3200" u="sng" dirty="0" smtClean="0"/>
              <a:t>oświatowego dotyczących </a:t>
            </a:r>
            <a:r>
              <a:rPr lang="pl-PL" sz="3200" u="sng" dirty="0"/>
              <a:t>szkolnictwa </a:t>
            </a:r>
            <a:r>
              <a:rPr lang="pl-PL" sz="3200" u="sng" dirty="0" smtClean="0"/>
              <a:t>zawodowego</a:t>
            </a:r>
          </a:p>
          <a:p>
            <a:pPr marL="201168" lvl="1" indent="0">
              <a:buNone/>
            </a:pPr>
            <a:r>
              <a:rPr lang="pl-PL" sz="3000" dirty="0" smtClean="0"/>
              <a:t>	- w programie m.in. „</a:t>
            </a:r>
            <a:r>
              <a:rPr lang="pl-PL" sz="3000" b="1" dirty="0"/>
              <a:t>Zadania organów prowadzących w </a:t>
            </a:r>
            <a:r>
              <a:rPr lang="pl-PL" sz="3000" b="1" dirty="0" smtClean="0"/>
              <a:t>	realizacji </a:t>
            </a:r>
            <a:r>
              <a:rPr lang="pl-PL" sz="3000" b="1" dirty="0"/>
              <a:t>II etapu reformy systemu </a:t>
            </a:r>
            <a:r>
              <a:rPr lang="pl-PL" sz="3000" b="1" dirty="0" smtClean="0"/>
              <a:t>edukacji”</a:t>
            </a:r>
          </a:p>
          <a:p>
            <a:pPr>
              <a:buFont typeface="Wingdings" panose="05000000000000000000" pitchFamily="2" charset="2"/>
              <a:buChar char="q"/>
            </a:pPr>
            <a:r>
              <a:rPr lang="pl-PL" sz="3200" b="1" dirty="0" smtClean="0"/>
              <a:t> </a:t>
            </a:r>
            <a:r>
              <a:rPr lang="pl-PL" sz="3200" dirty="0" smtClean="0"/>
              <a:t>pytania </a:t>
            </a:r>
            <a:r>
              <a:rPr lang="pl-PL" sz="3200" dirty="0"/>
              <a:t>w sprawie reformy </a:t>
            </a:r>
            <a:r>
              <a:rPr lang="pl-PL" sz="3200" dirty="0" smtClean="0"/>
              <a:t>edukacji 17 </a:t>
            </a:r>
            <a:r>
              <a:rPr lang="pl-PL" sz="3200" dirty="0"/>
              <a:t>867 11 </a:t>
            </a:r>
            <a:r>
              <a:rPr lang="pl-PL" sz="3200" dirty="0" smtClean="0"/>
              <a:t>13</a:t>
            </a:r>
          </a:p>
          <a:p>
            <a:pPr>
              <a:buFont typeface="Wingdings" panose="05000000000000000000" pitchFamily="2" charset="2"/>
              <a:buChar char="q"/>
            </a:pPr>
            <a:r>
              <a:rPr lang="pl-PL" sz="3200" b="1" dirty="0"/>
              <a:t> </a:t>
            </a:r>
            <a:r>
              <a:rPr lang="pl-PL" sz="3200" dirty="0"/>
              <a:t>e – mail: </a:t>
            </a:r>
            <a:r>
              <a:rPr lang="pl-PL" sz="3200" dirty="0">
                <a:hlinkClick r:id="rId4"/>
              </a:rPr>
              <a:t>reformaedukacji@ko.rzeszow.pl</a:t>
            </a:r>
            <a:r>
              <a:rPr lang="pl-PL" sz="3200" b="1" dirty="0"/>
              <a:t/>
            </a:r>
            <a:br>
              <a:rPr lang="pl-PL" sz="3200" b="1" dirty="0"/>
            </a:br>
            <a:endParaRPr lang="pl-PL" sz="3200" b="1" dirty="0"/>
          </a:p>
          <a:p>
            <a:pPr>
              <a:buFont typeface="Wingdings" panose="05000000000000000000" pitchFamily="2" charset="2"/>
              <a:buChar char="q"/>
            </a:pPr>
            <a:endParaRPr lang="pl-PL" sz="3200"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a:t>
            </a:fld>
            <a:endParaRPr lang="pl-PL"/>
          </a:p>
        </p:txBody>
      </p:sp>
    </p:spTree>
    <p:extLst>
      <p:ext uri="{BB962C8B-B14F-4D97-AF65-F5344CB8AC3E}">
        <p14:creationId xmlns:p14="http://schemas.microsoft.com/office/powerpoint/2010/main" val="16831147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144164"/>
          </a:xfrm>
        </p:spPr>
        <p:txBody>
          <a:bodyPr>
            <a:normAutofit/>
          </a:bodyPr>
          <a:lstStyle/>
          <a:p>
            <a:r>
              <a:rPr lang="pl-PL" sz="4000" dirty="0" smtClean="0">
                <a:solidFill>
                  <a:schemeClr val="tx1"/>
                </a:solidFill>
              </a:rPr>
              <a:t>Likwidacja klas gimnazjum </a:t>
            </a:r>
            <a:r>
              <a:rPr lang="pl-PL" sz="4000" dirty="0" smtClean="0">
                <a:solidFill>
                  <a:srgbClr val="00B050"/>
                </a:solidFill>
              </a:rPr>
              <a:t>– „</a:t>
            </a:r>
            <a:r>
              <a:rPr lang="pl-PL" sz="4000" u="sng" dirty="0" smtClean="0">
                <a:solidFill>
                  <a:srgbClr val="00B050"/>
                </a:solidFill>
              </a:rPr>
              <a:t>zakończenie </a:t>
            </a:r>
            <a:r>
              <a:rPr lang="pl-PL" sz="4000" u="sng" dirty="0">
                <a:solidFill>
                  <a:srgbClr val="00B050"/>
                </a:solidFill>
              </a:rPr>
              <a:t>jego </a:t>
            </a:r>
            <a:r>
              <a:rPr lang="pl-PL" sz="4000" u="sng" dirty="0" smtClean="0">
                <a:solidFill>
                  <a:srgbClr val="00B050"/>
                </a:solidFill>
              </a:rPr>
              <a:t>działalności”</a:t>
            </a:r>
            <a:endParaRPr lang="pl-PL" sz="4000" dirty="0">
              <a:solidFill>
                <a:srgbClr val="00B050"/>
              </a:solidFill>
            </a:endParaRPr>
          </a:p>
        </p:txBody>
      </p:sp>
      <p:sp>
        <p:nvSpPr>
          <p:cNvPr id="3" name="Symbol zastępczy zawartości 2"/>
          <p:cNvSpPr>
            <a:spLocks noGrp="1"/>
          </p:cNvSpPr>
          <p:nvPr>
            <p:ph idx="1"/>
          </p:nvPr>
        </p:nvSpPr>
        <p:spPr>
          <a:xfrm>
            <a:off x="1097279" y="2203938"/>
            <a:ext cx="10596283" cy="3917162"/>
          </a:xfrm>
        </p:spPr>
        <p:txBody>
          <a:bodyPr>
            <a:normAutofit/>
          </a:bodyPr>
          <a:lstStyle/>
          <a:p>
            <a:r>
              <a:rPr lang="pl-PL" sz="2800" b="1" dirty="0"/>
              <a:t>Art. 127. PWPO</a:t>
            </a:r>
          </a:p>
          <a:p>
            <a:r>
              <a:rPr lang="pl-PL" sz="2800" i="1" dirty="0" smtClean="0"/>
              <a:t>„1. Z </a:t>
            </a:r>
            <a:r>
              <a:rPr lang="pl-PL" sz="2800" i="1" dirty="0"/>
              <a:t>dniem 1 września 2017 r. </a:t>
            </a:r>
            <a:r>
              <a:rPr lang="pl-PL" sz="2800" b="1" i="1" dirty="0">
                <a:solidFill>
                  <a:schemeClr val="tx1"/>
                </a:solidFill>
              </a:rPr>
              <a:t>likwiduje się </a:t>
            </a:r>
            <a:r>
              <a:rPr lang="pl-PL" sz="2800" i="1" dirty="0"/>
              <a:t>klasę I, a w latach następnych kolejne klasy dotychczasowego gimnazjum.</a:t>
            </a:r>
          </a:p>
          <a:p>
            <a:r>
              <a:rPr lang="pl-PL" sz="2800" i="1" dirty="0" smtClean="0"/>
              <a:t>2. Organ </a:t>
            </a:r>
            <a:r>
              <a:rPr lang="pl-PL" sz="2800" i="1" dirty="0"/>
              <a:t>stanowiący jednostki samorządu terytorialnego prowadzącej dotychczasowe gimnazjum, w terminie </a:t>
            </a:r>
            <a:r>
              <a:rPr lang="pl-PL" sz="2800" b="1" i="1" u="sng" dirty="0">
                <a:solidFill>
                  <a:srgbClr val="00B050"/>
                </a:solidFill>
              </a:rPr>
              <a:t>do dnia 30 listopada 2019 r., </a:t>
            </a:r>
            <a:r>
              <a:rPr lang="pl-PL" sz="2800" b="1" i="1" u="sng" dirty="0" smtClean="0">
                <a:solidFill>
                  <a:srgbClr val="00B050"/>
                </a:solidFill>
              </a:rPr>
              <a:t>W DRODZE UCHWAŁY</a:t>
            </a:r>
            <a:r>
              <a:rPr lang="pl-PL" sz="2800" i="1" u="sng" dirty="0" smtClean="0">
                <a:solidFill>
                  <a:srgbClr val="00B050"/>
                </a:solidFill>
              </a:rPr>
              <a:t>, </a:t>
            </a:r>
            <a:r>
              <a:rPr lang="pl-PL" sz="2800" i="1" u="sng" dirty="0">
                <a:solidFill>
                  <a:srgbClr val="00B050"/>
                </a:solidFill>
              </a:rPr>
              <a:t>stwierdza zakończenie jego działalności</a:t>
            </a:r>
            <a:r>
              <a:rPr lang="pl-PL" sz="2800" i="1" u="sng" dirty="0" smtClean="0">
                <a:solidFill>
                  <a:srgbClr val="00B050"/>
                </a:solidFill>
              </a:rPr>
              <a:t>.”</a:t>
            </a:r>
            <a:endParaRPr lang="pl-PL" sz="2800" i="1" u="sng" dirty="0">
              <a:solidFill>
                <a:srgbClr val="00B05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5</a:t>
            </a:fld>
            <a:endParaRPr lang="pl-PL"/>
          </a:p>
        </p:txBody>
      </p:sp>
    </p:spTree>
    <p:extLst>
      <p:ext uri="{BB962C8B-B14F-4D97-AF65-F5344CB8AC3E}">
        <p14:creationId xmlns:p14="http://schemas.microsoft.com/office/powerpoint/2010/main" val="20395139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79" y="286603"/>
            <a:ext cx="10301189" cy="1195355"/>
          </a:xfrm>
        </p:spPr>
        <p:txBody>
          <a:bodyPr>
            <a:normAutofit/>
          </a:bodyPr>
          <a:lstStyle/>
          <a:p>
            <a:r>
              <a:rPr lang="pl-PL" sz="4000" dirty="0" smtClean="0"/>
              <a:t>Brak promocji w </a:t>
            </a:r>
            <a:r>
              <a:rPr lang="pl-PL" sz="4000" dirty="0"/>
              <a:t>gimnazjum - </a:t>
            </a:r>
            <a:r>
              <a:rPr lang="pl-PL" sz="4000" dirty="0" smtClean="0"/>
              <a:t>art</a:t>
            </a:r>
            <a:r>
              <a:rPr lang="pl-PL" sz="4000" dirty="0"/>
              <a:t>. </a:t>
            </a:r>
            <a:r>
              <a:rPr lang="pl-PL" sz="4000" dirty="0" smtClean="0"/>
              <a:t>128 </a:t>
            </a:r>
            <a:r>
              <a:rPr lang="pl-PL" sz="4000" dirty="0"/>
              <a:t>PWPO</a:t>
            </a:r>
            <a:r>
              <a:rPr lang="pl-PL" sz="4000" b="1" dirty="0"/>
              <a:t/>
            </a:r>
            <a:br>
              <a:rPr lang="pl-PL" sz="4000" b="1" dirty="0"/>
            </a:br>
            <a:endParaRPr lang="pl-PL" sz="4000" dirty="0"/>
          </a:p>
        </p:txBody>
      </p:sp>
      <p:sp>
        <p:nvSpPr>
          <p:cNvPr id="3" name="Symbol zastępczy zawartości 2"/>
          <p:cNvSpPr>
            <a:spLocks noGrp="1"/>
          </p:cNvSpPr>
          <p:nvPr>
            <p:ph idx="1"/>
          </p:nvPr>
        </p:nvSpPr>
        <p:spPr>
          <a:xfrm>
            <a:off x="488731" y="1749972"/>
            <a:ext cx="11382703" cy="4572000"/>
          </a:xfrm>
        </p:spPr>
        <p:txBody>
          <a:bodyPr>
            <a:normAutofit/>
          </a:bodyPr>
          <a:lstStyle/>
          <a:p>
            <a:r>
              <a:rPr lang="pl-PL" sz="1900" i="1" dirty="0" smtClean="0"/>
              <a:t>„1. Uczeń </a:t>
            </a:r>
            <a:r>
              <a:rPr lang="pl-PL" sz="1900" i="1" dirty="0"/>
              <a:t>klasy I dotychczasowego gimnazjum, który w roku szkolnym 2016/2017 </a:t>
            </a:r>
            <a:r>
              <a:rPr lang="pl-PL" sz="1900" b="1" i="1" dirty="0">
                <a:solidFill>
                  <a:srgbClr val="FF0000"/>
                </a:solidFill>
              </a:rPr>
              <a:t>nie otrzymał promocji</a:t>
            </a:r>
            <a:r>
              <a:rPr lang="pl-PL" sz="1900" i="1" dirty="0">
                <a:solidFill>
                  <a:srgbClr val="FF0000"/>
                </a:solidFill>
              </a:rPr>
              <a:t> </a:t>
            </a:r>
            <a:r>
              <a:rPr lang="pl-PL" sz="1900" i="1" dirty="0"/>
              <a:t>do klasy II, z dniem 1 września 2017 r. </a:t>
            </a:r>
            <a:r>
              <a:rPr lang="pl-PL" sz="1900" i="1" dirty="0">
                <a:solidFill>
                  <a:srgbClr val="FF0000"/>
                </a:solidFill>
              </a:rPr>
              <a:t>staje się uczniem </a:t>
            </a:r>
            <a:r>
              <a:rPr lang="pl-PL" sz="1900" i="1" dirty="0"/>
              <a:t>klasy VII szkoły podstawowej, z tym że dyrektor dotychczasowego gimnazjum, po uzgodnieniu z organem prowadzącym, informuje tego ucznia, w której szkole będzie realizował obowiązek szkolny.</a:t>
            </a:r>
          </a:p>
          <a:p>
            <a:r>
              <a:rPr lang="pl-PL" sz="1900" i="1" dirty="0" smtClean="0">
                <a:solidFill>
                  <a:srgbClr val="FF0000"/>
                </a:solidFill>
              </a:rPr>
              <a:t>2. Uczeń </a:t>
            </a:r>
            <a:r>
              <a:rPr lang="pl-PL" sz="1900" i="1" dirty="0">
                <a:solidFill>
                  <a:srgbClr val="FF0000"/>
                </a:solidFill>
              </a:rPr>
              <a:t>klasy II </a:t>
            </a:r>
            <a:r>
              <a:rPr lang="pl-PL" sz="1900" i="1" dirty="0"/>
              <a:t>dotychczasowego gimnazjum, który w roku szkolnym 2017/2018 nie otrzymał promocji do klasy III, z dniem 1 września 2018 r. </a:t>
            </a:r>
            <a:r>
              <a:rPr lang="pl-PL" sz="1900" i="1" dirty="0">
                <a:solidFill>
                  <a:srgbClr val="FF0000"/>
                </a:solidFill>
              </a:rPr>
              <a:t>staje się uczniem klasy VIII </a:t>
            </a:r>
            <a:r>
              <a:rPr lang="pl-PL" sz="1900" i="1" dirty="0"/>
              <a:t>szkoły podstawowej, z tym że dyrektor dotychczasowego gimnazjum, po uzgodnieniu z organem prowadzącym, informuje tego ucznia, w której szkole będzie realizował obowiązek szkolny.</a:t>
            </a:r>
          </a:p>
          <a:p>
            <a:r>
              <a:rPr lang="pl-PL" sz="2800" b="1" i="1" dirty="0" smtClean="0">
                <a:solidFill>
                  <a:srgbClr val="FF0000"/>
                </a:solidFill>
              </a:rPr>
              <a:t>3. Uczeń </a:t>
            </a:r>
            <a:r>
              <a:rPr lang="pl-PL" sz="2800" b="1" i="1" dirty="0">
                <a:solidFill>
                  <a:srgbClr val="FF0000"/>
                </a:solidFill>
              </a:rPr>
              <a:t>klasy III</a:t>
            </a:r>
            <a:r>
              <a:rPr lang="pl-PL" sz="2800" b="1" i="1" dirty="0"/>
              <a:t> </a:t>
            </a:r>
            <a:r>
              <a:rPr lang="pl-PL" sz="2800" i="1" dirty="0"/>
              <a:t>dotychczasowego gimnazjum, który w roku szkolnym 2018/2019 nie ukończył tej szkoły, </a:t>
            </a:r>
            <a:r>
              <a:rPr lang="pl-PL" sz="2800" i="1" u="sng" dirty="0">
                <a:solidFill>
                  <a:srgbClr val="00B050"/>
                </a:solidFill>
              </a:rPr>
              <a:t>z dniem 1 września 2019 r. </a:t>
            </a:r>
            <a:r>
              <a:rPr lang="pl-PL" sz="2800" b="1" i="1" u="sng" dirty="0">
                <a:solidFill>
                  <a:srgbClr val="FF0000"/>
                </a:solidFill>
              </a:rPr>
              <a:t>staje się uczniem klasy VIII </a:t>
            </a:r>
            <a:r>
              <a:rPr lang="pl-PL" sz="2800" i="1" u="sng" dirty="0"/>
              <a:t>szkoły podstawowej</a:t>
            </a:r>
            <a:r>
              <a:rPr lang="pl-PL" sz="2800" i="1" dirty="0"/>
              <a:t>, z tym że dyrektor dotychczasowego gimnazjum, </a:t>
            </a:r>
            <a:r>
              <a:rPr lang="pl-PL" sz="2800" b="1" i="1" u="sng" dirty="0" smtClean="0">
                <a:solidFill>
                  <a:srgbClr val="00B050"/>
                </a:solidFill>
              </a:rPr>
              <a:t>PO UZGODNIENIU Z ORGANEM PROWADZĄCYM</a:t>
            </a:r>
            <a:r>
              <a:rPr lang="pl-PL" sz="2800" i="1" dirty="0" smtClean="0"/>
              <a:t>, </a:t>
            </a:r>
            <a:r>
              <a:rPr lang="pl-PL" sz="2800" i="1" dirty="0"/>
              <a:t>informuje tego ucznia, w której szkole będzie realizował obowiązek szkolny</a:t>
            </a:r>
            <a:r>
              <a:rPr lang="pl-PL" sz="2800" i="1" dirty="0" smtClean="0"/>
              <a:t>.”</a:t>
            </a:r>
            <a:endParaRPr lang="pl-PL" sz="2800" i="1"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6</a:t>
            </a:fld>
            <a:endParaRPr lang="pl-PL"/>
          </a:p>
        </p:txBody>
      </p:sp>
    </p:spTree>
    <p:extLst>
      <p:ext uri="{BB962C8B-B14F-4D97-AF65-F5344CB8AC3E}">
        <p14:creationId xmlns:p14="http://schemas.microsoft.com/office/powerpoint/2010/main" val="30176513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494899"/>
          </a:xfrm>
        </p:spPr>
        <p:txBody>
          <a:bodyPr>
            <a:normAutofit/>
          </a:bodyPr>
          <a:lstStyle/>
          <a:p>
            <a:r>
              <a:rPr lang="pl-PL" sz="4000" dirty="0" smtClean="0"/>
              <a:t>Inny język obcy? </a:t>
            </a:r>
            <a:r>
              <a:rPr lang="pl-PL" sz="4000" dirty="0"/>
              <a:t>- </a:t>
            </a:r>
            <a:r>
              <a:rPr lang="pl-PL" sz="4000" dirty="0">
                <a:solidFill>
                  <a:srgbClr val="00B050"/>
                </a:solidFill>
              </a:rPr>
              <a:t>art. </a:t>
            </a:r>
            <a:r>
              <a:rPr lang="pl-PL" sz="4000" dirty="0" smtClean="0">
                <a:solidFill>
                  <a:srgbClr val="00B050"/>
                </a:solidFill>
              </a:rPr>
              <a:t>128. 4. PWPO</a:t>
            </a:r>
            <a:r>
              <a:rPr lang="pl-PL" sz="4000" b="1" dirty="0"/>
              <a:t/>
            </a:r>
            <a:br>
              <a:rPr lang="pl-PL" sz="4000" b="1" dirty="0"/>
            </a:br>
            <a:endParaRPr lang="pl-PL" sz="4000" dirty="0"/>
          </a:p>
        </p:txBody>
      </p:sp>
      <p:sp>
        <p:nvSpPr>
          <p:cNvPr id="3" name="Symbol zastępczy zawartości 2"/>
          <p:cNvSpPr>
            <a:spLocks noGrp="1"/>
          </p:cNvSpPr>
          <p:nvPr>
            <p:ph idx="1"/>
          </p:nvPr>
        </p:nvSpPr>
        <p:spPr>
          <a:xfrm>
            <a:off x="614855" y="1765737"/>
            <a:ext cx="11225047" cy="4524703"/>
          </a:xfrm>
        </p:spPr>
        <p:txBody>
          <a:bodyPr>
            <a:normAutofit lnSpcReduction="10000"/>
          </a:bodyPr>
          <a:lstStyle/>
          <a:p>
            <a:r>
              <a:rPr lang="pl-PL" sz="2200" i="1" dirty="0" smtClean="0"/>
              <a:t>„4. Jeżeli </a:t>
            </a:r>
            <a:r>
              <a:rPr lang="pl-PL" sz="2200" i="1" dirty="0"/>
              <a:t>uczeń w dotychczasowym gimnazjum, uczył się jako przedmiotu obowiązkowego </a:t>
            </a:r>
            <a:r>
              <a:rPr lang="pl-PL" sz="2200" b="1" i="1" dirty="0"/>
              <a:t>języka obcego nowożytnego innego niż język obcy nowożytny</a:t>
            </a:r>
            <a:r>
              <a:rPr lang="pl-PL" sz="2200" i="1" dirty="0"/>
              <a:t> nauczany w oddziale szkoły podstawowej, której uczniem się staje, a rozkład zajęć edukacyjnych uniemożliwia mu uczęszczanie w innym oddziale lub grupie w tej szkole na zajęcia z języka obcego nowożytnego, którego uczył się w dotychczasowym gimnazjum, </a:t>
            </a:r>
            <a:r>
              <a:rPr lang="pl-PL" sz="2200" b="1" i="1" dirty="0">
                <a:solidFill>
                  <a:srgbClr val="FF0000"/>
                </a:solidFill>
              </a:rPr>
              <a:t>uczeń jest obowiązany:</a:t>
            </a:r>
          </a:p>
          <a:p>
            <a:r>
              <a:rPr lang="pl-PL" sz="2200" i="1" dirty="0"/>
              <a:t>1) uczyć się języka obcego nowożytnego nauczanego w oddziale szkoły podstawowej, której uczniem się staje, wyrównując we własnym zakresie różnice programowe do końca roku szkolnego albo</a:t>
            </a:r>
          </a:p>
          <a:p>
            <a:r>
              <a:rPr lang="pl-PL" sz="2200" i="1" dirty="0"/>
              <a:t>2) kontynuować we własnym zakresie naukę języka obcego nowożytnego, którego uczył się w dotychczasowym gimnazjum, albo</a:t>
            </a:r>
          </a:p>
          <a:p>
            <a:r>
              <a:rPr lang="pl-PL" sz="2200" i="1" dirty="0"/>
              <a:t>3) uczęszczać do oddziału w innej szkole podstawowej na zajęcia z języka obcego nowożytnego, którego uczył się w dotychczasowym gimnazjum</a:t>
            </a:r>
            <a:r>
              <a:rPr lang="pl-PL" sz="2200" i="1" dirty="0" smtClean="0"/>
              <a:t>.” </a:t>
            </a:r>
          </a:p>
          <a:p>
            <a:r>
              <a:rPr lang="pl-PL" sz="2400" dirty="0" smtClean="0">
                <a:solidFill>
                  <a:srgbClr val="FF0000"/>
                </a:solidFill>
              </a:rPr>
              <a:t>DLA </a:t>
            </a:r>
            <a:r>
              <a:rPr lang="pl-PL" sz="2400" dirty="0">
                <a:solidFill>
                  <a:srgbClr val="FF0000"/>
                </a:solidFill>
              </a:rPr>
              <a:t>UCZNIA W PKT 2 </a:t>
            </a:r>
            <a:r>
              <a:rPr lang="pl-PL" sz="2400" dirty="0" smtClean="0">
                <a:solidFill>
                  <a:srgbClr val="FF0000"/>
                </a:solidFill>
              </a:rPr>
              <a:t>i </a:t>
            </a:r>
            <a:r>
              <a:rPr lang="pl-PL" sz="2400" dirty="0">
                <a:solidFill>
                  <a:srgbClr val="FF0000"/>
                </a:solidFill>
              </a:rPr>
              <a:t>3 PRZEPROWADZA SIĘ EGZAMIN KLASYFIKACYJNY</a:t>
            </a:r>
            <a:r>
              <a:rPr lang="pl-PL" sz="2400" dirty="0" smtClean="0">
                <a:solidFill>
                  <a:srgbClr val="FF0000"/>
                </a:solidFill>
              </a:rPr>
              <a:t>.</a:t>
            </a:r>
            <a:endParaRPr lang="pl-PL"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7</a:t>
            </a:fld>
            <a:endParaRPr lang="pl-PL"/>
          </a:p>
        </p:txBody>
      </p:sp>
    </p:spTree>
    <p:extLst>
      <p:ext uri="{BB962C8B-B14F-4D97-AF65-F5344CB8AC3E}">
        <p14:creationId xmlns:p14="http://schemas.microsoft.com/office/powerpoint/2010/main" val="42200997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18334" y="580913"/>
            <a:ext cx="11951746" cy="1463675"/>
          </a:xfrm>
        </p:spPr>
        <p:txBody>
          <a:bodyPr>
            <a:noAutofit/>
          </a:bodyPr>
          <a:lstStyle/>
          <a:p>
            <a:r>
              <a:rPr lang="pl-PL" sz="4000" dirty="0"/>
              <a:t>Wygaszanie gimnazjum </a:t>
            </a:r>
            <a:r>
              <a:rPr lang="pl-PL" sz="4000" dirty="0" smtClean="0"/>
              <a:t>- </a:t>
            </a:r>
            <a:r>
              <a:rPr lang="pl-PL" sz="4000" b="1" dirty="0"/>
              <a:t>Art. 129 </a:t>
            </a:r>
            <a:r>
              <a:rPr lang="pl-PL" sz="4000" b="1" dirty="0" smtClean="0"/>
              <a:t>PWPO </a:t>
            </a:r>
            <a:r>
              <a:rPr lang="pl-PL" sz="4000" dirty="0" smtClean="0">
                <a:solidFill>
                  <a:schemeClr val="tx1"/>
                </a:solidFill>
              </a:rPr>
              <a:t>różne warianty </a:t>
            </a:r>
            <a:r>
              <a:rPr lang="pl-PL" sz="4000" dirty="0" smtClean="0">
                <a:solidFill>
                  <a:srgbClr val="00B050"/>
                </a:solidFill>
              </a:rPr>
              <a:t>(przypomnienie). </a:t>
            </a:r>
            <a:r>
              <a:rPr lang="pl-PL" sz="2400" dirty="0" smtClean="0">
                <a:solidFill>
                  <a:srgbClr val="00B050"/>
                </a:solidFill>
              </a:rPr>
              <a:t>Uwaga: </a:t>
            </a:r>
            <a:r>
              <a:rPr lang="pl-PL" sz="2400" dirty="0">
                <a:solidFill>
                  <a:schemeClr val="tx1"/>
                </a:solidFill>
              </a:rPr>
              <a:t>Decyzja </a:t>
            </a:r>
            <a:r>
              <a:rPr lang="pl-PL" sz="2400" b="1" dirty="0">
                <a:solidFill>
                  <a:schemeClr val="tx1"/>
                </a:solidFill>
              </a:rPr>
              <a:t>co do formy i czasu</a:t>
            </a:r>
            <a:r>
              <a:rPr lang="pl-PL" sz="2400" dirty="0">
                <a:solidFill>
                  <a:schemeClr val="tx1"/>
                </a:solidFill>
              </a:rPr>
              <a:t> przekształcenia gimnazjum albo jego włączenia do innej szkoły należy do kompetencji odpowiednio organu stanowiącego JST prowadzącego gimnazjum, osoby prawnej niebędącej JST lub osoby fizycznej prowadzącej dotychczasowe publiczne lub niepubliczne gimnazjum.</a:t>
            </a:r>
            <a:endParaRPr lang="pl-PL" sz="2400" dirty="0">
              <a:solidFill>
                <a:srgbClr val="FF0000"/>
              </a:solidFill>
            </a:endParaRPr>
          </a:p>
        </p:txBody>
      </p:sp>
      <p:sp>
        <p:nvSpPr>
          <p:cNvPr id="3" name="Symbol zastępczy zawartości 2"/>
          <p:cNvSpPr>
            <a:spLocks noGrp="1"/>
          </p:cNvSpPr>
          <p:nvPr>
            <p:ph sz="half" idx="1"/>
          </p:nvPr>
        </p:nvSpPr>
        <p:spPr>
          <a:xfrm>
            <a:off x="118334" y="2602524"/>
            <a:ext cx="5180497" cy="3776760"/>
          </a:xfrm>
        </p:spPr>
        <p:txBody>
          <a:bodyPr>
            <a:normAutofit fontScale="92500" lnSpcReduction="10000"/>
          </a:bodyPr>
          <a:lstStyle/>
          <a:p>
            <a:r>
              <a:rPr lang="pl-PL" sz="2200" b="1" u="sng" dirty="0" smtClean="0"/>
              <a:t>- </a:t>
            </a:r>
            <a:r>
              <a:rPr lang="pl-PL" sz="2200" b="1" u="sng" dirty="0"/>
              <a:t>przekształcenie dotychczasowego gimnazjum w 8-letnią szkołę podstawową,</a:t>
            </a:r>
          </a:p>
          <a:p>
            <a:pPr lvl="0"/>
            <a:r>
              <a:rPr lang="pl-PL" sz="2200" b="1" u="sng" dirty="0"/>
              <a:t>- włączenie gimnazjum do 8-letniej szkoły podstawowej,</a:t>
            </a:r>
          </a:p>
          <a:p>
            <a:pPr lvl="0"/>
            <a:r>
              <a:rPr lang="pl-PL" sz="2200" dirty="0"/>
              <a:t>- przekształcenie gimnazjum w liceum ogólnokształcące albo technikum,</a:t>
            </a:r>
          </a:p>
          <a:p>
            <a:pPr lvl="0"/>
            <a:r>
              <a:rPr lang="pl-PL" sz="2200" dirty="0"/>
              <a:t>- włączenie gimnazjum do liceum ogólnokształcącego albo technikum,</a:t>
            </a:r>
          </a:p>
          <a:p>
            <a:pPr lvl="0"/>
            <a:r>
              <a:rPr lang="pl-PL" sz="2200" dirty="0"/>
              <a:t>- przekształcenie dotychczasowego gimnazjum w branżową szkołę I </a:t>
            </a:r>
            <a:r>
              <a:rPr lang="pl-PL" sz="2200" dirty="0" smtClean="0"/>
              <a:t>stopnia lub </a:t>
            </a:r>
            <a:r>
              <a:rPr lang="pl-PL" sz="2200" dirty="0"/>
              <a:t>włączenie gimnazjum do branżowej szkoły I </a:t>
            </a:r>
            <a:r>
              <a:rPr lang="pl-PL" sz="2200" dirty="0" smtClean="0"/>
              <a:t>stopnia</a:t>
            </a:r>
          </a:p>
          <a:p>
            <a:pPr lvl="0" algn="just"/>
            <a:endParaRPr lang="pl-PL" sz="2200" dirty="0" smtClean="0"/>
          </a:p>
          <a:p>
            <a:pPr marL="1471400" lvl="8" indent="0" algn="just">
              <a:buNone/>
            </a:pPr>
            <a:endParaRPr lang="pl-PL" sz="2200" b="1" dirty="0">
              <a:solidFill>
                <a:srgbClr val="FF0000"/>
              </a:solidFill>
            </a:endParaRPr>
          </a:p>
          <a:p>
            <a:endParaRPr lang="pl-PL" dirty="0"/>
          </a:p>
        </p:txBody>
      </p:sp>
      <p:sp>
        <p:nvSpPr>
          <p:cNvPr id="5" name="Symbol zastępczy zawartości 4"/>
          <p:cNvSpPr>
            <a:spLocks noGrp="1"/>
          </p:cNvSpPr>
          <p:nvPr>
            <p:ph sz="half" idx="2"/>
          </p:nvPr>
        </p:nvSpPr>
        <p:spPr>
          <a:xfrm>
            <a:off x="5756031" y="2409713"/>
            <a:ext cx="6314049" cy="4050072"/>
          </a:xfrm>
        </p:spPr>
        <p:txBody>
          <a:bodyPr>
            <a:normAutofit fontScale="92500" lnSpcReduction="10000"/>
          </a:bodyPr>
          <a:lstStyle/>
          <a:p>
            <a:r>
              <a:rPr lang="pl-PL" b="1" i="1" dirty="0" smtClean="0">
                <a:solidFill>
                  <a:srgbClr val="00B050"/>
                </a:solidFill>
              </a:rPr>
              <a:t>„Art. 129. 3</a:t>
            </a:r>
            <a:r>
              <a:rPr lang="pl-PL" b="1" i="1" dirty="0">
                <a:solidFill>
                  <a:srgbClr val="00B050"/>
                </a:solidFill>
              </a:rPr>
              <a:t>. </a:t>
            </a:r>
            <a:r>
              <a:rPr lang="pl-PL" b="1" i="1" u="sng" dirty="0">
                <a:solidFill>
                  <a:srgbClr val="00B050"/>
                </a:solidFill>
              </a:rPr>
              <a:t>Dotychczasowe gimnazjum można</a:t>
            </a:r>
            <a:r>
              <a:rPr lang="pl-PL" i="1" dirty="0">
                <a:solidFill>
                  <a:srgbClr val="00B050"/>
                </a:solidFill>
              </a:rPr>
              <a:t>:  </a:t>
            </a:r>
            <a:r>
              <a:rPr lang="pl-PL" b="1" i="1" dirty="0" smtClean="0">
                <a:solidFill>
                  <a:srgbClr val="00B050"/>
                </a:solidFill>
              </a:rPr>
              <a:t>……</a:t>
            </a:r>
            <a:endParaRPr lang="pl-PL" b="1" i="1" dirty="0">
              <a:solidFill>
                <a:srgbClr val="00B050"/>
              </a:solidFill>
            </a:endParaRPr>
          </a:p>
          <a:p>
            <a:pPr lvl="0"/>
            <a:r>
              <a:rPr lang="pl-PL" i="1" dirty="0"/>
              <a:t>5) </a:t>
            </a:r>
            <a:r>
              <a:rPr lang="pl-PL" b="1" i="1" u="sng" dirty="0"/>
              <a:t>przekształcić w</a:t>
            </a:r>
            <a:r>
              <a:rPr lang="pl-PL" i="1" dirty="0"/>
              <a:t> czteroletnie liceum ogólnokształcące, o którym mowa w art. 18 ust. 1 pkt 2 lit. a ustawy - Prawo oświatowe;</a:t>
            </a:r>
          </a:p>
          <a:p>
            <a:pPr lvl="0"/>
            <a:r>
              <a:rPr lang="pl-PL" i="1" dirty="0"/>
              <a:t>6) </a:t>
            </a:r>
            <a:r>
              <a:rPr lang="pl-PL" b="1" i="1" u="sng" dirty="0"/>
              <a:t>przekształcić w</a:t>
            </a:r>
            <a:r>
              <a:rPr lang="pl-PL" i="1" dirty="0"/>
              <a:t> pięcioletnie technikum, o którym mowa w art. 18 ust. 1 pkt 2 lit. b ustawy - Prawo oświatowe;</a:t>
            </a:r>
          </a:p>
          <a:p>
            <a:pPr lvl="0"/>
            <a:r>
              <a:rPr lang="pl-PL" i="1" dirty="0"/>
              <a:t>7)  </a:t>
            </a:r>
            <a:r>
              <a:rPr lang="pl-PL" b="1" i="1" u="sng" dirty="0"/>
              <a:t>włączyć do</a:t>
            </a:r>
            <a:r>
              <a:rPr lang="pl-PL" b="1" i="1" dirty="0"/>
              <a:t> </a:t>
            </a:r>
            <a:r>
              <a:rPr lang="pl-PL" i="1" dirty="0"/>
              <a:t>czteroletniego liceum ogólnokształcącego, o którym mowa w art. 18 ust. 1 pkt 2 lit. a ustawy - Prawo oświatowe;</a:t>
            </a:r>
          </a:p>
          <a:p>
            <a:pPr lvl="0"/>
            <a:r>
              <a:rPr lang="pl-PL" i="1" dirty="0"/>
              <a:t>8)  </a:t>
            </a:r>
            <a:r>
              <a:rPr lang="pl-PL" b="1" i="1" u="sng" dirty="0"/>
              <a:t>włączyć do</a:t>
            </a:r>
            <a:r>
              <a:rPr lang="pl-PL" b="1" i="1" dirty="0"/>
              <a:t> </a:t>
            </a:r>
            <a:r>
              <a:rPr lang="pl-PL" i="1" dirty="0"/>
              <a:t>pięcioletniego technikum, o którym mowa w art. 18 ust. 1 pkt 2 lit. b ustawy - Prawo oświatowe;</a:t>
            </a:r>
          </a:p>
          <a:p>
            <a:r>
              <a:rPr lang="pl-PL" b="1" i="1" dirty="0">
                <a:solidFill>
                  <a:srgbClr val="00B050"/>
                </a:solidFill>
              </a:rPr>
              <a:t>5. Rozpoczęcie działalności przez szkołę utworzoną zgodnie z ust. 3 pkt 5-8, może nastąpić z dniem 1 września 2019 r.”</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8</a:t>
            </a:fld>
            <a:endParaRPr lang="pl-PL"/>
          </a:p>
        </p:txBody>
      </p:sp>
    </p:spTree>
    <p:extLst>
      <p:ext uri="{BB962C8B-B14F-4D97-AF65-F5344CB8AC3E}">
        <p14:creationId xmlns:p14="http://schemas.microsoft.com/office/powerpoint/2010/main" val="3611903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4855" y="1"/>
            <a:ext cx="11797145" cy="1236517"/>
          </a:xfrm>
        </p:spPr>
        <p:txBody>
          <a:bodyPr>
            <a:normAutofit/>
          </a:bodyPr>
          <a:lstStyle/>
          <a:p>
            <a:r>
              <a:rPr lang="pl-PL" sz="4000" dirty="0" smtClean="0"/>
              <a:t>4-letnie </a:t>
            </a:r>
            <a:r>
              <a:rPr lang="pl-PL" sz="4000" dirty="0"/>
              <a:t>liceum ogólnokształcące </a:t>
            </a:r>
            <a:r>
              <a:rPr lang="pl-PL" sz="4000" dirty="0" smtClean="0"/>
              <a:t>– Art. 145 PWPO </a:t>
            </a:r>
            <a:r>
              <a:rPr lang="pl-PL" sz="4000" dirty="0" smtClean="0">
                <a:solidFill>
                  <a:srgbClr val="00B050"/>
                </a:solidFill>
              </a:rPr>
              <a:t>„tworzy </a:t>
            </a:r>
            <a:r>
              <a:rPr lang="pl-PL" sz="4000" dirty="0">
                <a:solidFill>
                  <a:srgbClr val="00B050"/>
                </a:solidFill>
              </a:rPr>
              <a:t>się </a:t>
            </a:r>
            <a:r>
              <a:rPr lang="pl-PL" sz="4000" dirty="0" smtClean="0">
                <a:solidFill>
                  <a:srgbClr val="00B050"/>
                </a:solidFill>
              </a:rPr>
              <a:t>z </a:t>
            </a:r>
            <a:r>
              <a:rPr lang="pl-PL" sz="4000" dirty="0">
                <a:solidFill>
                  <a:srgbClr val="00B050"/>
                </a:solidFill>
              </a:rPr>
              <a:t>dniem 1 września 2019 r</a:t>
            </a:r>
            <a:r>
              <a:rPr lang="pl-PL" sz="4000" dirty="0" smtClean="0">
                <a:solidFill>
                  <a:srgbClr val="00B050"/>
                </a:solidFill>
              </a:rPr>
              <a:t>.” </a:t>
            </a:r>
            <a:endParaRPr lang="pl-PL" sz="4000" dirty="0">
              <a:solidFill>
                <a:srgbClr val="00B050"/>
              </a:solidFill>
            </a:endParaRPr>
          </a:p>
        </p:txBody>
      </p:sp>
      <p:sp>
        <p:nvSpPr>
          <p:cNvPr id="3" name="Symbol zastępczy zawartości 2"/>
          <p:cNvSpPr>
            <a:spLocks noGrp="1"/>
          </p:cNvSpPr>
          <p:nvPr>
            <p:ph idx="1"/>
          </p:nvPr>
        </p:nvSpPr>
        <p:spPr>
          <a:xfrm>
            <a:off x="591671" y="1423555"/>
            <a:ext cx="11399437" cy="5036229"/>
          </a:xfrm>
        </p:spPr>
        <p:txBody>
          <a:bodyPr>
            <a:normAutofit fontScale="92500" lnSpcReduction="20000"/>
          </a:bodyPr>
          <a:lstStyle/>
          <a:p>
            <a:pPr algn="just"/>
            <a:r>
              <a:rPr lang="pl-PL" sz="2600" b="1" dirty="0" smtClean="0">
                <a:solidFill>
                  <a:srgbClr val="00B050"/>
                </a:solidFill>
              </a:rPr>
              <a:t>Art. 145-148 PWPO </a:t>
            </a:r>
          </a:p>
          <a:p>
            <a:r>
              <a:rPr lang="pl-PL" sz="2600" dirty="0" smtClean="0">
                <a:solidFill>
                  <a:srgbClr val="00B050"/>
                </a:solidFill>
              </a:rPr>
              <a:t>Od </a:t>
            </a:r>
            <a:r>
              <a:rPr lang="pl-PL" sz="2600" dirty="0">
                <a:solidFill>
                  <a:srgbClr val="00B050"/>
                </a:solidFill>
              </a:rPr>
              <a:t>1 września 2019 r. </a:t>
            </a:r>
            <a:r>
              <a:rPr lang="pl-PL" sz="2600" b="1" dirty="0"/>
              <a:t>dotychczasowe liceum </a:t>
            </a:r>
            <a:r>
              <a:rPr lang="pl-PL" sz="2600" b="1" dirty="0">
                <a:solidFill>
                  <a:srgbClr val="FF0000"/>
                </a:solidFill>
              </a:rPr>
              <a:t>stanie się </a:t>
            </a:r>
            <a:r>
              <a:rPr lang="pl-PL" sz="2600" b="1" dirty="0"/>
              <a:t>4-letnim liceum ogólnokształcącym</a:t>
            </a:r>
            <a:r>
              <a:rPr lang="pl-PL" sz="2600" dirty="0"/>
              <a:t>. Natomiast od 1 września 2020 r. rozpocznie się stopniowe wygaszanie 3-letniego liceum ogólnokształcącego. Na rok </a:t>
            </a:r>
            <a:r>
              <a:rPr lang="pl-PL" sz="2600" b="1" dirty="0"/>
              <a:t>szkolny 2020/2021</a:t>
            </a:r>
            <a:r>
              <a:rPr lang="pl-PL" sz="2600" dirty="0"/>
              <a:t> nie będzie prowadzone już postępowanie rekrutacyjne do </a:t>
            </a:r>
            <a:r>
              <a:rPr lang="pl-PL" sz="2600" dirty="0" smtClean="0"/>
              <a:t>klasy I </a:t>
            </a:r>
            <a:r>
              <a:rPr lang="pl-PL" sz="2600" dirty="0"/>
              <a:t>dotychczasowego 3-letniego liceum ogólnokształcącego</a:t>
            </a:r>
            <a:r>
              <a:rPr lang="pl-PL" sz="2600" dirty="0" smtClean="0"/>
              <a:t>.</a:t>
            </a:r>
          </a:p>
          <a:p>
            <a:r>
              <a:rPr lang="pl-PL" sz="2600" b="1" i="1" dirty="0" smtClean="0">
                <a:solidFill>
                  <a:schemeClr val="tx1"/>
                </a:solidFill>
              </a:rPr>
              <a:t>„Art. 146.2</a:t>
            </a:r>
            <a:r>
              <a:rPr lang="pl-PL" sz="2600" b="1" i="1" dirty="0">
                <a:solidFill>
                  <a:schemeClr val="tx1"/>
                </a:solidFill>
              </a:rPr>
              <a:t>. </a:t>
            </a:r>
            <a:r>
              <a:rPr lang="pl-PL" sz="2600" i="1" dirty="0">
                <a:solidFill>
                  <a:schemeClr val="tx1"/>
                </a:solidFill>
              </a:rPr>
              <a:t>Organ stanowiący jednostki samorządu terytorialnego prowadzącej dotychczasowe trzyletnie liceum ogólnokształcące, </a:t>
            </a:r>
            <a:r>
              <a:rPr lang="pl-PL" sz="2600" b="1" i="1" u="sng" dirty="0">
                <a:solidFill>
                  <a:srgbClr val="00B050"/>
                </a:solidFill>
              </a:rPr>
              <a:t>w terminie do dnia 30 listopada 2019 r., </a:t>
            </a:r>
            <a:r>
              <a:rPr lang="pl-PL" sz="2600" b="1" i="1" u="sng" dirty="0" smtClean="0">
                <a:solidFill>
                  <a:srgbClr val="00B050"/>
                </a:solidFill>
              </a:rPr>
              <a:t>W DRODZE UCHWAŁY</a:t>
            </a:r>
            <a:r>
              <a:rPr lang="pl-PL" sz="2600" i="1" dirty="0" smtClean="0">
                <a:solidFill>
                  <a:srgbClr val="00B050"/>
                </a:solidFill>
              </a:rPr>
              <a:t>, </a:t>
            </a:r>
            <a:r>
              <a:rPr lang="pl-PL" sz="2600" i="1" dirty="0">
                <a:solidFill>
                  <a:schemeClr val="tx1"/>
                </a:solidFill>
              </a:rPr>
              <a:t>stwierdza jego przekształcenie w czteroletnie liceum ogólnokształcące zgodnie z ust. 1. </a:t>
            </a:r>
          </a:p>
          <a:p>
            <a:r>
              <a:rPr lang="pl-PL" sz="2600" b="1" i="1" dirty="0">
                <a:solidFill>
                  <a:schemeClr val="tx1"/>
                </a:solidFill>
              </a:rPr>
              <a:t>3. Uchwała, o której mowa w ust. 2, </a:t>
            </a:r>
            <a:r>
              <a:rPr lang="pl-PL" sz="2600" b="1" i="1" dirty="0" smtClean="0">
                <a:solidFill>
                  <a:srgbClr val="00B050"/>
                </a:solidFill>
              </a:rPr>
              <a:t>STANOWI AKT ZAŁOŻYCIELSKI </a:t>
            </a:r>
            <a:r>
              <a:rPr lang="pl-PL" sz="2600" i="1" dirty="0" smtClean="0">
                <a:solidFill>
                  <a:schemeClr val="tx1"/>
                </a:solidFill>
              </a:rPr>
              <a:t>czteroletniego </a:t>
            </a:r>
            <a:r>
              <a:rPr lang="pl-PL" sz="2600" i="1" dirty="0">
                <a:solidFill>
                  <a:schemeClr val="tx1"/>
                </a:solidFill>
              </a:rPr>
              <a:t>liceum ogólnokształcącego w rozumieniu przepisów ustawy - Prawo oświatowe</a:t>
            </a:r>
            <a:r>
              <a:rPr lang="pl-PL" sz="2600" i="1" dirty="0" smtClean="0">
                <a:solidFill>
                  <a:schemeClr val="tx1"/>
                </a:solidFill>
              </a:rPr>
              <a:t>.”</a:t>
            </a:r>
            <a:endParaRPr lang="pl-PL" sz="2600" i="1" dirty="0">
              <a:solidFill>
                <a:schemeClr val="tx1"/>
              </a:solidFill>
            </a:endParaRPr>
          </a:p>
          <a:p>
            <a:r>
              <a:rPr lang="pl-PL" sz="2600" b="1" u="sng" dirty="0" smtClean="0">
                <a:solidFill>
                  <a:srgbClr val="0070C0"/>
                </a:solidFill>
              </a:rPr>
              <a:t>Art. 148.1a. </a:t>
            </a:r>
            <a:r>
              <a:rPr lang="pl-PL" sz="2600" dirty="0" smtClean="0"/>
              <a:t>W </a:t>
            </a:r>
            <a:r>
              <a:rPr lang="pl-PL" sz="2600" dirty="0"/>
              <a:t>latach szkolnych 2019/2020–2021/2022 w 4-letnim liceum ogólnokształcącym będą prowadzone klasy </a:t>
            </a:r>
            <a:r>
              <a:rPr lang="pl-PL" sz="2600" dirty="0" smtClean="0"/>
              <a:t>dotychczasowego 3-letniego </a:t>
            </a:r>
            <a:r>
              <a:rPr lang="pl-PL" sz="2600" dirty="0"/>
              <a:t>liceum dla absolwentów gimnazjów, </a:t>
            </a:r>
            <a:r>
              <a:rPr lang="pl-PL" sz="2600" b="1" dirty="0"/>
              <a:t>aż do czasu likwidacji tych klas.</a:t>
            </a:r>
          </a:p>
          <a:p>
            <a:pPr algn="just"/>
            <a:endParaRPr lang="pl-PL" sz="2800"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9</a:t>
            </a:fld>
            <a:endParaRPr lang="pl-PL"/>
          </a:p>
        </p:txBody>
      </p:sp>
    </p:spTree>
    <p:extLst>
      <p:ext uri="{BB962C8B-B14F-4D97-AF65-F5344CB8AC3E}">
        <p14:creationId xmlns:p14="http://schemas.microsoft.com/office/powerpoint/2010/main" val="39490179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376979" y="1"/>
            <a:ext cx="10510221" cy="1226371"/>
          </a:xfrm>
        </p:spPr>
        <p:txBody>
          <a:bodyPr>
            <a:normAutofit/>
          </a:bodyPr>
          <a:lstStyle/>
          <a:p>
            <a:r>
              <a:rPr lang="pl-PL" sz="4000" dirty="0" smtClean="0"/>
              <a:t>5-letnie technikum – Art. 151 PWPO </a:t>
            </a:r>
            <a:r>
              <a:rPr lang="pl-PL" sz="4000" dirty="0" smtClean="0">
                <a:solidFill>
                  <a:srgbClr val="00B050"/>
                </a:solidFill>
              </a:rPr>
              <a:t>„tworzy </a:t>
            </a:r>
            <a:r>
              <a:rPr lang="pl-PL" sz="4000" dirty="0">
                <a:solidFill>
                  <a:srgbClr val="00B050"/>
                </a:solidFill>
              </a:rPr>
              <a:t>się z dniem 1 września 2019 r</a:t>
            </a:r>
            <a:r>
              <a:rPr lang="pl-PL" sz="4000" dirty="0" smtClean="0">
                <a:solidFill>
                  <a:srgbClr val="00B050"/>
                </a:solidFill>
              </a:rPr>
              <a:t>.” </a:t>
            </a:r>
            <a:endParaRPr lang="pl-PL" sz="4000" dirty="0"/>
          </a:p>
        </p:txBody>
      </p:sp>
      <p:sp>
        <p:nvSpPr>
          <p:cNvPr id="3" name="Symbol zastępczy zawartości 2"/>
          <p:cNvSpPr>
            <a:spLocks noGrp="1"/>
          </p:cNvSpPr>
          <p:nvPr>
            <p:ph idx="1"/>
          </p:nvPr>
        </p:nvSpPr>
        <p:spPr>
          <a:xfrm>
            <a:off x="473337" y="1371599"/>
            <a:ext cx="11413863" cy="4814047"/>
          </a:xfrm>
        </p:spPr>
        <p:txBody>
          <a:bodyPr>
            <a:normAutofit fontScale="92500" lnSpcReduction="20000"/>
          </a:bodyPr>
          <a:lstStyle/>
          <a:p>
            <a:pPr algn="just"/>
            <a:r>
              <a:rPr lang="pl-PL" sz="2600" b="1" dirty="0" smtClean="0">
                <a:solidFill>
                  <a:srgbClr val="00B050"/>
                </a:solidFill>
              </a:rPr>
              <a:t>Art</a:t>
            </a:r>
            <a:r>
              <a:rPr lang="pl-PL" sz="2600" b="1" dirty="0">
                <a:solidFill>
                  <a:srgbClr val="00B050"/>
                </a:solidFill>
              </a:rPr>
              <a:t>. </a:t>
            </a:r>
            <a:r>
              <a:rPr lang="pl-PL" sz="2600" b="1" dirty="0" smtClean="0">
                <a:solidFill>
                  <a:srgbClr val="00B050"/>
                </a:solidFill>
              </a:rPr>
              <a:t>151-154 PWPO</a:t>
            </a:r>
            <a:endParaRPr lang="pl-PL" sz="2600" b="1" dirty="0">
              <a:solidFill>
                <a:srgbClr val="00B050"/>
              </a:solidFill>
            </a:endParaRPr>
          </a:p>
          <a:p>
            <a:r>
              <a:rPr lang="pl-PL" sz="2600" dirty="0" smtClean="0">
                <a:solidFill>
                  <a:srgbClr val="00B050"/>
                </a:solidFill>
              </a:rPr>
              <a:t>Od </a:t>
            </a:r>
            <a:r>
              <a:rPr lang="pl-PL" sz="2600" dirty="0">
                <a:solidFill>
                  <a:srgbClr val="00B050"/>
                </a:solidFill>
              </a:rPr>
              <a:t>1 września 2019 r. </a:t>
            </a:r>
            <a:r>
              <a:rPr lang="pl-PL" sz="2600" b="1" dirty="0"/>
              <a:t>dotychczasowe </a:t>
            </a:r>
            <a:r>
              <a:rPr lang="pl-PL" sz="2600" b="1" dirty="0" smtClean="0"/>
              <a:t>technikum </a:t>
            </a:r>
            <a:r>
              <a:rPr lang="pl-PL" sz="2600" b="1" dirty="0" smtClean="0">
                <a:solidFill>
                  <a:srgbClr val="FF0000"/>
                </a:solidFill>
              </a:rPr>
              <a:t>stanie </a:t>
            </a:r>
            <a:r>
              <a:rPr lang="pl-PL" sz="2600" b="1" dirty="0">
                <a:solidFill>
                  <a:srgbClr val="FF0000"/>
                </a:solidFill>
              </a:rPr>
              <a:t>się </a:t>
            </a:r>
            <a:r>
              <a:rPr lang="pl-PL" sz="2600" b="1" dirty="0" smtClean="0"/>
              <a:t>5-letnim technikum</a:t>
            </a:r>
            <a:r>
              <a:rPr lang="pl-PL" sz="2600" dirty="0" smtClean="0"/>
              <a:t>. </a:t>
            </a:r>
            <a:r>
              <a:rPr lang="pl-PL" sz="2600" dirty="0"/>
              <a:t>Natomiast od 1 września 2020 r. rozpocznie się stopniowe wygaszanie </a:t>
            </a:r>
            <a:r>
              <a:rPr lang="pl-PL" sz="2600" dirty="0" smtClean="0"/>
              <a:t>4-letniego technikum. </a:t>
            </a:r>
            <a:r>
              <a:rPr lang="pl-PL" sz="2600" dirty="0"/>
              <a:t>Na rok </a:t>
            </a:r>
            <a:r>
              <a:rPr lang="pl-PL" sz="2600" b="1" dirty="0"/>
              <a:t>szkolny </a:t>
            </a:r>
            <a:r>
              <a:rPr lang="pl-PL" sz="2600" b="1" dirty="0" smtClean="0"/>
              <a:t>2020/2021</a:t>
            </a:r>
            <a:r>
              <a:rPr lang="pl-PL" sz="2600" dirty="0" smtClean="0"/>
              <a:t> </a:t>
            </a:r>
            <a:r>
              <a:rPr lang="pl-PL" sz="2600" dirty="0"/>
              <a:t>nie będzie prowadzone już postępowanie rekrutacyjne do </a:t>
            </a:r>
            <a:r>
              <a:rPr lang="pl-PL" sz="2600" dirty="0" smtClean="0"/>
              <a:t>klasy I </a:t>
            </a:r>
            <a:r>
              <a:rPr lang="pl-PL" sz="2600" dirty="0"/>
              <a:t>dotychczasowego </a:t>
            </a:r>
            <a:r>
              <a:rPr lang="pl-PL" sz="2600" dirty="0" smtClean="0"/>
              <a:t>4-letniego technikum.</a:t>
            </a:r>
          </a:p>
          <a:p>
            <a:r>
              <a:rPr lang="pl-PL" sz="2600" b="1" i="1" dirty="0" smtClean="0">
                <a:solidFill>
                  <a:schemeClr val="tx1"/>
                </a:solidFill>
              </a:rPr>
              <a:t>„Art. 152.2</a:t>
            </a:r>
            <a:r>
              <a:rPr lang="pl-PL" sz="2600" b="1" i="1" dirty="0">
                <a:solidFill>
                  <a:schemeClr val="tx1"/>
                </a:solidFill>
              </a:rPr>
              <a:t>. </a:t>
            </a:r>
            <a:r>
              <a:rPr lang="pl-PL" sz="2600" i="1" dirty="0">
                <a:solidFill>
                  <a:schemeClr val="tx1"/>
                </a:solidFill>
              </a:rPr>
              <a:t>Organ stanowiący jednostki samorządu terytorialnego prowadzącej dotychczasowe czteroletnie technikum, </a:t>
            </a:r>
            <a:r>
              <a:rPr lang="pl-PL" sz="2600" b="1" i="1" u="sng" dirty="0">
                <a:solidFill>
                  <a:srgbClr val="00B050"/>
                </a:solidFill>
              </a:rPr>
              <a:t>w terminie do dnia 30 listopada 2019 r., </a:t>
            </a:r>
            <a:r>
              <a:rPr lang="pl-PL" sz="2600" b="1" i="1" u="sng" dirty="0" smtClean="0">
                <a:solidFill>
                  <a:srgbClr val="00B050"/>
                </a:solidFill>
              </a:rPr>
              <a:t>W DRODZE UCHWAŁY</a:t>
            </a:r>
            <a:r>
              <a:rPr lang="pl-PL" sz="2600" i="1" dirty="0" smtClean="0">
                <a:solidFill>
                  <a:srgbClr val="00B050"/>
                </a:solidFill>
              </a:rPr>
              <a:t>, </a:t>
            </a:r>
            <a:r>
              <a:rPr lang="pl-PL" sz="2600" i="1" dirty="0">
                <a:solidFill>
                  <a:schemeClr val="tx1"/>
                </a:solidFill>
              </a:rPr>
              <a:t>stwierdza jego przekształcenie w pięcioletnie technikum zgodnie z ust. 1. </a:t>
            </a:r>
          </a:p>
          <a:p>
            <a:r>
              <a:rPr lang="pl-PL" sz="2600" b="1" i="1" dirty="0">
                <a:solidFill>
                  <a:schemeClr val="tx1"/>
                </a:solidFill>
              </a:rPr>
              <a:t>3. Uchwała, o której mowa w ust. 2, </a:t>
            </a:r>
            <a:r>
              <a:rPr lang="pl-PL" sz="2600" b="1" i="1" dirty="0" smtClean="0">
                <a:solidFill>
                  <a:srgbClr val="00B050"/>
                </a:solidFill>
              </a:rPr>
              <a:t>STANOWI AKT ZAŁOŻYCIELSKI </a:t>
            </a:r>
            <a:r>
              <a:rPr lang="pl-PL" sz="2600" i="1" dirty="0" smtClean="0">
                <a:solidFill>
                  <a:schemeClr val="tx1"/>
                </a:solidFill>
              </a:rPr>
              <a:t>pięcioletniego </a:t>
            </a:r>
            <a:r>
              <a:rPr lang="pl-PL" sz="2600" i="1" dirty="0">
                <a:solidFill>
                  <a:schemeClr val="tx1"/>
                </a:solidFill>
              </a:rPr>
              <a:t>technikum w rozumieniu przepisów ustawy - Prawo oświatowe</a:t>
            </a:r>
            <a:r>
              <a:rPr lang="pl-PL" sz="2600" i="1" dirty="0" smtClean="0">
                <a:solidFill>
                  <a:schemeClr val="tx1"/>
                </a:solidFill>
              </a:rPr>
              <a:t>.”</a:t>
            </a:r>
            <a:endParaRPr lang="pl-PL" sz="2600" i="1" dirty="0">
              <a:solidFill>
                <a:schemeClr val="tx1"/>
              </a:solidFill>
            </a:endParaRPr>
          </a:p>
          <a:p>
            <a:r>
              <a:rPr lang="pl-PL" sz="2600" b="1" u="sng" dirty="0" smtClean="0">
                <a:solidFill>
                  <a:srgbClr val="0070C0"/>
                </a:solidFill>
              </a:rPr>
              <a:t>Art. 154.1a </a:t>
            </a:r>
            <a:r>
              <a:rPr lang="pl-PL" sz="2600" dirty="0" smtClean="0"/>
              <a:t>W </a:t>
            </a:r>
            <a:r>
              <a:rPr lang="pl-PL" sz="2600" dirty="0"/>
              <a:t>latach szkolnych </a:t>
            </a:r>
            <a:r>
              <a:rPr lang="pl-PL" sz="2600" dirty="0" smtClean="0"/>
              <a:t>2019/2020–2022/2023 </a:t>
            </a:r>
            <a:r>
              <a:rPr lang="pl-PL" sz="2600" dirty="0"/>
              <a:t>w 5-letnim technikum będą prowadzone klasy </a:t>
            </a:r>
            <a:r>
              <a:rPr lang="pl-PL" sz="2600" dirty="0" smtClean="0"/>
              <a:t>dotychczasowego 4-letniego </a:t>
            </a:r>
            <a:r>
              <a:rPr lang="pl-PL" sz="2600" dirty="0"/>
              <a:t>technikum dla absolwentów gimnazjów, </a:t>
            </a:r>
            <a:r>
              <a:rPr lang="pl-PL" sz="2600" b="1" dirty="0"/>
              <a:t>aż do czasu likwidacji tych klas.</a:t>
            </a:r>
          </a:p>
          <a:p>
            <a:pPr algn="just"/>
            <a:endParaRPr lang="pl-PL" sz="2800"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10</a:t>
            </a:fld>
            <a:endParaRPr lang="pl-PL"/>
          </a:p>
        </p:txBody>
      </p:sp>
    </p:spTree>
    <p:extLst>
      <p:ext uri="{BB962C8B-B14F-4D97-AF65-F5344CB8AC3E}">
        <p14:creationId xmlns:p14="http://schemas.microsoft.com/office/powerpoint/2010/main" val="785618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66973" y="193639"/>
            <a:ext cx="10811435" cy="1441524"/>
          </a:xfrm>
        </p:spPr>
        <p:txBody>
          <a:bodyPr>
            <a:normAutofit/>
          </a:bodyPr>
          <a:lstStyle/>
          <a:p>
            <a:pPr algn="ctr"/>
            <a:r>
              <a:rPr lang="pl-PL" sz="4000" dirty="0" smtClean="0"/>
              <a:t>„Podwójna” rekrutacja do liceów/analogicznie do techników (</a:t>
            </a:r>
            <a:r>
              <a:rPr lang="pl-PL" sz="4000" dirty="0" smtClean="0">
                <a:solidFill>
                  <a:srgbClr val="00B050"/>
                </a:solidFill>
              </a:rPr>
              <a:t>odrębne postępowanie rekrutacyjne</a:t>
            </a:r>
            <a:r>
              <a:rPr lang="pl-PL" sz="4000" dirty="0" smtClean="0"/>
              <a:t>)</a:t>
            </a:r>
            <a:endParaRPr lang="pl-PL" sz="4000" dirty="0"/>
          </a:p>
        </p:txBody>
      </p:sp>
      <p:sp>
        <p:nvSpPr>
          <p:cNvPr id="3" name="Symbol zastępczy zawartości 2"/>
          <p:cNvSpPr>
            <a:spLocks noGrp="1"/>
          </p:cNvSpPr>
          <p:nvPr>
            <p:ph idx="1"/>
          </p:nvPr>
        </p:nvSpPr>
        <p:spPr/>
        <p:txBody>
          <a:bodyPr>
            <a:normAutofit/>
          </a:bodyPr>
          <a:lstStyle/>
          <a:p>
            <a:r>
              <a:rPr lang="pl-PL" sz="2800" b="1" dirty="0" smtClean="0">
                <a:solidFill>
                  <a:srgbClr val="00B050"/>
                </a:solidFill>
              </a:rPr>
              <a:t>Art. 149 PWPO/Art</a:t>
            </a:r>
            <a:r>
              <a:rPr lang="pl-PL" sz="2800" b="1" dirty="0">
                <a:solidFill>
                  <a:srgbClr val="00B050"/>
                </a:solidFill>
              </a:rPr>
              <a:t>. 155 PWPO</a:t>
            </a:r>
          </a:p>
          <a:p>
            <a:endParaRPr lang="pl-PL" dirty="0"/>
          </a:p>
          <a:p>
            <a:r>
              <a:rPr lang="pl-PL" sz="2800" b="1" u="sng" dirty="0" smtClean="0">
                <a:solidFill>
                  <a:srgbClr val="00B050"/>
                </a:solidFill>
              </a:rPr>
              <a:t>Na </a:t>
            </a:r>
            <a:r>
              <a:rPr lang="pl-PL" sz="2800" b="1" u="sng" dirty="0">
                <a:solidFill>
                  <a:srgbClr val="00B050"/>
                </a:solidFill>
              </a:rPr>
              <a:t>rok szkolny 2019/2020</a:t>
            </a:r>
            <a:r>
              <a:rPr lang="pl-PL" sz="2800" dirty="0"/>
              <a:t> przeprowadza się postępowanie rekrutacyjne do klasy I:</a:t>
            </a:r>
            <a:endParaRPr lang="pl-PL" sz="3600" dirty="0"/>
          </a:p>
          <a:p>
            <a:pPr lvl="1">
              <a:buFont typeface="Wingdings" panose="05000000000000000000" pitchFamily="2" charset="2"/>
              <a:buChar char="q"/>
            </a:pPr>
            <a:r>
              <a:rPr lang="pl-PL" sz="2800" dirty="0" smtClean="0"/>
              <a:t> dotychczasowego </a:t>
            </a:r>
            <a:r>
              <a:rPr lang="pl-PL" sz="2800" dirty="0"/>
              <a:t>trzyletniego liceum ogólnokształcącego </a:t>
            </a:r>
            <a:r>
              <a:rPr lang="pl-PL" sz="2800" dirty="0">
                <a:solidFill>
                  <a:srgbClr val="FF0000"/>
                </a:solidFill>
              </a:rPr>
              <a:t>dla absolwentów dotychczasowego</a:t>
            </a:r>
            <a:r>
              <a:rPr lang="pl-PL" sz="2800" dirty="0"/>
              <a:t> </a:t>
            </a:r>
            <a:r>
              <a:rPr lang="pl-PL" sz="2800" dirty="0" smtClean="0">
                <a:solidFill>
                  <a:srgbClr val="FF0000"/>
                </a:solidFill>
              </a:rPr>
              <a:t>gimnazjum</a:t>
            </a:r>
            <a:r>
              <a:rPr lang="pl-PL" sz="2800" dirty="0">
                <a:solidFill>
                  <a:srgbClr val="FF0000"/>
                </a:solidFill>
              </a:rPr>
              <a:t>,</a:t>
            </a:r>
          </a:p>
          <a:p>
            <a:pPr lvl="1">
              <a:buFont typeface="Wingdings" panose="05000000000000000000" pitchFamily="2" charset="2"/>
              <a:buChar char="q"/>
            </a:pPr>
            <a:r>
              <a:rPr lang="pl-PL" sz="2800" dirty="0" smtClean="0"/>
              <a:t> czteroletniego </a:t>
            </a:r>
            <a:r>
              <a:rPr lang="pl-PL" sz="2800" dirty="0"/>
              <a:t>liceum ogólnokształcącego </a:t>
            </a:r>
            <a:r>
              <a:rPr lang="pl-PL" sz="2800" dirty="0">
                <a:solidFill>
                  <a:srgbClr val="FF0000"/>
                </a:solidFill>
              </a:rPr>
              <a:t>dla absolwentów ośmioletniej szkoły podstawowej.</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11</a:t>
            </a:fld>
            <a:endParaRPr lang="pl-PL"/>
          </a:p>
        </p:txBody>
      </p:sp>
    </p:spTree>
    <p:extLst>
      <p:ext uri="{BB962C8B-B14F-4D97-AF65-F5344CB8AC3E}">
        <p14:creationId xmlns:p14="http://schemas.microsoft.com/office/powerpoint/2010/main" val="11569844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0"/>
            <a:ext cx="10058400" cy="1125415"/>
          </a:xfrm>
        </p:spPr>
        <p:txBody>
          <a:bodyPr>
            <a:normAutofit fontScale="90000"/>
          </a:bodyPr>
          <a:lstStyle/>
          <a:p>
            <a:r>
              <a:rPr lang="pl-PL" sz="4000" dirty="0"/>
              <a:t>Z</a:t>
            </a:r>
            <a:r>
              <a:rPr lang="pl-PL" sz="4000" dirty="0" smtClean="0"/>
              <a:t>obowiązanie </a:t>
            </a:r>
            <a:r>
              <a:rPr lang="pl-PL" sz="4000" dirty="0"/>
              <a:t>do odpłatnej pracy w godzinach </a:t>
            </a:r>
            <a:r>
              <a:rPr lang="pl-PL" sz="4000" dirty="0" smtClean="0"/>
              <a:t>ponadwymiarowych – Art. 221 PWPO </a:t>
            </a:r>
            <a:endParaRPr lang="pl-PL" sz="4000" dirty="0"/>
          </a:p>
        </p:txBody>
      </p:sp>
      <p:sp>
        <p:nvSpPr>
          <p:cNvPr id="3" name="Symbol zastępczy zawartości 2"/>
          <p:cNvSpPr>
            <a:spLocks noGrp="1"/>
          </p:cNvSpPr>
          <p:nvPr>
            <p:ph idx="1"/>
          </p:nvPr>
        </p:nvSpPr>
        <p:spPr>
          <a:xfrm>
            <a:off x="257909" y="1359879"/>
            <a:ext cx="11594122" cy="5380890"/>
          </a:xfrm>
        </p:spPr>
        <p:txBody>
          <a:bodyPr>
            <a:normAutofit/>
          </a:bodyPr>
          <a:lstStyle/>
          <a:p>
            <a:r>
              <a:rPr lang="pl-PL" sz="2200" b="1" i="1" dirty="0" smtClean="0">
                <a:solidFill>
                  <a:srgbClr val="00B050"/>
                </a:solidFill>
              </a:rPr>
              <a:t>„Art. 221.  W </a:t>
            </a:r>
            <a:r>
              <a:rPr lang="pl-PL" sz="2200" b="1" i="1" dirty="0">
                <a:solidFill>
                  <a:srgbClr val="00B050"/>
                </a:solidFill>
              </a:rPr>
              <a:t>roku szkolnym 2019/2020: </a:t>
            </a:r>
          </a:p>
          <a:p>
            <a:r>
              <a:rPr lang="pl-PL" sz="2200" i="1" dirty="0" smtClean="0"/>
              <a:t>1</a:t>
            </a:r>
            <a:r>
              <a:rPr lang="pl-PL" sz="2200" i="1" dirty="0"/>
              <a:t>) w szczególnych wypadkach, podyktowanych wyłącznie koniecznością realizacji programu nauczania, nauczyciel zatrudniony w szkole ponadpodstawowej prowadzonej przez jednostkę samorządu terytorialnego </a:t>
            </a:r>
            <a:r>
              <a:rPr lang="pl-PL" sz="2200" b="1" i="1" u="sng" dirty="0">
                <a:solidFill>
                  <a:srgbClr val="00B050"/>
                </a:solidFill>
              </a:rPr>
              <a:t>może być zobowiązany do odpłatnej pracy w godzinach ponadwymiarowych </a:t>
            </a:r>
            <a:r>
              <a:rPr lang="pl-PL" sz="2200" i="1" dirty="0"/>
              <a:t>zgodnie z posiadaną specjalnością; średnia liczba godzin ponadwymiarowych przypadających na etat nauczyciela w danej szkole </a:t>
            </a:r>
            <a:r>
              <a:rPr lang="pl-PL" sz="2200" b="1" i="1" u="sng" dirty="0">
                <a:solidFill>
                  <a:srgbClr val="00B050"/>
                </a:solidFill>
              </a:rPr>
              <a:t>nie może przekroczyć </a:t>
            </a:r>
            <a:r>
              <a:rPr lang="pl-PL" sz="2200" i="1" dirty="0"/>
              <a:t>średniej liczby godzin ponadwymiarowych przypadających na etat nauczyciela w tej szkole w roku szkolnym 2016/2017;</a:t>
            </a:r>
          </a:p>
          <a:p>
            <a:r>
              <a:rPr lang="pl-PL" sz="2200" i="1" dirty="0"/>
              <a:t>2) </a:t>
            </a:r>
            <a:r>
              <a:rPr lang="pl-PL" sz="2200" b="1" i="1" u="sng" dirty="0">
                <a:solidFill>
                  <a:srgbClr val="00B050"/>
                </a:solidFill>
              </a:rPr>
              <a:t>ograniczenie, o którym mowa w pkt 1, nie dotyczy </a:t>
            </a:r>
            <a:r>
              <a:rPr lang="pl-PL" sz="2200" i="1" dirty="0"/>
              <a:t>nauczycieli przedmiotów teoretycznych w szkołach prowadzących kształcenie zawodowe oraz na kwalifikacyjnych kursach zawodowych, nauczycieli praktycznej nauki zawodu oraz nauczycieli przedmiotów artystycznych w szkołach artystycznych;</a:t>
            </a:r>
          </a:p>
          <a:p>
            <a:r>
              <a:rPr lang="pl-PL" sz="2200" i="1" dirty="0"/>
              <a:t>3) do nauczycieli, o których mowa w pkt 1, przepisy art. 35 ust. 2, 3 i 4 ustawy - Karta Nauczyciela stosuje się odpowiednio</a:t>
            </a:r>
            <a:r>
              <a:rPr lang="pl-PL" sz="2200" i="1" dirty="0" smtClean="0"/>
              <a:t>.” </a:t>
            </a:r>
            <a:r>
              <a:rPr lang="pl-PL" sz="2200" dirty="0" smtClean="0">
                <a:solidFill>
                  <a:srgbClr val="FF0000"/>
                </a:solidFill>
              </a:rPr>
              <a:t>NOTATKI</a:t>
            </a:r>
            <a:endParaRPr lang="pl-PL" sz="2200"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12</a:t>
            </a:fld>
            <a:endParaRPr lang="pl-PL"/>
          </a:p>
        </p:txBody>
      </p:sp>
    </p:spTree>
    <p:extLst>
      <p:ext uri="{BB962C8B-B14F-4D97-AF65-F5344CB8AC3E}">
        <p14:creationId xmlns:p14="http://schemas.microsoft.com/office/powerpoint/2010/main" val="28417531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0277" y="246186"/>
            <a:ext cx="11183815" cy="1125414"/>
          </a:xfrm>
        </p:spPr>
        <p:txBody>
          <a:bodyPr>
            <a:normAutofit fontScale="90000"/>
          </a:bodyPr>
          <a:lstStyle/>
          <a:p>
            <a:r>
              <a:rPr lang="pl-PL" sz="4000" dirty="0" smtClean="0"/>
              <a:t>Brak promocji w trzyletnim liceum/analogicznie w czteroletnim technikum, </a:t>
            </a:r>
            <a:r>
              <a:rPr lang="pl-PL" sz="4000" dirty="0" smtClean="0">
                <a:solidFill>
                  <a:srgbClr val="00B050"/>
                </a:solidFill>
              </a:rPr>
              <a:t>lecz o rok dłużej (</a:t>
            </a:r>
            <a:r>
              <a:rPr lang="pl-PL" sz="4000" b="1" dirty="0" smtClean="0">
                <a:solidFill>
                  <a:srgbClr val="00B050"/>
                </a:solidFill>
              </a:rPr>
              <a:t>2022/2023)</a:t>
            </a:r>
            <a:endParaRPr lang="pl-PL" sz="4000" dirty="0"/>
          </a:p>
        </p:txBody>
      </p:sp>
      <p:sp>
        <p:nvSpPr>
          <p:cNvPr id="3" name="Symbol zastępczy zawartości 2"/>
          <p:cNvSpPr>
            <a:spLocks noGrp="1"/>
          </p:cNvSpPr>
          <p:nvPr>
            <p:ph idx="1"/>
          </p:nvPr>
        </p:nvSpPr>
        <p:spPr>
          <a:xfrm>
            <a:off x="301214" y="1861500"/>
            <a:ext cx="11459862" cy="4485512"/>
          </a:xfrm>
        </p:spPr>
        <p:txBody>
          <a:bodyPr>
            <a:normAutofit fontScale="47500" lnSpcReduction="20000"/>
          </a:bodyPr>
          <a:lstStyle/>
          <a:p>
            <a:r>
              <a:rPr lang="pl-PL" dirty="0"/>
              <a:t> </a:t>
            </a:r>
            <a:endParaRPr lang="pl-PL" dirty="0" smtClean="0"/>
          </a:p>
          <a:p>
            <a:r>
              <a:rPr lang="pl-PL" sz="5100" b="1" dirty="0" smtClean="0">
                <a:solidFill>
                  <a:schemeClr val="tx1"/>
                </a:solidFill>
              </a:rPr>
              <a:t>Art. 150 PWPO/</a:t>
            </a:r>
            <a:r>
              <a:rPr lang="pl-PL" sz="5100" b="1" dirty="0" smtClean="0">
                <a:solidFill>
                  <a:srgbClr val="00B050"/>
                </a:solidFill>
              </a:rPr>
              <a:t>Art. 156 PWPO</a:t>
            </a:r>
            <a:endParaRPr lang="pl-PL" sz="5100" b="1" dirty="0">
              <a:solidFill>
                <a:srgbClr val="00B050"/>
              </a:solidFill>
            </a:endParaRPr>
          </a:p>
          <a:p>
            <a:r>
              <a:rPr lang="pl-PL" sz="4400" dirty="0" smtClean="0"/>
              <a:t>Uczeń </a:t>
            </a:r>
            <a:r>
              <a:rPr lang="pl-PL" sz="4400" dirty="0"/>
              <a:t>klasy I dotychczasowego trzyletniego liceum ogólnokształcącego, który w roku szkolnym 2019/2020 nie otrzymał promocji do klasy II, z </a:t>
            </a:r>
            <a:r>
              <a:rPr lang="pl-PL" sz="4400" dirty="0" smtClean="0"/>
              <a:t>dniem 1 </a:t>
            </a:r>
            <a:r>
              <a:rPr lang="pl-PL" sz="4400" dirty="0"/>
              <a:t>września 2020 r. </a:t>
            </a:r>
            <a:r>
              <a:rPr lang="pl-PL" sz="4400" dirty="0">
                <a:solidFill>
                  <a:srgbClr val="FF0000"/>
                </a:solidFill>
              </a:rPr>
              <a:t>staje się </a:t>
            </a:r>
            <a:r>
              <a:rPr lang="pl-PL" sz="4400" dirty="0"/>
              <a:t>uczniem klasy I czteroletniego liceum ogólnokształcącego.</a:t>
            </a:r>
          </a:p>
          <a:p>
            <a:r>
              <a:rPr lang="pl-PL" sz="4400" dirty="0"/>
              <a:t>Uczeń klasy II dotychczasowego trzyletniego liceum ogólnokształcącego, który w roku szkolnym 2020/2021 nie otrzymał promocji do klasy III, z dniem 1 września 2021 r. </a:t>
            </a:r>
            <a:r>
              <a:rPr lang="pl-PL" sz="4400" dirty="0">
                <a:solidFill>
                  <a:srgbClr val="FF0000"/>
                </a:solidFill>
              </a:rPr>
              <a:t>staje się </a:t>
            </a:r>
            <a:r>
              <a:rPr lang="pl-PL" sz="4400" dirty="0"/>
              <a:t>uczniem klasy II czteroletniego liceum ogólnokształcącego.</a:t>
            </a:r>
          </a:p>
          <a:p>
            <a:r>
              <a:rPr lang="pl-PL" sz="4400" b="1" dirty="0"/>
              <a:t>Uczeń klasy III dotychczasowego trzyletniego liceum ogólnokształcącego, który w roku szkolnym 2021/2022 nie ukończył tej szkoły, z dniem 1 września 2022 r. </a:t>
            </a:r>
            <a:r>
              <a:rPr lang="pl-PL" sz="4400" b="1" dirty="0">
                <a:solidFill>
                  <a:srgbClr val="FF0000"/>
                </a:solidFill>
              </a:rPr>
              <a:t>staje się uczniem klasy III czteroletniego liceum ogólnokształcącego. </a:t>
            </a:r>
            <a:endParaRPr lang="pl-PL" sz="4400" b="1" dirty="0" smtClean="0">
              <a:solidFill>
                <a:srgbClr val="FF0000"/>
              </a:solidFill>
            </a:endParaRPr>
          </a:p>
          <a:p>
            <a:r>
              <a:rPr lang="pl-PL" sz="4400" dirty="0">
                <a:solidFill>
                  <a:srgbClr val="00B050"/>
                </a:solidFill>
              </a:rPr>
              <a:t>Uczeń klasy IV dotychczasowego czteroletniego technikum, który </a:t>
            </a:r>
            <a:r>
              <a:rPr lang="pl-PL" sz="4400" b="1" dirty="0">
                <a:solidFill>
                  <a:srgbClr val="00B050"/>
                </a:solidFill>
              </a:rPr>
              <a:t>w roku szkolnym 2022/2023 </a:t>
            </a:r>
            <a:r>
              <a:rPr lang="pl-PL" sz="4400" dirty="0">
                <a:solidFill>
                  <a:srgbClr val="00B050"/>
                </a:solidFill>
              </a:rPr>
              <a:t>nie ukończył tej szkoły, z dniem 1 września 2023 r. staje się uczniem klasy IV pięcioletniego technikum. </a:t>
            </a:r>
          </a:p>
          <a:p>
            <a:endParaRPr lang="pl-PL" sz="4400" b="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13</a:t>
            </a:fld>
            <a:endParaRPr lang="pl-PL"/>
          </a:p>
        </p:txBody>
      </p:sp>
    </p:spTree>
    <p:extLst>
      <p:ext uri="{BB962C8B-B14F-4D97-AF65-F5344CB8AC3E}">
        <p14:creationId xmlns:p14="http://schemas.microsoft.com/office/powerpoint/2010/main" val="2409361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80045"/>
          </a:xfrm>
        </p:spPr>
        <p:txBody>
          <a:bodyPr>
            <a:normAutofit/>
          </a:bodyPr>
          <a:lstStyle/>
          <a:p>
            <a:r>
              <a:rPr lang="pl-PL" sz="4000" dirty="0" smtClean="0"/>
              <a:t>Odrębne oddziały BS I st.</a:t>
            </a:r>
            <a:endParaRPr lang="pl-PL" sz="4000" dirty="0"/>
          </a:p>
        </p:txBody>
      </p:sp>
      <p:sp>
        <p:nvSpPr>
          <p:cNvPr id="3" name="Symbol zastępczy zawartości 2"/>
          <p:cNvSpPr>
            <a:spLocks noGrp="1"/>
          </p:cNvSpPr>
          <p:nvPr>
            <p:ph idx="1"/>
          </p:nvPr>
        </p:nvSpPr>
        <p:spPr>
          <a:xfrm>
            <a:off x="1097279" y="1845734"/>
            <a:ext cx="10628555" cy="4023360"/>
          </a:xfrm>
        </p:spPr>
        <p:txBody>
          <a:bodyPr/>
          <a:lstStyle/>
          <a:p>
            <a:pPr algn="just"/>
            <a:r>
              <a:rPr lang="pl-PL" sz="3200" b="1" dirty="0" smtClean="0">
                <a:solidFill>
                  <a:srgbClr val="00B050"/>
                </a:solidFill>
              </a:rPr>
              <a:t>Art. 162. </a:t>
            </a:r>
            <a:r>
              <a:rPr lang="pl-PL" sz="3200" b="1" dirty="0">
                <a:solidFill>
                  <a:srgbClr val="00B050"/>
                </a:solidFill>
              </a:rPr>
              <a:t>5. PWPO</a:t>
            </a:r>
          </a:p>
          <a:p>
            <a:r>
              <a:rPr lang="pl-PL" sz="3200" dirty="0"/>
              <a:t>W latach szkolnych </a:t>
            </a:r>
            <a:r>
              <a:rPr lang="pl-PL" sz="3200" b="1" dirty="0"/>
              <a:t>2019/2020 – 2021/2022</a:t>
            </a:r>
            <a:r>
              <a:rPr lang="pl-PL" sz="3200" dirty="0"/>
              <a:t> w branżowej szkole I stopnia </a:t>
            </a:r>
            <a:r>
              <a:rPr lang="pl-PL" sz="3200" dirty="0">
                <a:solidFill>
                  <a:srgbClr val="FF0000"/>
                </a:solidFill>
              </a:rPr>
              <a:t>organizuje się </a:t>
            </a:r>
            <a:r>
              <a:rPr lang="pl-PL" sz="3200" b="1" u="sng" dirty="0">
                <a:solidFill>
                  <a:srgbClr val="FF0000"/>
                </a:solidFill>
              </a:rPr>
              <a:t>odrębne oddziały</a:t>
            </a:r>
            <a:r>
              <a:rPr lang="pl-PL" sz="3200" b="1" u="sng" dirty="0"/>
              <a:t> </a:t>
            </a:r>
            <a:r>
              <a:rPr lang="pl-PL" sz="3200" dirty="0"/>
              <a:t>dla absolwentów gimnazjum oraz dla absolwentów ośmioletniej szkoły </a:t>
            </a:r>
            <a:r>
              <a:rPr lang="pl-PL" sz="3200" dirty="0" smtClean="0"/>
              <a:t>podstawowej.</a:t>
            </a:r>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14</a:t>
            </a:fld>
            <a:endParaRPr lang="pl-PL"/>
          </a:p>
        </p:txBody>
      </p:sp>
    </p:spTree>
    <p:extLst>
      <p:ext uri="{BB962C8B-B14F-4D97-AF65-F5344CB8AC3E}">
        <p14:creationId xmlns:p14="http://schemas.microsoft.com/office/powerpoint/2010/main" val="3596867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43107"/>
          </a:xfrm>
        </p:spPr>
        <p:txBody>
          <a:bodyPr>
            <a:normAutofit fontScale="90000"/>
          </a:bodyPr>
          <a:lstStyle/>
          <a:p>
            <a:r>
              <a:rPr lang="pl-PL" sz="4400" dirty="0"/>
              <a:t>B</a:t>
            </a:r>
            <a:r>
              <a:rPr lang="pl-PL" sz="4400" dirty="0" smtClean="0"/>
              <a:t>ranżowa szkoła </a:t>
            </a:r>
            <a:r>
              <a:rPr lang="pl-PL" sz="4400" dirty="0"/>
              <a:t>II </a:t>
            </a:r>
            <a:r>
              <a:rPr lang="pl-PL" sz="4400" dirty="0" smtClean="0"/>
              <a:t>stopnia (2-letnia) – </a:t>
            </a:r>
            <a:br>
              <a:rPr lang="pl-PL" sz="4400" dirty="0" smtClean="0"/>
            </a:br>
            <a:r>
              <a:rPr lang="pl-PL" sz="2700" dirty="0" smtClean="0">
                <a:solidFill>
                  <a:srgbClr val="00B050"/>
                </a:solidFill>
              </a:rPr>
              <a:t>kiedyś technikum na podbudowie ZSZ, ale 3-letnie</a:t>
            </a:r>
            <a:endParaRPr lang="pl-PL" sz="2700" dirty="0">
              <a:solidFill>
                <a:srgbClr val="00B050"/>
              </a:solidFill>
            </a:endParaRPr>
          </a:p>
        </p:txBody>
      </p:sp>
      <p:sp>
        <p:nvSpPr>
          <p:cNvPr id="3" name="Symbol zastępczy zawartości 2"/>
          <p:cNvSpPr>
            <a:spLocks noGrp="1"/>
          </p:cNvSpPr>
          <p:nvPr>
            <p:ph idx="1"/>
          </p:nvPr>
        </p:nvSpPr>
        <p:spPr>
          <a:xfrm>
            <a:off x="173421" y="1845733"/>
            <a:ext cx="11890424" cy="4514123"/>
          </a:xfrm>
        </p:spPr>
        <p:txBody>
          <a:bodyPr>
            <a:normAutofit lnSpcReduction="10000"/>
          </a:bodyPr>
          <a:lstStyle/>
          <a:p>
            <a:pPr algn="just"/>
            <a:r>
              <a:rPr lang="pl-PL" sz="2800" b="1" dirty="0" smtClean="0"/>
              <a:t>Art. 173 </a:t>
            </a:r>
            <a:r>
              <a:rPr lang="pl-PL" sz="2800" b="1" dirty="0"/>
              <a:t>PWPO</a:t>
            </a:r>
          </a:p>
          <a:p>
            <a:r>
              <a:rPr lang="pl-PL" sz="2800" dirty="0" smtClean="0"/>
              <a:t>Utworzenie </a:t>
            </a:r>
            <a:r>
              <a:rPr lang="pl-PL" sz="2800" dirty="0"/>
              <a:t>branżowej szkoły II stopnia nastąpi </a:t>
            </a:r>
            <a:r>
              <a:rPr lang="pl-PL" sz="2800" dirty="0">
                <a:solidFill>
                  <a:srgbClr val="00B050"/>
                </a:solidFill>
              </a:rPr>
              <a:t>1 września 2020 r., </a:t>
            </a:r>
            <a:r>
              <a:rPr lang="pl-PL" sz="2800" dirty="0"/>
              <a:t>a pierwsza rekrutacja kandydatów zostanie przeprowadzona na rok szkolny </a:t>
            </a:r>
            <a:r>
              <a:rPr lang="pl-PL" sz="2800" dirty="0" smtClean="0"/>
              <a:t>2020/2021.</a:t>
            </a:r>
          </a:p>
          <a:p>
            <a:r>
              <a:rPr lang="pl-PL" sz="2800" dirty="0" smtClean="0"/>
              <a:t>Utworzenie </a:t>
            </a:r>
            <a:r>
              <a:rPr lang="pl-PL" sz="2800" dirty="0"/>
              <a:t>branżowej szkoły II </a:t>
            </a:r>
            <a:r>
              <a:rPr lang="pl-PL" sz="2800" dirty="0" smtClean="0"/>
              <a:t>stopnia </a:t>
            </a:r>
            <a:r>
              <a:rPr lang="pl-PL" sz="2800" b="1" u="sng" dirty="0" smtClean="0">
                <a:solidFill>
                  <a:srgbClr val="00B050"/>
                </a:solidFill>
              </a:rPr>
              <a:t>POPRZEZ AKT ZAŁOŻYCIELSKI I NADANIE PIERWSZEGO STATUTU</a:t>
            </a:r>
            <a:r>
              <a:rPr lang="pl-PL" sz="2800" b="1" u="sng" dirty="0" smtClean="0"/>
              <a:t> </a:t>
            </a:r>
            <a:r>
              <a:rPr lang="pl-PL" sz="2800" dirty="0" smtClean="0"/>
              <a:t>(art. 88 ustawy </a:t>
            </a:r>
            <a:r>
              <a:rPr lang="pl-PL" sz="2800" dirty="0"/>
              <a:t>Prawo </a:t>
            </a:r>
            <a:r>
              <a:rPr lang="pl-PL" sz="2800" dirty="0" smtClean="0"/>
              <a:t>oświatowe - </a:t>
            </a:r>
            <a:r>
              <a:rPr lang="pl-PL" sz="2800" dirty="0" smtClean="0">
                <a:solidFill>
                  <a:srgbClr val="FF0000"/>
                </a:solidFill>
              </a:rPr>
              <a:t>NOTATKI</a:t>
            </a:r>
            <a:r>
              <a:rPr lang="pl-PL" sz="2800" dirty="0" smtClean="0"/>
              <a:t>)  </a:t>
            </a:r>
          </a:p>
          <a:p>
            <a:r>
              <a:rPr lang="pl-PL" sz="2800" b="1" dirty="0" smtClean="0">
                <a:solidFill>
                  <a:srgbClr val="FF0000"/>
                </a:solidFill>
              </a:rPr>
              <a:t>UWAGA: </a:t>
            </a:r>
            <a:r>
              <a:rPr lang="pl-PL" sz="2800" dirty="0" smtClean="0">
                <a:solidFill>
                  <a:srgbClr val="FF0000"/>
                </a:solidFill>
              </a:rPr>
              <a:t>Art. 135.2</a:t>
            </a:r>
            <a:r>
              <a:rPr lang="pl-PL" sz="2800" dirty="0">
                <a:solidFill>
                  <a:srgbClr val="FF0000"/>
                </a:solidFill>
              </a:rPr>
              <a:t>. </a:t>
            </a:r>
            <a:r>
              <a:rPr lang="pl-PL" sz="2800" dirty="0" smtClean="0">
                <a:solidFill>
                  <a:srgbClr val="FF0000"/>
                </a:solidFill>
              </a:rPr>
              <a:t>ustawy Prawo oświatowe </a:t>
            </a:r>
          </a:p>
          <a:p>
            <a:r>
              <a:rPr lang="pl-PL" sz="2800" i="1" dirty="0" smtClean="0"/>
              <a:t>„Na </a:t>
            </a:r>
            <a:r>
              <a:rPr lang="pl-PL" sz="2800" i="1" dirty="0"/>
              <a:t>semestr pierwszy klasy I publicznej branżowej szkoły II stopnia </a:t>
            </a:r>
            <a:r>
              <a:rPr lang="pl-PL" sz="2800" i="1" u="sng" dirty="0">
                <a:solidFill>
                  <a:srgbClr val="FF0000"/>
                </a:solidFill>
              </a:rPr>
              <a:t>przyjmuje się kandydatów, którzy ukończyli branżową szkołę I stopnia w okresie 5 lat szkolnych poprzedzających rok szkolny</a:t>
            </a:r>
            <a:r>
              <a:rPr lang="pl-PL" sz="2800" i="1" dirty="0"/>
              <a:t>, na który ubiegają się o przyjęcie do publicznej branżowej szkoły II stopnia</a:t>
            </a:r>
            <a:r>
              <a:rPr lang="pl-PL" sz="2800" i="1" dirty="0" smtClean="0"/>
              <a:t>.” </a:t>
            </a:r>
            <a:endParaRPr lang="pl-PL" sz="2800" i="1" dirty="0"/>
          </a:p>
          <a:p>
            <a:pPr algn="just"/>
            <a:endParaRPr lang="pl-PL" sz="2400" dirty="0">
              <a:solidFill>
                <a:schemeClr val="tx1"/>
              </a:solidFill>
            </a:endParaRPr>
          </a:p>
          <a:p>
            <a:pPr algn="just"/>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15</a:t>
            </a:fld>
            <a:endParaRPr lang="pl-PL"/>
          </a:p>
        </p:txBody>
      </p:sp>
    </p:spTree>
    <p:extLst>
      <p:ext uri="{BB962C8B-B14F-4D97-AF65-F5344CB8AC3E}">
        <p14:creationId xmlns:p14="http://schemas.microsoft.com/office/powerpoint/2010/main" val="23553548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855A00D9-A257-4ED6-82A5-BF4EB1D23AB9}" type="slidenum">
              <a:rPr lang="pl-PL" smtClean="0"/>
              <a:t>16</a:t>
            </a:fld>
            <a:endParaRPr lang="pl-PL"/>
          </a:p>
        </p:txBody>
      </p:sp>
      <p:graphicFrame>
        <p:nvGraphicFramePr>
          <p:cNvPr id="6" name="Tabela 5"/>
          <p:cNvGraphicFramePr>
            <a:graphicFrameLocks noGrp="1"/>
          </p:cNvGraphicFramePr>
          <p:nvPr>
            <p:extLst>
              <p:ext uri="{D42A27DB-BD31-4B8C-83A1-F6EECF244321}">
                <p14:modId xmlns:p14="http://schemas.microsoft.com/office/powerpoint/2010/main" val="1428649239"/>
              </p:ext>
            </p:extLst>
          </p:nvPr>
        </p:nvGraphicFramePr>
        <p:xfrm>
          <a:off x="0" y="-128682"/>
          <a:ext cx="12192000" cy="7035767"/>
        </p:xfrm>
        <a:graphic>
          <a:graphicData uri="http://schemas.openxmlformats.org/drawingml/2006/table">
            <a:tbl>
              <a:tblPr firstRow="1" firstCol="1" bandRow="1">
                <a:tableStyleId>{5C22544A-7EE6-4342-B048-85BDC9FD1C3A}</a:tableStyleId>
              </a:tblPr>
              <a:tblGrid>
                <a:gridCol w="2339439">
                  <a:extLst>
                    <a:ext uri="{9D8B030D-6E8A-4147-A177-3AD203B41FA5}">
                      <a16:colId xmlns:a16="http://schemas.microsoft.com/office/drawing/2014/main" val="20000"/>
                    </a:ext>
                  </a:extLst>
                </a:gridCol>
                <a:gridCol w="4573307">
                  <a:extLst>
                    <a:ext uri="{9D8B030D-6E8A-4147-A177-3AD203B41FA5}">
                      <a16:colId xmlns:a16="http://schemas.microsoft.com/office/drawing/2014/main" val="20001"/>
                    </a:ext>
                  </a:extLst>
                </a:gridCol>
                <a:gridCol w="5279254">
                  <a:extLst>
                    <a:ext uri="{9D8B030D-6E8A-4147-A177-3AD203B41FA5}">
                      <a16:colId xmlns:a16="http://schemas.microsoft.com/office/drawing/2014/main" val="20002"/>
                    </a:ext>
                  </a:extLst>
                </a:gridCol>
              </a:tblGrid>
              <a:tr h="2139981">
                <a:tc>
                  <a:txBody>
                    <a:bodyPr/>
                    <a:lstStyle/>
                    <a:p>
                      <a:pPr algn="ctr">
                        <a:lnSpc>
                          <a:spcPct val="150000"/>
                        </a:lnSpc>
                        <a:spcAft>
                          <a:spcPts val="750"/>
                        </a:spcAft>
                      </a:pPr>
                      <a:r>
                        <a:rPr lang="pl-PL" sz="2000" dirty="0">
                          <a:effectLst/>
                        </a:rPr>
                        <a:t>Rok szkolny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2000" dirty="0">
                          <a:effectLst/>
                        </a:rPr>
                        <a:t>Szkoły (klasy) do których stosuje się </a:t>
                      </a:r>
                      <a:r>
                        <a:rPr lang="pl-PL" sz="2000" dirty="0" smtClean="0">
                          <a:solidFill>
                            <a:srgbClr val="00B050"/>
                          </a:solidFill>
                          <a:effectLst/>
                        </a:rPr>
                        <a:t>PODSTAWĘ PROGRAMOWĄ KSZTAŁCENIA W ZAWODACH </a:t>
                      </a:r>
                      <a:r>
                        <a:rPr lang="pl-PL" sz="2000" dirty="0" smtClean="0">
                          <a:effectLst/>
                        </a:rPr>
                        <a:t>określoną </a:t>
                      </a:r>
                      <a:r>
                        <a:rPr lang="pl-PL" sz="2000" dirty="0">
                          <a:effectLst/>
                        </a:rPr>
                        <a:t>w przepisach wydanych na podstawie </a:t>
                      </a:r>
                      <a:r>
                        <a:rPr lang="pl-PL" sz="2000" u="sng" dirty="0">
                          <a:effectLst/>
                        </a:rPr>
                        <a:t>ustawy – Prawo </a:t>
                      </a:r>
                      <a:r>
                        <a:rPr lang="pl-PL" sz="2000" u="sng" dirty="0" smtClean="0">
                          <a:effectLst/>
                        </a:rPr>
                        <a:t>oświatowe  </a:t>
                      </a:r>
                      <a:r>
                        <a:rPr lang="pl-PL" sz="2000" u="none" dirty="0" smtClean="0">
                          <a:effectLst/>
                        </a:rPr>
                        <a:t>(</a:t>
                      </a:r>
                      <a:r>
                        <a:rPr lang="pl-PL" sz="2000" u="none" dirty="0" smtClean="0">
                          <a:solidFill>
                            <a:srgbClr val="00B050"/>
                          </a:solidFill>
                          <a:effectLst/>
                        </a:rPr>
                        <a:t>NOWA</a:t>
                      </a:r>
                      <a:r>
                        <a:rPr lang="pl-PL" sz="2000" u="none" baseline="0" dirty="0" smtClean="0">
                          <a:solidFill>
                            <a:srgbClr val="00B050"/>
                          </a:solidFill>
                          <a:effectLst/>
                        </a:rPr>
                        <a:t> PODSTAWA</a:t>
                      </a:r>
                      <a:r>
                        <a:rPr lang="pl-PL" sz="2000" u="none" baseline="0" dirty="0" smtClean="0">
                          <a:effectLst/>
                        </a:rPr>
                        <a:t>)</a:t>
                      </a:r>
                      <a:endParaRPr lang="pl-PL" sz="2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2000" dirty="0">
                          <a:effectLst/>
                        </a:rPr>
                        <a:t>Szkoły (klasy) do których stosuje się podstawę programową kształcenia w zawodach określoną w przepisach wydanych na podstawie </a:t>
                      </a:r>
                      <a:r>
                        <a:rPr lang="pl-PL" sz="2000" u="sng" dirty="0" smtClean="0">
                          <a:effectLst/>
                        </a:rPr>
                        <a:t>ustawy</a:t>
                      </a:r>
                      <a:r>
                        <a:rPr lang="pl-PL" sz="2000" u="sng" baseline="0" dirty="0" smtClean="0">
                          <a:effectLst/>
                        </a:rPr>
                        <a:t> </a:t>
                      </a:r>
                      <a:r>
                        <a:rPr lang="pl-PL" sz="2000" u="sng" dirty="0" smtClean="0">
                          <a:effectLst/>
                        </a:rPr>
                        <a:t>o </a:t>
                      </a:r>
                      <a:r>
                        <a:rPr lang="pl-PL" sz="2000" u="sng" dirty="0">
                          <a:effectLst/>
                        </a:rPr>
                        <a:t>systemie </a:t>
                      </a:r>
                      <a:r>
                        <a:rPr lang="pl-PL" sz="2000" u="sng" dirty="0" smtClean="0">
                          <a:effectLst/>
                        </a:rPr>
                        <a:t>oświaty </a:t>
                      </a:r>
                    </a:p>
                    <a:p>
                      <a:pPr>
                        <a:lnSpc>
                          <a:spcPct val="150000"/>
                        </a:lnSpc>
                        <a:spcAft>
                          <a:spcPts val="750"/>
                        </a:spcAft>
                      </a:pPr>
                      <a:r>
                        <a:rPr lang="pl-PL" sz="2000" u="none" dirty="0" smtClean="0">
                          <a:effectLst/>
                        </a:rPr>
                        <a:t>(STARA PODSTAWA)</a:t>
                      </a:r>
                      <a:endParaRPr lang="pl-PL" sz="2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extLst>
                  <a:ext uri="{0D108BD9-81ED-4DB2-BD59-A6C34878D82A}">
                    <a16:rowId xmlns:a16="http://schemas.microsoft.com/office/drawing/2014/main" val="10000"/>
                  </a:ext>
                </a:extLst>
              </a:tr>
              <a:tr h="2441543">
                <a:tc>
                  <a:txBody>
                    <a:bodyPr/>
                    <a:lstStyle/>
                    <a:p>
                      <a:pPr algn="ctr">
                        <a:lnSpc>
                          <a:spcPct val="150000"/>
                        </a:lnSpc>
                        <a:spcAft>
                          <a:spcPts val="750"/>
                        </a:spcAft>
                      </a:pPr>
                      <a:r>
                        <a:rPr lang="pl-PL" sz="2000" dirty="0">
                          <a:effectLst/>
                        </a:rPr>
                        <a:t>2017/2018</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effectLst/>
                        </a:rPr>
                        <a:t>- klasa I branżowej szkoły I stopnia</a:t>
                      </a:r>
                      <a:r>
                        <a:rPr lang="pl-PL" sz="1800" dirty="0" smtClean="0">
                          <a:effectLst/>
                        </a:rPr>
                        <a:t>,</a:t>
                      </a:r>
                      <a:br>
                        <a:rPr lang="pl-PL" sz="1800" dirty="0" smtClean="0">
                          <a:effectLst/>
                        </a:rPr>
                      </a:br>
                      <a:r>
                        <a:rPr lang="pl-PL" sz="1800" dirty="0" smtClean="0">
                          <a:solidFill>
                            <a:srgbClr val="00B050"/>
                          </a:solidFill>
                          <a:effectLst/>
                        </a:rPr>
                        <a:t>- </a:t>
                      </a:r>
                      <a:r>
                        <a:rPr lang="pl-PL" sz="1800" dirty="0">
                          <a:solidFill>
                            <a:srgbClr val="00B050"/>
                          </a:solidFill>
                          <a:effectLst/>
                        </a:rPr>
                        <a:t>klasa I dotychczasowego czteroletniego technikum</a:t>
                      </a:r>
                      <a:r>
                        <a:rPr lang="pl-PL" sz="1800" dirty="0" smtClean="0">
                          <a:effectLst/>
                        </a:rPr>
                        <a:t>,</a:t>
                      </a:r>
                      <a:br>
                        <a:rPr lang="pl-PL" sz="1800" dirty="0" smtClean="0">
                          <a:effectLst/>
                        </a:rPr>
                      </a:br>
                      <a:r>
                        <a:rPr lang="pl-PL" sz="1800" dirty="0" smtClean="0">
                          <a:effectLst/>
                        </a:rPr>
                        <a:t>- </a:t>
                      </a:r>
                      <a:r>
                        <a:rPr lang="pl-PL" sz="1800" dirty="0">
                          <a:effectLst/>
                        </a:rPr>
                        <a:t>semestr I szkoły policealnej, a w latach następnych również w kolejnych klasach lub semestrach tych szkół</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II – IV dotychczasowego </a:t>
                      </a:r>
                      <a:r>
                        <a:rPr lang="pl-PL" sz="1800" dirty="0" smtClean="0">
                          <a:effectLst/>
                        </a:rPr>
                        <a:t>czteroletniego technikum,</a:t>
                      </a:r>
                      <a:br>
                        <a:rPr lang="pl-PL" sz="1800" dirty="0" smtClean="0">
                          <a:effectLst/>
                        </a:rPr>
                      </a:br>
                      <a:r>
                        <a:rPr lang="pl-PL" sz="1800" dirty="0" smtClean="0">
                          <a:effectLst/>
                        </a:rPr>
                        <a:t>- </a:t>
                      </a:r>
                      <a:r>
                        <a:rPr lang="pl-PL" sz="1800" dirty="0">
                          <a:effectLst/>
                        </a:rPr>
                        <a:t>semestry II – V szkoły policealnej</a:t>
                      </a:r>
                      <a:r>
                        <a:rPr lang="pl-PL" sz="1800" dirty="0" smtClean="0">
                          <a:effectLst/>
                        </a:rPr>
                        <a:t>,</a:t>
                      </a:r>
                      <a:br>
                        <a:rPr lang="pl-PL" sz="1800" dirty="0" smtClean="0">
                          <a:effectLst/>
                        </a:rPr>
                      </a:br>
                      <a:r>
                        <a:rPr lang="pl-PL" sz="1800" dirty="0" smtClean="0">
                          <a:effectLst/>
                        </a:rPr>
                        <a:t>- </a:t>
                      </a:r>
                      <a:r>
                        <a:rPr lang="pl-PL" sz="1800" dirty="0">
                          <a:effectLst/>
                        </a:rPr>
                        <a:t>klasy dotychczasowej zasadniczej szkoły zawodowej prowadzone w branżowej szkole I stopnia  do czasu zakończenia kształcenia</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extLst>
                  <a:ext uri="{0D108BD9-81ED-4DB2-BD59-A6C34878D82A}">
                    <a16:rowId xmlns:a16="http://schemas.microsoft.com/office/drawing/2014/main" val="10001"/>
                  </a:ext>
                </a:extLst>
              </a:tr>
              <a:tr h="1182170">
                <a:tc>
                  <a:txBody>
                    <a:bodyPr/>
                    <a:lstStyle/>
                    <a:p>
                      <a:pPr algn="ctr">
                        <a:lnSpc>
                          <a:spcPct val="150000"/>
                        </a:lnSpc>
                        <a:spcAft>
                          <a:spcPts val="750"/>
                        </a:spcAft>
                      </a:pPr>
                      <a:r>
                        <a:rPr lang="pl-PL" sz="2000" dirty="0">
                          <a:effectLst/>
                        </a:rPr>
                        <a:t>2018/2019</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solidFill>
                            <a:srgbClr val="00B050"/>
                          </a:solidFill>
                          <a:effectLst/>
                        </a:rPr>
                        <a:t>Kolejne klasy lub semestry </a:t>
                      </a:r>
                      <a:r>
                        <a:rPr lang="pl-PL" sz="1800" dirty="0" smtClean="0">
                          <a:solidFill>
                            <a:srgbClr val="00B050"/>
                          </a:solidFill>
                          <a:effectLst/>
                        </a:rPr>
                        <a:t>ww. </a:t>
                      </a:r>
                      <a:r>
                        <a:rPr lang="pl-PL" sz="1800" dirty="0">
                          <a:solidFill>
                            <a:srgbClr val="00B050"/>
                          </a:solidFill>
                          <a:effectLst/>
                        </a:rPr>
                        <a:t>szkół </a:t>
                      </a:r>
                      <a:endParaRPr lang="pl-PL" sz="18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III i IV dotychczasowego czteroletniego technikum</a:t>
                      </a:r>
                      <a:r>
                        <a:rPr lang="pl-PL" sz="1800" dirty="0" smtClean="0">
                          <a:effectLst/>
                        </a:rPr>
                        <a:t>,</a:t>
                      </a:r>
                      <a:br>
                        <a:rPr lang="pl-PL" sz="1800" dirty="0" smtClean="0">
                          <a:effectLst/>
                        </a:rPr>
                      </a:br>
                      <a:r>
                        <a:rPr lang="pl-PL" sz="1800" dirty="0" smtClean="0">
                          <a:effectLst/>
                        </a:rPr>
                        <a:t>- </a:t>
                      </a:r>
                      <a:r>
                        <a:rPr lang="pl-PL" sz="1800" dirty="0">
                          <a:effectLst/>
                        </a:rPr>
                        <a:t>semestry IV i V szkoły policealnej</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extLst>
                  <a:ext uri="{0D108BD9-81ED-4DB2-BD59-A6C34878D82A}">
                    <a16:rowId xmlns:a16="http://schemas.microsoft.com/office/drawing/2014/main" val="10002"/>
                  </a:ext>
                </a:extLst>
              </a:tr>
              <a:tr h="487647">
                <a:tc>
                  <a:txBody>
                    <a:bodyPr/>
                    <a:lstStyle/>
                    <a:p>
                      <a:pPr algn="ctr">
                        <a:lnSpc>
                          <a:spcPct val="150000"/>
                        </a:lnSpc>
                        <a:spcAft>
                          <a:spcPts val="750"/>
                        </a:spcAft>
                      </a:pPr>
                      <a:r>
                        <a:rPr lang="pl-PL" sz="2000" dirty="0">
                          <a:solidFill>
                            <a:srgbClr val="00B050"/>
                          </a:solidFill>
                          <a:effectLst/>
                        </a:rPr>
                        <a:t>2019/2020</a:t>
                      </a:r>
                      <a:endParaRPr lang="pl-PL"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solidFill>
                            <a:srgbClr val="00B050"/>
                          </a:solidFill>
                          <a:effectLst/>
                        </a:rPr>
                        <a:t>- pięcioletnie technikum</a:t>
                      </a:r>
                      <a:endParaRPr lang="pl-PL" sz="18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IV dotychczasowego technikum</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extLst>
                  <a:ext uri="{0D108BD9-81ED-4DB2-BD59-A6C34878D82A}">
                    <a16:rowId xmlns:a16="http://schemas.microsoft.com/office/drawing/2014/main" val="10003"/>
                  </a:ext>
                </a:extLst>
              </a:tr>
              <a:tr h="325597">
                <a:tc>
                  <a:txBody>
                    <a:bodyPr/>
                    <a:lstStyle/>
                    <a:p>
                      <a:pPr algn="ctr">
                        <a:lnSpc>
                          <a:spcPct val="150000"/>
                        </a:lnSpc>
                        <a:spcAft>
                          <a:spcPts val="750"/>
                        </a:spcAft>
                      </a:pPr>
                      <a:r>
                        <a:rPr lang="pl-PL" sz="2000" dirty="0">
                          <a:solidFill>
                            <a:srgbClr val="00B0F0"/>
                          </a:solidFill>
                          <a:effectLst/>
                        </a:rPr>
                        <a:t>2020/2021</a:t>
                      </a:r>
                      <a:endParaRPr lang="pl-PL" sz="20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solidFill>
                            <a:srgbClr val="00B0F0"/>
                          </a:solidFill>
                          <a:effectLst/>
                        </a:rPr>
                        <a:t>- branżowa </a:t>
                      </a:r>
                      <a:r>
                        <a:rPr lang="pl-PL" sz="1800" dirty="0" smtClean="0">
                          <a:solidFill>
                            <a:srgbClr val="00B0F0"/>
                          </a:solidFill>
                          <a:effectLst/>
                        </a:rPr>
                        <a:t>szkoła </a:t>
                      </a:r>
                      <a:r>
                        <a:rPr lang="pl-PL" sz="1800" dirty="0">
                          <a:solidFill>
                            <a:srgbClr val="00B0F0"/>
                          </a:solidFill>
                          <a:effectLst/>
                        </a:rPr>
                        <a:t>II stopnia</a:t>
                      </a:r>
                      <a:endParaRPr lang="pl-PL" sz="18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06466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855A00D9-A257-4ED6-82A5-BF4EB1D23AB9}" type="slidenum">
              <a:rPr lang="pl-PL" smtClean="0"/>
              <a:t>17</a:t>
            </a:fld>
            <a:endParaRPr lang="pl-PL"/>
          </a:p>
        </p:txBody>
      </p:sp>
      <p:graphicFrame>
        <p:nvGraphicFramePr>
          <p:cNvPr id="3" name="Tabela 2"/>
          <p:cNvGraphicFramePr>
            <a:graphicFrameLocks noGrp="1"/>
          </p:cNvGraphicFramePr>
          <p:nvPr>
            <p:extLst>
              <p:ext uri="{D42A27DB-BD31-4B8C-83A1-F6EECF244321}">
                <p14:modId xmlns:p14="http://schemas.microsoft.com/office/powerpoint/2010/main" val="1316592122"/>
              </p:ext>
            </p:extLst>
          </p:nvPr>
        </p:nvGraphicFramePr>
        <p:xfrm>
          <a:off x="-1" y="-1"/>
          <a:ext cx="12192000" cy="6915151"/>
        </p:xfrm>
        <a:graphic>
          <a:graphicData uri="http://schemas.openxmlformats.org/drawingml/2006/table">
            <a:tbl>
              <a:tblPr firstRow="1" firstCol="1" bandRow="1">
                <a:tableStyleId>{5C22544A-7EE6-4342-B048-85BDC9FD1C3A}</a:tableStyleId>
              </a:tblPr>
              <a:tblGrid>
                <a:gridCol w="2381251">
                  <a:extLst>
                    <a:ext uri="{9D8B030D-6E8A-4147-A177-3AD203B41FA5}">
                      <a16:colId xmlns:a16="http://schemas.microsoft.com/office/drawing/2014/main" val="20000"/>
                    </a:ext>
                  </a:extLst>
                </a:gridCol>
                <a:gridCol w="4552950">
                  <a:extLst>
                    <a:ext uri="{9D8B030D-6E8A-4147-A177-3AD203B41FA5}">
                      <a16:colId xmlns:a16="http://schemas.microsoft.com/office/drawing/2014/main" val="20001"/>
                    </a:ext>
                  </a:extLst>
                </a:gridCol>
                <a:gridCol w="5257799">
                  <a:extLst>
                    <a:ext uri="{9D8B030D-6E8A-4147-A177-3AD203B41FA5}">
                      <a16:colId xmlns:a16="http://schemas.microsoft.com/office/drawing/2014/main" val="20002"/>
                    </a:ext>
                  </a:extLst>
                </a:gridCol>
              </a:tblGrid>
              <a:tr h="1664224">
                <a:tc>
                  <a:txBody>
                    <a:bodyPr/>
                    <a:lstStyle/>
                    <a:p>
                      <a:pPr algn="ctr">
                        <a:lnSpc>
                          <a:spcPct val="150000"/>
                        </a:lnSpc>
                        <a:spcAft>
                          <a:spcPts val="750"/>
                        </a:spcAft>
                      </a:pPr>
                      <a:r>
                        <a:rPr lang="pl-PL" sz="2000" dirty="0">
                          <a:effectLst/>
                        </a:rPr>
                        <a:t>Rok szkolny</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Szkoły (klasy) w których stosuje się </a:t>
                      </a:r>
                      <a:r>
                        <a:rPr lang="pl-PL" sz="2000" dirty="0" smtClean="0">
                          <a:solidFill>
                            <a:srgbClr val="00B050"/>
                          </a:solidFill>
                          <a:effectLst/>
                        </a:rPr>
                        <a:t>KLASYFIKACJĘ ZAWODÓW SZKOLNICTWA ZAWODOWEGO </a:t>
                      </a:r>
                      <a:r>
                        <a:rPr lang="pl-PL" sz="2000" dirty="0" smtClean="0">
                          <a:effectLst/>
                        </a:rPr>
                        <a:t>określoną </a:t>
                      </a:r>
                      <a:r>
                        <a:rPr lang="pl-PL" sz="2000" dirty="0">
                          <a:effectLst/>
                        </a:rPr>
                        <a:t>na podstawie </a:t>
                      </a:r>
                      <a:r>
                        <a:rPr lang="pl-PL" sz="2000" u="sng" dirty="0">
                          <a:effectLst/>
                        </a:rPr>
                        <a:t>ustawy – Prawo oświatowe</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Szkoły (klasy) w których stosuje się klasyfikację zawodów szkolnictwa zawodowego określoną na podstawie </a:t>
                      </a:r>
                      <a:r>
                        <a:rPr lang="pl-PL" sz="2000" u="sng" dirty="0">
                          <a:effectLst/>
                        </a:rPr>
                        <a:t>ustawy o systemie oświaty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extLst>
                  <a:ext uri="{0D108BD9-81ED-4DB2-BD59-A6C34878D82A}">
                    <a16:rowId xmlns:a16="http://schemas.microsoft.com/office/drawing/2014/main" val="10000"/>
                  </a:ext>
                </a:extLst>
              </a:tr>
              <a:tr h="2519286">
                <a:tc>
                  <a:txBody>
                    <a:bodyPr/>
                    <a:lstStyle/>
                    <a:p>
                      <a:pPr algn="ctr">
                        <a:lnSpc>
                          <a:spcPct val="150000"/>
                        </a:lnSpc>
                        <a:spcAft>
                          <a:spcPts val="750"/>
                        </a:spcAft>
                      </a:pPr>
                      <a:r>
                        <a:rPr lang="pl-PL" sz="1800" dirty="0">
                          <a:effectLst/>
                        </a:rPr>
                        <a:t>2017/2018</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 klasy I branżowej szkoły I stopnia</a:t>
                      </a:r>
                      <a:r>
                        <a:rPr lang="pl-PL" sz="2000" dirty="0" smtClean="0">
                          <a:effectLst/>
                        </a:rPr>
                        <a:t>,</a:t>
                      </a:r>
                      <a:br>
                        <a:rPr lang="pl-PL" sz="2000" dirty="0" smtClean="0">
                          <a:effectLst/>
                        </a:rPr>
                      </a:br>
                      <a:r>
                        <a:rPr lang="pl-PL" sz="2000" dirty="0" smtClean="0">
                          <a:solidFill>
                            <a:srgbClr val="00B050"/>
                          </a:solidFill>
                          <a:effectLst/>
                        </a:rPr>
                        <a:t>- </a:t>
                      </a:r>
                      <a:r>
                        <a:rPr lang="pl-PL" sz="2000" dirty="0">
                          <a:solidFill>
                            <a:srgbClr val="00B050"/>
                          </a:solidFill>
                          <a:effectLst/>
                        </a:rPr>
                        <a:t>klasy I dotychczasowego czteroletniego technikum</a:t>
                      </a:r>
                      <a:r>
                        <a:rPr lang="pl-PL" sz="2000" dirty="0" smtClean="0">
                          <a:effectLst/>
                        </a:rPr>
                        <a:t>,</a:t>
                      </a:r>
                      <a:br>
                        <a:rPr lang="pl-PL" sz="2000" dirty="0" smtClean="0">
                          <a:effectLst/>
                        </a:rPr>
                      </a:br>
                      <a:r>
                        <a:rPr lang="pl-PL" sz="2000" dirty="0" smtClean="0">
                          <a:effectLst/>
                        </a:rPr>
                        <a:t>- </a:t>
                      </a:r>
                      <a:r>
                        <a:rPr lang="pl-PL" sz="2000" dirty="0">
                          <a:effectLst/>
                        </a:rPr>
                        <a:t>semestr I szkoły policealnej, a w latach następnych w kolejnych klasach lub semestrach tych szkół</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II – IV dotychczasowego czteroletniego technikum</a:t>
                      </a:r>
                      <a:r>
                        <a:rPr lang="pl-PL" sz="2000" dirty="0" smtClean="0">
                          <a:effectLst/>
                        </a:rPr>
                        <a:t>, </a:t>
                      </a:r>
                      <a:br>
                        <a:rPr lang="pl-PL" sz="2000" dirty="0" smtClean="0">
                          <a:effectLst/>
                        </a:rPr>
                      </a:br>
                      <a:r>
                        <a:rPr lang="pl-PL" sz="2000" dirty="0" smtClean="0">
                          <a:effectLst/>
                        </a:rPr>
                        <a:t>- </a:t>
                      </a:r>
                      <a:r>
                        <a:rPr lang="pl-PL" sz="2000" dirty="0">
                          <a:effectLst/>
                        </a:rPr>
                        <a:t>semestry II – V szkoły policealnej</a:t>
                      </a:r>
                      <a:r>
                        <a:rPr lang="pl-PL" sz="2000" dirty="0" smtClean="0">
                          <a:effectLst/>
                        </a:rPr>
                        <a:t>,</a:t>
                      </a:r>
                      <a:br>
                        <a:rPr lang="pl-PL" sz="2000" dirty="0" smtClean="0">
                          <a:effectLst/>
                        </a:rPr>
                      </a:br>
                      <a:r>
                        <a:rPr lang="pl-PL" sz="2000" dirty="0" smtClean="0">
                          <a:effectLst/>
                        </a:rPr>
                        <a:t>- </a:t>
                      </a:r>
                      <a:r>
                        <a:rPr lang="pl-PL" sz="2000" dirty="0">
                          <a:effectLst/>
                        </a:rPr>
                        <a:t>klasy dotychczasowej zasadniczej szkoły zawodowej prowadzonych w branżowej szkole I stopnia – do czasu zakończenia kształcenia</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extLst>
                  <a:ext uri="{0D108BD9-81ED-4DB2-BD59-A6C34878D82A}">
                    <a16:rowId xmlns:a16="http://schemas.microsoft.com/office/drawing/2014/main" val="10001"/>
                  </a:ext>
                </a:extLst>
              </a:tr>
              <a:tr h="903112">
                <a:tc>
                  <a:txBody>
                    <a:bodyPr/>
                    <a:lstStyle/>
                    <a:p>
                      <a:pPr algn="ctr">
                        <a:lnSpc>
                          <a:spcPct val="150000"/>
                        </a:lnSpc>
                        <a:spcAft>
                          <a:spcPts val="750"/>
                        </a:spcAft>
                      </a:pPr>
                      <a:r>
                        <a:rPr lang="pl-PL" sz="1800" dirty="0">
                          <a:effectLst/>
                        </a:rPr>
                        <a:t>2018/2019</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solidFill>
                            <a:srgbClr val="00B050"/>
                          </a:solidFill>
                          <a:effectLst/>
                        </a:rPr>
                        <a:t>kolejne klasy lub semestry </a:t>
                      </a:r>
                      <a:r>
                        <a:rPr lang="pl-PL" sz="2000" dirty="0" smtClean="0">
                          <a:solidFill>
                            <a:srgbClr val="00B050"/>
                          </a:solidFill>
                          <a:effectLst/>
                        </a:rPr>
                        <a:t>ww. </a:t>
                      </a:r>
                      <a:r>
                        <a:rPr lang="pl-PL" sz="2000" dirty="0">
                          <a:solidFill>
                            <a:srgbClr val="00B050"/>
                          </a:solidFill>
                          <a:effectLst/>
                        </a:rPr>
                        <a:t>szkół</a:t>
                      </a:r>
                      <a:endParaRPr lang="pl-PL"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III i IV dotychczasowego czteroletniego technikum</a:t>
                      </a:r>
                      <a:r>
                        <a:rPr lang="pl-PL" sz="2000" dirty="0" smtClean="0">
                          <a:effectLst/>
                        </a:rPr>
                        <a:t>, - </a:t>
                      </a:r>
                      <a:r>
                        <a:rPr lang="pl-PL" sz="2000" dirty="0">
                          <a:effectLst/>
                        </a:rPr>
                        <a:t>semestry IV i V szkoły policealnej</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extLst>
                  <a:ext uri="{0D108BD9-81ED-4DB2-BD59-A6C34878D82A}">
                    <a16:rowId xmlns:a16="http://schemas.microsoft.com/office/drawing/2014/main" val="10002"/>
                  </a:ext>
                </a:extLst>
              </a:tr>
              <a:tr h="514351">
                <a:tc>
                  <a:txBody>
                    <a:bodyPr/>
                    <a:lstStyle/>
                    <a:p>
                      <a:pPr algn="ctr">
                        <a:lnSpc>
                          <a:spcPct val="150000"/>
                        </a:lnSpc>
                        <a:spcAft>
                          <a:spcPts val="750"/>
                        </a:spcAft>
                      </a:pPr>
                      <a:r>
                        <a:rPr lang="pl-PL" sz="1800" dirty="0">
                          <a:solidFill>
                            <a:srgbClr val="00B050"/>
                          </a:solidFill>
                          <a:effectLst/>
                        </a:rPr>
                        <a:t>2019/2020</a:t>
                      </a:r>
                      <a:endParaRPr lang="pl-PL" sz="16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solidFill>
                            <a:srgbClr val="00B050"/>
                          </a:solidFill>
                          <a:effectLst/>
                        </a:rPr>
                        <a:t>- pięcioletnie technikum</a:t>
                      </a:r>
                      <a:endParaRPr lang="pl-PL"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IV dotychczasowego </a:t>
                      </a:r>
                      <a:r>
                        <a:rPr lang="pl-PL" sz="2000" dirty="0" smtClean="0">
                          <a:effectLst/>
                        </a:rPr>
                        <a:t>czteroletniego T</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extLst>
                  <a:ext uri="{0D108BD9-81ED-4DB2-BD59-A6C34878D82A}">
                    <a16:rowId xmlns:a16="http://schemas.microsoft.com/office/drawing/2014/main" val="10003"/>
                  </a:ext>
                </a:extLst>
              </a:tr>
              <a:tr h="457185">
                <a:tc>
                  <a:txBody>
                    <a:bodyPr/>
                    <a:lstStyle/>
                    <a:p>
                      <a:pPr algn="ctr">
                        <a:lnSpc>
                          <a:spcPct val="150000"/>
                        </a:lnSpc>
                        <a:spcAft>
                          <a:spcPts val="750"/>
                        </a:spcAft>
                      </a:pPr>
                      <a:r>
                        <a:rPr lang="pl-PL" sz="1800" dirty="0">
                          <a:solidFill>
                            <a:srgbClr val="00B0F0"/>
                          </a:solidFill>
                          <a:effectLst/>
                        </a:rPr>
                        <a:t>2020/2021</a:t>
                      </a:r>
                      <a:endParaRPr lang="pl-PL" sz="16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solidFill>
                            <a:srgbClr val="00B0F0"/>
                          </a:solidFill>
                          <a:effectLst/>
                        </a:rPr>
                        <a:t>- branżowa szkoła II stopnia</a:t>
                      </a:r>
                      <a:endParaRPr lang="pl-PL" sz="20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smtClean="0">
                          <a:solidFill>
                            <a:srgbClr val="FF0000"/>
                          </a:solidFill>
                          <a:effectLst/>
                        </a:rPr>
                        <a:t>UWAGA: „KLASYFIKACJA ZAWODÓW</a:t>
                      </a:r>
                      <a:r>
                        <a:rPr lang="pl-PL" sz="2000" baseline="0" dirty="0" smtClean="0">
                          <a:solidFill>
                            <a:srgbClr val="FF0000"/>
                          </a:solidFill>
                          <a:effectLst/>
                        </a:rPr>
                        <a:t> SZKOLNICTWA BRANŻOWEGO”</a:t>
                      </a:r>
                      <a:endParaRPr lang="pl-PL"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57621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a:xfrm>
            <a:off x="214489" y="688621"/>
            <a:ext cx="11796889" cy="1377245"/>
          </a:xfrm>
        </p:spPr>
        <p:txBody>
          <a:bodyPr>
            <a:normAutofit fontScale="90000"/>
          </a:bodyPr>
          <a:lstStyle/>
          <a:p>
            <a:r>
              <a:rPr lang="pl-PL" sz="3600" dirty="0" smtClean="0">
                <a:solidFill>
                  <a:schemeClr val="tx1"/>
                </a:solidFill>
              </a:rPr>
              <a:t/>
            </a:r>
            <a:br>
              <a:rPr lang="pl-PL" sz="3600" dirty="0" smtClean="0">
                <a:solidFill>
                  <a:schemeClr val="tx1"/>
                </a:solidFill>
              </a:rPr>
            </a:br>
            <a:r>
              <a:rPr lang="pl-PL" sz="3600" dirty="0">
                <a:solidFill>
                  <a:schemeClr val="tx1"/>
                </a:solidFill>
              </a:rPr>
              <a:t/>
            </a:r>
            <a:br>
              <a:rPr lang="pl-PL" sz="3600" dirty="0">
                <a:solidFill>
                  <a:schemeClr val="tx1"/>
                </a:solidFill>
              </a:rPr>
            </a:br>
            <a:r>
              <a:rPr lang="pl-PL" sz="3600" dirty="0" smtClean="0">
                <a:solidFill>
                  <a:schemeClr val="tx1"/>
                </a:solidFill>
              </a:rPr>
              <a:t/>
            </a:r>
            <a:br>
              <a:rPr lang="pl-PL" sz="3600" dirty="0" smtClean="0">
                <a:solidFill>
                  <a:schemeClr val="tx1"/>
                </a:solidFill>
              </a:rPr>
            </a:br>
            <a:r>
              <a:rPr lang="pl-PL" sz="3600" dirty="0">
                <a:solidFill>
                  <a:schemeClr val="tx1"/>
                </a:solidFill>
              </a:rPr>
              <a:t/>
            </a:r>
            <a:br>
              <a:rPr lang="pl-PL" sz="3600" dirty="0">
                <a:solidFill>
                  <a:schemeClr val="tx1"/>
                </a:solidFill>
              </a:rPr>
            </a:br>
            <a:r>
              <a:rPr lang="pl-PL" sz="3600" dirty="0" smtClean="0">
                <a:solidFill>
                  <a:srgbClr val="00B050"/>
                </a:solidFill>
              </a:rPr>
              <a:t>Rozporządzenie </a:t>
            </a:r>
            <a:r>
              <a:rPr lang="pl-PL" sz="3600" dirty="0">
                <a:solidFill>
                  <a:srgbClr val="00B050"/>
                </a:solidFill>
              </a:rPr>
              <a:t>MEN </a:t>
            </a:r>
            <a:r>
              <a:rPr lang="pl-PL" sz="3600" dirty="0" smtClean="0">
                <a:solidFill>
                  <a:srgbClr val="00B050"/>
                </a:solidFill>
              </a:rPr>
              <a:t>z </a:t>
            </a:r>
            <a:r>
              <a:rPr lang="pl-PL" sz="3600" dirty="0">
                <a:solidFill>
                  <a:srgbClr val="00B050"/>
                </a:solidFill>
              </a:rPr>
              <a:t>dnia 15 lutego 2019 r</a:t>
            </a:r>
            <a:r>
              <a:rPr lang="pl-PL" sz="3600" dirty="0" smtClean="0">
                <a:solidFill>
                  <a:srgbClr val="00B050"/>
                </a:solidFill>
              </a:rPr>
              <a:t>. w </a:t>
            </a:r>
            <a:r>
              <a:rPr lang="pl-PL" sz="3600" dirty="0">
                <a:solidFill>
                  <a:srgbClr val="00B050"/>
                </a:solidFill>
              </a:rPr>
              <a:t>sprawie ogólnych celów i zadań kształcenia w zawodach szkolnictwa branżowego  oraz klasyfikacji zawodów szkolnictwa </a:t>
            </a:r>
            <a:r>
              <a:rPr lang="pl-PL" sz="3600" dirty="0" smtClean="0">
                <a:solidFill>
                  <a:srgbClr val="00B050"/>
                </a:solidFill>
              </a:rPr>
              <a:t>branżowego (Dz. U. </a:t>
            </a:r>
            <a:r>
              <a:rPr lang="pl-PL" sz="3600" dirty="0" smtClean="0">
                <a:solidFill>
                  <a:srgbClr val="00B050"/>
                </a:solidFill>
                <a:hlinkClick r:id="rId3"/>
              </a:rPr>
              <a:t>poz. 316</a:t>
            </a:r>
            <a:r>
              <a:rPr lang="pl-PL" sz="3600" dirty="0" smtClean="0">
                <a:solidFill>
                  <a:srgbClr val="00B050"/>
                </a:solidFill>
              </a:rPr>
              <a:t>)</a:t>
            </a:r>
            <a:r>
              <a:rPr lang="pl-PL" sz="6000" dirty="0">
                <a:solidFill>
                  <a:schemeClr val="tx1"/>
                </a:solidFill>
              </a:rPr>
              <a:t/>
            </a:r>
            <a:br>
              <a:rPr lang="pl-PL" sz="6000" dirty="0">
                <a:solidFill>
                  <a:schemeClr val="tx1"/>
                </a:solidFill>
              </a:rPr>
            </a:br>
            <a:endParaRPr lang="pl-PL" dirty="0"/>
          </a:p>
        </p:txBody>
      </p:sp>
      <p:sp>
        <p:nvSpPr>
          <p:cNvPr id="4" name="Symbol zastępczy zawartości 3"/>
          <p:cNvSpPr>
            <a:spLocks noGrp="1"/>
          </p:cNvSpPr>
          <p:nvPr>
            <p:ph idx="1"/>
          </p:nvPr>
        </p:nvSpPr>
        <p:spPr>
          <a:xfrm>
            <a:off x="1215614" y="1753496"/>
            <a:ext cx="10477948" cy="4706289"/>
          </a:xfrm>
        </p:spPr>
        <p:txBody>
          <a:bodyPr>
            <a:normAutofit fontScale="92500" lnSpcReduction="20000"/>
          </a:bodyPr>
          <a:lstStyle/>
          <a:p>
            <a:r>
              <a:rPr lang="pl-PL" sz="2400" dirty="0" smtClean="0">
                <a:solidFill>
                  <a:schemeClr val="tx1"/>
                </a:solidFill>
              </a:rPr>
              <a:t>Określono:</a:t>
            </a:r>
            <a:endParaRPr lang="pl-PL" sz="2400" dirty="0">
              <a:solidFill>
                <a:schemeClr val="tx1"/>
              </a:solidFill>
            </a:endParaRPr>
          </a:p>
          <a:p>
            <a:pPr fontAlgn="base">
              <a:buFont typeface="Wingdings" panose="05000000000000000000" pitchFamily="2" charset="2"/>
              <a:buChar char="q"/>
            </a:pPr>
            <a:r>
              <a:rPr lang="pl-PL" sz="2400" dirty="0" smtClean="0">
                <a:solidFill>
                  <a:schemeClr val="tx1"/>
                </a:solidFill>
              </a:rPr>
              <a:t> </a:t>
            </a:r>
            <a:r>
              <a:rPr lang="pl-PL" sz="2400" b="1" u="sng" dirty="0" smtClean="0">
                <a:solidFill>
                  <a:schemeClr val="tx1"/>
                </a:solidFill>
              </a:rPr>
              <a:t>ogólne </a:t>
            </a:r>
            <a:r>
              <a:rPr lang="pl-PL" sz="2400" b="1" u="sng" dirty="0">
                <a:solidFill>
                  <a:schemeClr val="tx1"/>
                </a:solidFill>
              </a:rPr>
              <a:t>cele i zadania kształcenia </a:t>
            </a:r>
            <a:r>
              <a:rPr lang="pl-PL" sz="2400" dirty="0">
                <a:solidFill>
                  <a:schemeClr val="tx1"/>
                </a:solidFill>
              </a:rPr>
              <a:t>w zawodach szkolnictwa </a:t>
            </a:r>
            <a:r>
              <a:rPr lang="pl-PL" sz="2400" dirty="0" smtClean="0">
                <a:solidFill>
                  <a:schemeClr val="tx1"/>
                </a:solidFill>
              </a:rPr>
              <a:t>branżowego (</a:t>
            </a:r>
            <a:r>
              <a:rPr lang="pl-PL" sz="2400" u="sng" dirty="0" smtClean="0">
                <a:solidFill>
                  <a:schemeClr val="tx1"/>
                </a:solidFill>
              </a:rPr>
              <a:t>32 branże</a:t>
            </a:r>
            <a:r>
              <a:rPr lang="pl-PL" sz="2400" dirty="0" smtClean="0">
                <a:solidFill>
                  <a:schemeClr val="tx1"/>
                </a:solidFill>
              </a:rPr>
              <a:t>)</a:t>
            </a:r>
          </a:p>
          <a:p>
            <a:pPr fontAlgn="base">
              <a:buFont typeface="Wingdings" panose="05000000000000000000" pitchFamily="2" charset="2"/>
              <a:buChar char="q"/>
            </a:pPr>
            <a:r>
              <a:rPr lang="pl-PL" sz="2400" dirty="0" smtClean="0">
                <a:solidFill>
                  <a:schemeClr val="tx1"/>
                </a:solidFill>
              </a:rPr>
              <a:t> klasyfikację </a:t>
            </a:r>
            <a:r>
              <a:rPr lang="pl-PL" sz="2400" dirty="0">
                <a:solidFill>
                  <a:schemeClr val="tx1"/>
                </a:solidFill>
              </a:rPr>
              <a:t>zawodów szkolnictwa </a:t>
            </a:r>
            <a:r>
              <a:rPr lang="pl-PL" sz="2400" dirty="0" smtClean="0">
                <a:solidFill>
                  <a:schemeClr val="tx1"/>
                </a:solidFill>
              </a:rPr>
              <a:t>branżowego </a:t>
            </a:r>
            <a:endParaRPr lang="pl-PL" sz="2400" dirty="0">
              <a:solidFill>
                <a:schemeClr val="tx1"/>
              </a:solidFill>
            </a:endParaRPr>
          </a:p>
          <a:p>
            <a:r>
              <a:rPr lang="pl-PL" sz="2400" dirty="0" smtClean="0">
                <a:solidFill>
                  <a:schemeClr val="tx1"/>
                </a:solidFill>
              </a:rPr>
              <a:t>Przepisy </a:t>
            </a:r>
            <a:r>
              <a:rPr lang="pl-PL" sz="2400" dirty="0">
                <a:solidFill>
                  <a:schemeClr val="tx1"/>
                </a:solidFill>
              </a:rPr>
              <a:t>rozporządzenia stosuje się </a:t>
            </a:r>
            <a:r>
              <a:rPr lang="pl-PL" sz="2400" dirty="0" smtClean="0">
                <a:solidFill>
                  <a:schemeClr val="tx1"/>
                </a:solidFill>
              </a:rPr>
              <a:t>począwszy: </a:t>
            </a:r>
          </a:p>
          <a:p>
            <a:pPr>
              <a:buFont typeface="Wingdings" panose="05000000000000000000" pitchFamily="2" charset="2"/>
              <a:buChar char="q"/>
            </a:pPr>
            <a:r>
              <a:rPr lang="pl-PL" sz="2400" dirty="0" smtClean="0">
                <a:solidFill>
                  <a:schemeClr val="tx1"/>
                </a:solidFill>
              </a:rPr>
              <a:t> </a:t>
            </a:r>
            <a:r>
              <a:rPr lang="pl-PL" sz="2400" b="1" dirty="0" smtClean="0">
                <a:solidFill>
                  <a:schemeClr val="tx1"/>
                </a:solidFill>
              </a:rPr>
              <a:t>od roku </a:t>
            </a:r>
            <a:r>
              <a:rPr lang="pl-PL" sz="2400" b="1" dirty="0">
                <a:solidFill>
                  <a:schemeClr val="tx1"/>
                </a:solidFill>
              </a:rPr>
              <a:t>szkolnego 2019/2020 w:</a:t>
            </a:r>
          </a:p>
          <a:p>
            <a:pPr marL="0" indent="0">
              <a:buNone/>
            </a:pPr>
            <a:r>
              <a:rPr lang="pl-PL" sz="2400" dirty="0" smtClean="0">
                <a:solidFill>
                  <a:schemeClr val="tx1"/>
                </a:solidFill>
              </a:rPr>
              <a:t>- klasie </a:t>
            </a:r>
            <a:r>
              <a:rPr lang="pl-PL" sz="2400" dirty="0">
                <a:solidFill>
                  <a:schemeClr val="tx1"/>
                </a:solidFill>
              </a:rPr>
              <a:t>I branżowej szkoły I stopnia, która rozpoczyna się z dniem 1 września 2019 r. </a:t>
            </a:r>
            <a:r>
              <a:rPr lang="pl-PL" sz="2400" u="sng" dirty="0">
                <a:solidFill>
                  <a:schemeClr val="tx1"/>
                </a:solidFill>
              </a:rPr>
              <a:t>lub z dniem 1 lutego 2020 </a:t>
            </a:r>
            <a:r>
              <a:rPr lang="pl-PL" sz="2400" u="sng" dirty="0" smtClean="0">
                <a:solidFill>
                  <a:schemeClr val="tx1"/>
                </a:solidFill>
              </a:rPr>
              <a:t>r.</a:t>
            </a:r>
          </a:p>
          <a:p>
            <a:pPr>
              <a:buFontTx/>
              <a:buChar char="-"/>
            </a:pPr>
            <a:r>
              <a:rPr lang="pl-PL" sz="2400" dirty="0" smtClean="0">
                <a:solidFill>
                  <a:schemeClr val="tx1"/>
                </a:solidFill>
              </a:rPr>
              <a:t>semestrze </a:t>
            </a:r>
            <a:r>
              <a:rPr lang="pl-PL" sz="2400" dirty="0">
                <a:solidFill>
                  <a:schemeClr val="tx1"/>
                </a:solidFill>
              </a:rPr>
              <a:t>I szkoły </a:t>
            </a:r>
            <a:r>
              <a:rPr lang="pl-PL" sz="2400" dirty="0" smtClean="0">
                <a:solidFill>
                  <a:schemeClr val="tx1"/>
                </a:solidFill>
              </a:rPr>
              <a:t>policealnej,</a:t>
            </a:r>
          </a:p>
          <a:p>
            <a:pPr>
              <a:buFontTx/>
              <a:buChar char="-"/>
            </a:pPr>
            <a:r>
              <a:rPr lang="pl-PL" sz="2400" dirty="0" smtClean="0">
                <a:solidFill>
                  <a:schemeClr val="tx1"/>
                </a:solidFill>
              </a:rPr>
              <a:t>klasie </a:t>
            </a:r>
            <a:r>
              <a:rPr lang="pl-PL" sz="2400" dirty="0">
                <a:solidFill>
                  <a:schemeClr val="tx1"/>
                </a:solidFill>
              </a:rPr>
              <a:t>I dotychczasowego czteroletniego </a:t>
            </a:r>
            <a:r>
              <a:rPr lang="pl-PL" sz="2400" dirty="0" smtClean="0">
                <a:solidFill>
                  <a:schemeClr val="tx1"/>
                </a:solidFill>
              </a:rPr>
              <a:t>technikum,</a:t>
            </a:r>
          </a:p>
          <a:p>
            <a:pPr>
              <a:buFontTx/>
              <a:buChar char="-"/>
            </a:pPr>
            <a:r>
              <a:rPr lang="pl-PL" sz="2400" dirty="0" smtClean="0">
                <a:solidFill>
                  <a:schemeClr val="tx1"/>
                </a:solidFill>
              </a:rPr>
              <a:t>klasie </a:t>
            </a:r>
            <a:r>
              <a:rPr lang="pl-PL" sz="2400" dirty="0">
                <a:solidFill>
                  <a:schemeClr val="tx1"/>
                </a:solidFill>
              </a:rPr>
              <a:t>I pięcioletniego technikum,</a:t>
            </a:r>
          </a:p>
          <a:p>
            <a:pPr lvl="0" fontAlgn="base">
              <a:buFont typeface="Wingdings" panose="05000000000000000000" pitchFamily="2" charset="2"/>
              <a:buChar char="q"/>
            </a:pPr>
            <a:r>
              <a:rPr lang="pl-PL" sz="2400" dirty="0" smtClean="0">
                <a:solidFill>
                  <a:schemeClr val="tx1"/>
                </a:solidFill>
              </a:rPr>
              <a:t> </a:t>
            </a:r>
            <a:r>
              <a:rPr lang="pl-PL" sz="2400" b="1" dirty="0" smtClean="0">
                <a:solidFill>
                  <a:schemeClr val="tx1"/>
                </a:solidFill>
              </a:rPr>
              <a:t>od roku </a:t>
            </a:r>
            <a:r>
              <a:rPr lang="pl-PL" sz="2400" b="1" dirty="0">
                <a:solidFill>
                  <a:schemeClr val="tx1"/>
                </a:solidFill>
              </a:rPr>
              <a:t>szkolnego 2020/2021 w </a:t>
            </a:r>
            <a:r>
              <a:rPr lang="pl-PL" sz="2400" dirty="0">
                <a:solidFill>
                  <a:schemeClr val="tx1"/>
                </a:solidFill>
              </a:rPr>
              <a:t>semestrze I branżowej szkoły II stopnia – a w latach następnych również w kolejnych klasach lub semestrach tych szkół.</a:t>
            </a:r>
          </a:p>
          <a:p>
            <a:pPr marL="0" indent="0">
              <a:buNone/>
            </a:pPr>
            <a:endParaRPr lang="pl-PL" dirty="0"/>
          </a:p>
        </p:txBody>
      </p:sp>
      <p:sp>
        <p:nvSpPr>
          <p:cNvPr id="2" name="Symbol zastępczy numeru slajdu 1"/>
          <p:cNvSpPr>
            <a:spLocks noGrp="1"/>
          </p:cNvSpPr>
          <p:nvPr>
            <p:ph type="sldNum" sz="quarter" idx="12"/>
          </p:nvPr>
        </p:nvSpPr>
        <p:spPr/>
        <p:txBody>
          <a:bodyPr/>
          <a:lstStyle/>
          <a:p>
            <a:fld id="{855A00D9-A257-4ED6-82A5-BF4EB1D23AB9}" type="slidenum">
              <a:rPr lang="pl-PL" smtClean="0"/>
              <a:t>18</a:t>
            </a:fld>
            <a:endParaRPr lang="pl-PL"/>
          </a:p>
        </p:txBody>
      </p:sp>
    </p:spTree>
    <p:extLst>
      <p:ext uri="{BB962C8B-B14F-4D97-AF65-F5344CB8AC3E}">
        <p14:creationId xmlns:p14="http://schemas.microsoft.com/office/powerpoint/2010/main" val="31258548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855A00D9-A257-4ED6-82A5-BF4EB1D23AB9}" type="slidenum">
              <a:rPr lang="pl-PL" smtClean="0"/>
              <a:t>19</a:t>
            </a:fld>
            <a:endParaRPr lang="pl-PL"/>
          </a:p>
        </p:txBody>
      </p:sp>
      <p:graphicFrame>
        <p:nvGraphicFramePr>
          <p:cNvPr id="3" name="Tabela 2"/>
          <p:cNvGraphicFramePr>
            <a:graphicFrameLocks noGrp="1"/>
          </p:cNvGraphicFramePr>
          <p:nvPr>
            <p:extLst>
              <p:ext uri="{D42A27DB-BD31-4B8C-83A1-F6EECF244321}">
                <p14:modId xmlns:p14="http://schemas.microsoft.com/office/powerpoint/2010/main" val="2084800644"/>
              </p:ext>
            </p:extLst>
          </p:nvPr>
        </p:nvGraphicFramePr>
        <p:xfrm>
          <a:off x="0" y="1"/>
          <a:ext cx="12191999" cy="6915397"/>
        </p:xfrm>
        <a:graphic>
          <a:graphicData uri="http://schemas.openxmlformats.org/drawingml/2006/table">
            <a:tbl>
              <a:tblPr firstRow="1" firstCol="1" bandRow="1">
                <a:tableStyleId>{5C22544A-7EE6-4342-B048-85BDC9FD1C3A}</a:tableStyleId>
              </a:tblPr>
              <a:tblGrid>
                <a:gridCol w="1752600">
                  <a:extLst>
                    <a:ext uri="{9D8B030D-6E8A-4147-A177-3AD203B41FA5}">
                      <a16:colId xmlns:a16="http://schemas.microsoft.com/office/drawing/2014/main" val="20000"/>
                    </a:ext>
                  </a:extLst>
                </a:gridCol>
                <a:gridCol w="4254500">
                  <a:extLst>
                    <a:ext uri="{9D8B030D-6E8A-4147-A177-3AD203B41FA5}">
                      <a16:colId xmlns:a16="http://schemas.microsoft.com/office/drawing/2014/main" val="20001"/>
                    </a:ext>
                  </a:extLst>
                </a:gridCol>
                <a:gridCol w="6184899">
                  <a:extLst>
                    <a:ext uri="{9D8B030D-6E8A-4147-A177-3AD203B41FA5}">
                      <a16:colId xmlns:a16="http://schemas.microsoft.com/office/drawing/2014/main" val="20002"/>
                    </a:ext>
                  </a:extLst>
                </a:gridCol>
              </a:tblGrid>
              <a:tr h="1822574">
                <a:tc>
                  <a:txBody>
                    <a:bodyPr/>
                    <a:lstStyle/>
                    <a:p>
                      <a:pPr algn="ctr">
                        <a:lnSpc>
                          <a:spcPct val="150000"/>
                        </a:lnSpc>
                        <a:spcAft>
                          <a:spcPts val="750"/>
                        </a:spcAft>
                      </a:pPr>
                      <a:r>
                        <a:rPr lang="pl-PL" sz="2000" dirty="0">
                          <a:effectLst/>
                        </a:rPr>
                        <a:t>Rok szkolny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Szkoły (klasy) w których stosuje się </a:t>
                      </a:r>
                      <a:r>
                        <a:rPr lang="pl-PL" sz="1800" dirty="0" smtClean="0">
                          <a:solidFill>
                            <a:srgbClr val="00B050"/>
                          </a:solidFill>
                          <a:effectLst/>
                        </a:rPr>
                        <a:t>RAMOWE PLANY NAUCZANIA </a:t>
                      </a:r>
                      <a:r>
                        <a:rPr lang="pl-PL" sz="1800" dirty="0" smtClean="0">
                          <a:effectLst/>
                        </a:rPr>
                        <a:t>określone </a:t>
                      </a:r>
                      <a:r>
                        <a:rPr lang="pl-PL" sz="1800" dirty="0">
                          <a:effectLst/>
                        </a:rPr>
                        <a:t>w przepisach wydanych na podstawie </a:t>
                      </a:r>
                      <a:r>
                        <a:rPr lang="pl-PL" sz="1800" u="sng" dirty="0">
                          <a:effectLst/>
                        </a:rPr>
                        <a:t>ustawy – Prawo oświatowe</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Szkoły (klasy) w których stosuje się ramowe plany nauczania określone w przepisach wydanych na podstawie </a:t>
                      </a:r>
                      <a:r>
                        <a:rPr lang="pl-PL" sz="1800" u="sng" dirty="0">
                          <a:effectLst/>
                        </a:rPr>
                        <a:t>ustawy o systemie oświaty</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extLst>
                  <a:ext uri="{0D108BD9-81ED-4DB2-BD59-A6C34878D82A}">
                    <a16:rowId xmlns:a16="http://schemas.microsoft.com/office/drawing/2014/main" val="10000"/>
                  </a:ext>
                </a:extLst>
              </a:tr>
              <a:tr h="2719477">
                <a:tc>
                  <a:txBody>
                    <a:bodyPr/>
                    <a:lstStyle/>
                    <a:p>
                      <a:pPr algn="ctr">
                        <a:lnSpc>
                          <a:spcPct val="150000"/>
                        </a:lnSpc>
                        <a:spcAft>
                          <a:spcPts val="750"/>
                        </a:spcAft>
                      </a:pPr>
                      <a:r>
                        <a:rPr lang="pl-PL" sz="1800" dirty="0">
                          <a:effectLst/>
                        </a:rPr>
                        <a:t>2017/2018</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600" dirty="0">
                          <a:effectLst/>
                        </a:rPr>
                        <a:t>- klasy I, IV, VII szkoły podstawowej, a w latach następnych również w kolejnych klasach szkoły podstawowej</a:t>
                      </a:r>
                      <a:r>
                        <a:rPr lang="pl-PL" sz="1600" dirty="0" smtClean="0">
                          <a:effectLst/>
                        </a:rPr>
                        <a:t>, </a:t>
                      </a:r>
                      <a:br>
                        <a:rPr lang="pl-PL" sz="1600" dirty="0" smtClean="0">
                          <a:effectLst/>
                        </a:rPr>
                      </a:br>
                      <a:r>
                        <a:rPr lang="pl-PL" sz="1600" dirty="0" smtClean="0">
                          <a:effectLst/>
                        </a:rPr>
                        <a:t>- </a:t>
                      </a:r>
                      <a:r>
                        <a:rPr lang="pl-PL" sz="1600" dirty="0">
                          <a:effectLst/>
                        </a:rPr>
                        <a:t>branżowej szkole I stopnia</a:t>
                      </a:r>
                      <a:r>
                        <a:rPr lang="pl-PL" sz="1600" dirty="0" smtClean="0">
                          <a:effectLst/>
                        </a:rPr>
                        <a:t>, </a:t>
                      </a:r>
                      <a:br>
                        <a:rPr lang="pl-PL" sz="1600" dirty="0" smtClean="0">
                          <a:effectLst/>
                        </a:rPr>
                      </a:br>
                      <a:r>
                        <a:rPr lang="pl-PL" sz="1600" dirty="0" smtClean="0">
                          <a:effectLst/>
                        </a:rPr>
                        <a:t>- </a:t>
                      </a:r>
                      <a:r>
                        <a:rPr lang="pl-PL" sz="1600" dirty="0">
                          <a:effectLst/>
                        </a:rPr>
                        <a:t>szkole </a:t>
                      </a:r>
                      <a:r>
                        <a:rPr lang="pl-PL" sz="1600" dirty="0" err="1" smtClean="0">
                          <a:effectLst/>
                        </a:rPr>
                        <a:t>specj</a:t>
                      </a:r>
                      <a:r>
                        <a:rPr lang="pl-PL" sz="1600" dirty="0" smtClean="0">
                          <a:effectLst/>
                        </a:rPr>
                        <a:t>. przysposabiającej </a:t>
                      </a:r>
                      <a:r>
                        <a:rPr lang="pl-PL" sz="1600" dirty="0">
                          <a:effectLst/>
                        </a:rPr>
                        <a:t>do pracy</a:t>
                      </a:r>
                      <a:r>
                        <a:rPr lang="pl-PL" sz="1600" dirty="0" smtClean="0">
                          <a:effectLst/>
                        </a:rPr>
                        <a:t>, </a:t>
                      </a:r>
                      <a:br>
                        <a:rPr lang="pl-PL" sz="1600" dirty="0" smtClean="0">
                          <a:effectLst/>
                        </a:rPr>
                      </a:br>
                      <a:r>
                        <a:rPr lang="pl-PL" sz="1600" dirty="0" smtClean="0">
                          <a:effectLst/>
                        </a:rPr>
                        <a:t>- </a:t>
                      </a:r>
                      <a:r>
                        <a:rPr lang="pl-PL" sz="1600" dirty="0">
                          <a:effectLst/>
                        </a:rPr>
                        <a:t>semestrach I szkoły </a:t>
                      </a:r>
                      <a:r>
                        <a:rPr lang="pl-PL" sz="1600" dirty="0" smtClean="0">
                          <a:effectLst/>
                        </a:rPr>
                        <a:t>polic., </a:t>
                      </a:r>
                      <a:r>
                        <a:rPr lang="pl-PL" sz="1600" dirty="0">
                          <a:effectLst/>
                        </a:rPr>
                        <a:t>a w latach następnych również w kolejnych </a:t>
                      </a:r>
                      <a:r>
                        <a:rPr lang="pl-PL" sz="1600" dirty="0" smtClean="0">
                          <a:effectLst/>
                        </a:rPr>
                        <a:t>semestr.</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600" dirty="0">
                          <a:effectLst/>
                        </a:rPr>
                        <a:t>- klasy II, III, V i VI szkoły podstawowej</a:t>
                      </a:r>
                      <a:r>
                        <a:rPr lang="pl-PL" sz="1600" dirty="0" smtClean="0">
                          <a:effectLst/>
                        </a:rPr>
                        <a:t>,</a:t>
                      </a:r>
                      <a:br>
                        <a:rPr lang="pl-PL" sz="1600" dirty="0" smtClean="0">
                          <a:effectLst/>
                        </a:rPr>
                      </a:br>
                      <a:r>
                        <a:rPr lang="pl-PL" sz="1600" dirty="0" smtClean="0">
                          <a:effectLst/>
                        </a:rPr>
                        <a:t>- </a:t>
                      </a:r>
                      <a:r>
                        <a:rPr lang="pl-PL" sz="1600" dirty="0">
                          <a:effectLst/>
                        </a:rPr>
                        <a:t>dotychczasowe gimnazjum – do zakończenia kształcenia</a:t>
                      </a:r>
                      <a:r>
                        <a:rPr lang="pl-PL" sz="1600" dirty="0" smtClean="0">
                          <a:effectLst/>
                        </a:rPr>
                        <a:t>,</a:t>
                      </a:r>
                      <a:br>
                        <a:rPr lang="pl-PL" sz="1600" dirty="0" smtClean="0">
                          <a:effectLst/>
                        </a:rPr>
                      </a:br>
                      <a:r>
                        <a:rPr lang="pl-PL" sz="1600" dirty="0" smtClean="0">
                          <a:effectLst/>
                        </a:rPr>
                        <a:t>- </a:t>
                      </a:r>
                      <a:r>
                        <a:rPr lang="pl-PL" sz="1600" dirty="0">
                          <a:effectLst/>
                        </a:rPr>
                        <a:t>dotychczasowe trzyletnie </a:t>
                      </a:r>
                      <a:r>
                        <a:rPr lang="pl-PL" sz="1600" dirty="0" smtClean="0">
                          <a:effectLst/>
                        </a:rPr>
                        <a:t>LO </a:t>
                      </a:r>
                      <a:r>
                        <a:rPr lang="pl-PL" sz="1600" dirty="0">
                          <a:effectLst/>
                        </a:rPr>
                        <a:t>– do zakończenia </a:t>
                      </a:r>
                      <a:r>
                        <a:rPr lang="pl-PL" sz="1600" dirty="0" err="1" smtClean="0">
                          <a:effectLst/>
                        </a:rPr>
                        <a:t>kszt</a:t>
                      </a:r>
                      <a:r>
                        <a:rPr lang="pl-PL" sz="1600" dirty="0" smtClean="0">
                          <a:effectLst/>
                        </a:rPr>
                        <a:t>. </a:t>
                      </a:r>
                      <a:br>
                        <a:rPr lang="pl-PL" sz="1600" dirty="0" smtClean="0">
                          <a:effectLst/>
                        </a:rPr>
                      </a:br>
                      <a:r>
                        <a:rPr lang="pl-PL" sz="1600" dirty="0" smtClean="0">
                          <a:effectLst/>
                        </a:rPr>
                        <a:t>- </a:t>
                      </a:r>
                      <a:r>
                        <a:rPr lang="pl-PL" sz="1600" dirty="0">
                          <a:effectLst/>
                        </a:rPr>
                        <a:t>dotychczasowe czteroletnie </a:t>
                      </a:r>
                      <a:r>
                        <a:rPr lang="pl-PL" sz="1600" dirty="0" smtClean="0">
                          <a:effectLst/>
                        </a:rPr>
                        <a:t>T - </a:t>
                      </a:r>
                      <a:r>
                        <a:rPr lang="pl-PL" sz="1600" dirty="0">
                          <a:effectLst/>
                        </a:rPr>
                        <a:t>do zakończenia </a:t>
                      </a:r>
                      <a:r>
                        <a:rPr lang="pl-PL" sz="1600" dirty="0" err="1" smtClean="0">
                          <a:effectLst/>
                        </a:rPr>
                        <a:t>kszt</a:t>
                      </a:r>
                      <a:r>
                        <a:rPr lang="pl-PL" sz="1600" dirty="0" smtClean="0">
                          <a:effectLst/>
                        </a:rPr>
                        <a:t>.</a:t>
                      </a:r>
                      <a:br>
                        <a:rPr lang="pl-PL" sz="1600" dirty="0" smtClean="0">
                          <a:effectLst/>
                        </a:rPr>
                      </a:br>
                      <a:r>
                        <a:rPr lang="pl-PL" sz="1600" dirty="0" smtClean="0">
                          <a:effectLst/>
                        </a:rPr>
                        <a:t>- </a:t>
                      </a:r>
                      <a:r>
                        <a:rPr lang="pl-PL" sz="1600" dirty="0">
                          <a:effectLst/>
                        </a:rPr>
                        <a:t>w klasach dotychczasowej </a:t>
                      </a:r>
                      <a:r>
                        <a:rPr lang="pl-PL" sz="1600" dirty="0" smtClean="0">
                          <a:effectLst/>
                        </a:rPr>
                        <a:t>ZSZ</a:t>
                      </a:r>
                      <a:r>
                        <a:rPr lang="pl-PL" sz="1600" baseline="0" dirty="0" smtClean="0">
                          <a:effectLst/>
                        </a:rPr>
                        <a:t> pro</a:t>
                      </a:r>
                      <a:r>
                        <a:rPr lang="pl-PL" sz="1600" dirty="0" smtClean="0">
                          <a:effectLst/>
                        </a:rPr>
                        <a:t>wadzonych </a:t>
                      </a:r>
                      <a:r>
                        <a:rPr lang="pl-PL" sz="1600" dirty="0">
                          <a:effectLst/>
                        </a:rPr>
                        <a:t>w branżowej szkole I stopnia – do zakończenia kształcenia</a:t>
                      </a:r>
                      <a:r>
                        <a:rPr lang="pl-PL" sz="1600" dirty="0" smtClean="0">
                          <a:effectLst/>
                        </a:rPr>
                        <a:t>,</a:t>
                      </a:r>
                      <a:br>
                        <a:rPr lang="pl-PL" sz="1600" dirty="0" smtClean="0">
                          <a:effectLst/>
                        </a:rPr>
                      </a:br>
                      <a:r>
                        <a:rPr lang="pl-PL" sz="1600" dirty="0" smtClean="0">
                          <a:effectLst/>
                        </a:rPr>
                        <a:t>- </a:t>
                      </a:r>
                      <a:r>
                        <a:rPr lang="pl-PL" sz="1600" dirty="0">
                          <a:effectLst/>
                        </a:rPr>
                        <a:t>semestry II – V szkoły policealnej,</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extLst>
                  <a:ext uri="{0D108BD9-81ED-4DB2-BD59-A6C34878D82A}">
                    <a16:rowId xmlns:a16="http://schemas.microsoft.com/office/drawing/2014/main" val="10001"/>
                  </a:ext>
                </a:extLst>
              </a:tr>
              <a:tr h="423694">
                <a:tc>
                  <a:txBody>
                    <a:bodyPr/>
                    <a:lstStyle/>
                    <a:p>
                      <a:pPr algn="ctr">
                        <a:lnSpc>
                          <a:spcPct val="150000"/>
                        </a:lnSpc>
                        <a:spcAft>
                          <a:spcPts val="750"/>
                        </a:spcAft>
                      </a:pPr>
                      <a:r>
                        <a:rPr lang="pl-PL" sz="1800" dirty="0">
                          <a:effectLst/>
                        </a:rPr>
                        <a:t>2018/2019</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600" dirty="0">
                          <a:effectLst/>
                        </a:rPr>
                        <a:t>klasy lub semestry </a:t>
                      </a:r>
                      <a:r>
                        <a:rPr lang="pl-PL" sz="1600" dirty="0" smtClean="0">
                          <a:effectLst/>
                        </a:rPr>
                        <a:t>ww</a:t>
                      </a:r>
                      <a:r>
                        <a:rPr lang="pl-PL" sz="1600" dirty="0">
                          <a:effectLst/>
                        </a:rPr>
                        <a:t>. szkół</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600" dirty="0">
                          <a:effectLst/>
                        </a:rPr>
                        <a:t>- klasy III i VI szkoły podstawowej</a:t>
                      </a:r>
                      <a:r>
                        <a:rPr lang="pl-PL" sz="1600" dirty="0" smtClean="0">
                          <a:effectLst/>
                        </a:rPr>
                        <a:t>, - </a:t>
                      </a:r>
                      <a:r>
                        <a:rPr lang="pl-PL" sz="1600" dirty="0">
                          <a:effectLst/>
                        </a:rPr>
                        <a:t>semestry IV i V </a:t>
                      </a:r>
                      <a:r>
                        <a:rPr lang="pl-PL" sz="1600" dirty="0" smtClean="0">
                          <a:effectLst/>
                        </a:rPr>
                        <a:t>sz. pol.</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extLst>
                  <a:ext uri="{0D108BD9-81ED-4DB2-BD59-A6C34878D82A}">
                    <a16:rowId xmlns:a16="http://schemas.microsoft.com/office/drawing/2014/main" val="10002"/>
                  </a:ext>
                </a:extLst>
              </a:tr>
              <a:tr h="915988">
                <a:tc>
                  <a:txBody>
                    <a:bodyPr/>
                    <a:lstStyle/>
                    <a:p>
                      <a:pPr algn="ctr">
                        <a:lnSpc>
                          <a:spcPct val="150000"/>
                        </a:lnSpc>
                        <a:spcAft>
                          <a:spcPts val="750"/>
                        </a:spcAft>
                      </a:pPr>
                      <a:r>
                        <a:rPr lang="pl-PL" sz="2000" dirty="0">
                          <a:solidFill>
                            <a:srgbClr val="00B050"/>
                          </a:solidFill>
                          <a:effectLst/>
                        </a:rPr>
                        <a:t>2019/2020</a:t>
                      </a:r>
                      <a:endParaRPr lang="pl-PL"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solidFill>
                            <a:srgbClr val="00B050"/>
                          </a:solidFill>
                          <a:effectLst/>
                        </a:rPr>
                        <a:t>- czteroletnie liceum ogólnokształcące</a:t>
                      </a:r>
                      <a:r>
                        <a:rPr lang="pl-PL" sz="1800" dirty="0" smtClean="0">
                          <a:solidFill>
                            <a:srgbClr val="00B050"/>
                          </a:solidFill>
                          <a:effectLst/>
                        </a:rPr>
                        <a:t>,</a:t>
                      </a:r>
                      <a:br>
                        <a:rPr lang="pl-PL" sz="1800" dirty="0" smtClean="0">
                          <a:solidFill>
                            <a:srgbClr val="00B050"/>
                          </a:solidFill>
                          <a:effectLst/>
                        </a:rPr>
                      </a:br>
                      <a:r>
                        <a:rPr lang="pl-PL" sz="1800" dirty="0" smtClean="0">
                          <a:solidFill>
                            <a:srgbClr val="00B050"/>
                          </a:solidFill>
                          <a:effectLst/>
                        </a:rPr>
                        <a:t>- </a:t>
                      </a:r>
                      <a:r>
                        <a:rPr lang="pl-PL" sz="1800" dirty="0">
                          <a:solidFill>
                            <a:srgbClr val="00B050"/>
                          </a:solidFill>
                          <a:effectLst/>
                        </a:rPr>
                        <a:t>pięcioletnie technikum</a:t>
                      </a:r>
                      <a:endParaRPr lang="pl-PL" sz="18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marL="0" marR="0" indent="0" algn="l" defTabSz="914400" rtl="0" eaLnBrk="1" fontAlgn="auto" latinLnBrk="0" hangingPunct="1">
                        <a:lnSpc>
                          <a:spcPct val="150000"/>
                        </a:lnSpc>
                        <a:spcBef>
                          <a:spcPts val="0"/>
                        </a:spcBef>
                        <a:spcAft>
                          <a:spcPts val="750"/>
                        </a:spcAft>
                        <a:buClrTx/>
                        <a:buSzTx/>
                        <a:buFontTx/>
                        <a:buNone/>
                        <a:tabLst/>
                        <a:defRPr/>
                      </a:pPr>
                      <a:r>
                        <a:rPr lang="pl-PL" sz="2000" b="1" dirty="0" smtClean="0">
                          <a:solidFill>
                            <a:srgbClr val="FF0000"/>
                          </a:solidFill>
                          <a:effectLst/>
                        </a:rPr>
                        <a:t>UWAGA:</a:t>
                      </a:r>
                      <a:r>
                        <a:rPr lang="pl-PL" sz="2000" b="0" dirty="0" smtClean="0">
                          <a:solidFill>
                            <a:srgbClr val="FF0000"/>
                          </a:solidFill>
                          <a:effectLst/>
                        </a:rPr>
                        <a:t> Projekt rozporządzenia MEN w sprawie ramowych planów nauczania dla publicznych szkół          (7</a:t>
                      </a:r>
                      <a:r>
                        <a:rPr lang="pl-PL" sz="2000" b="0" baseline="0" dirty="0" smtClean="0">
                          <a:solidFill>
                            <a:srgbClr val="FF0000"/>
                          </a:solidFill>
                          <a:effectLst/>
                        </a:rPr>
                        <a:t> </a:t>
                      </a:r>
                      <a:r>
                        <a:rPr lang="pl-PL" sz="2000" b="0" dirty="0" smtClean="0">
                          <a:solidFill>
                            <a:srgbClr val="FF0000"/>
                          </a:solidFill>
                          <a:effectLst/>
                        </a:rPr>
                        <a:t>marca 2019 r.). </a:t>
                      </a:r>
                    </a:p>
                  </a:txBody>
                  <a:tcPr marL="33053" marR="33053" marT="0" marB="0"/>
                </a:tc>
                <a:extLst>
                  <a:ext uri="{0D108BD9-81ED-4DB2-BD59-A6C34878D82A}">
                    <a16:rowId xmlns:a16="http://schemas.microsoft.com/office/drawing/2014/main" val="10003"/>
                  </a:ext>
                </a:extLst>
              </a:tr>
              <a:tr h="578052">
                <a:tc>
                  <a:txBody>
                    <a:bodyPr/>
                    <a:lstStyle/>
                    <a:p>
                      <a:pPr algn="ctr">
                        <a:lnSpc>
                          <a:spcPct val="150000"/>
                        </a:lnSpc>
                        <a:spcAft>
                          <a:spcPts val="750"/>
                        </a:spcAft>
                      </a:pPr>
                      <a:r>
                        <a:rPr lang="pl-PL" sz="2000" dirty="0">
                          <a:solidFill>
                            <a:srgbClr val="00B0F0"/>
                          </a:solidFill>
                          <a:effectLst/>
                        </a:rPr>
                        <a:t>2020/2021</a:t>
                      </a:r>
                      <a:endParaRPr lang="pl-PL" sz="20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solidFill>
                            <a:srgbClr val="00B0F0"/>
                          </a:solidFill>
                          <a:effectLst/>
                        </a:rPr>
                        <a:t>- branżowa szkoła II stopnia </a:t>
                      </a:r>
                      <a:endParaRPr lang="pl-PL" sz="18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378200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a:xfrm>
            <a:off x="372533" y="0"/>
            <a:ext cx="11148907" cy="1749777"/>
          </a:xfrm>
        </p:spPr>
        <p:txBody>
          <a:bodyPr>
            <a:noAutofit/>
          </a:bodyPr>
          <a:lstStyle/>
          <a:p>
            <a:r>
              <a:rPr lang="pl-PL" sz="4000" dirty="0">
                <a:solidFill>
                  <a:srgbClr val="FF0000"/>
                </a:solidFill>
              </a:rPr>
              <a:t>Projekt</a:t>
            </a:r>
            <a:r>
              <a:rPr lang="pl-PL" sz="4000" dirty="0">
                <a:solidFill>
                  <a:schemeClr val="tx1"/>
                </a:solidFill>
              </a:rPr>
              <a:t> rozporządzenia MEN w sprawie ramowych planów nauczania dla publicznych </a:t>
            </a:r>
            <a:r>
              <a:rPr lang="pl-PL" sz="4000" dirty="0" smtClean="0">
                <a:solidFill>
                  <a:schemeClr val="tx1"/>
                </a:solidFill>
              </a:rPr>
              <a:t>szkół – </a:t>
            </a:r>
            <a:r>
              <a:rPr lang="pl-PL" sz="2400" dirty="0" smtClean="0">
                <a:solidFill>
                  <a:srgbClr val="00B050"/>
                </a:solidFill>
              </a:rPr>
              <a:t>opublikowany 7 </a:t>
            </a:r>
            <a:r>
              <a:rPr lang="pl-PL" sz="2400" dirty="0">
                <a:solidFill>
                  <a:srgbClr val="00B050"/>
                </a:solidFill>
              </a:rPr>
              <a:t>marca 2019 r</a:t>
            </a:r>
            <a:r>
              <a:rPr lang="pl-PL" sz="2400" dirty="0" smtClean="0">
                <a:solidFill>
                  <a:srgbClr val="00B050"/>
                </a:solidFill>
              </a:rPr>
              <a:t>.. </a:t>
            </a:r>
            <a:r>
              <a:rPr lang="pl-PL" sz="2400" dirty="0">
                <a:solidFill>
                  <a:srgbClr val="00B050"/>
                </a:solidFill>
              </a:rPr>
              <a:t>Zgłoszenie ewentualnych uwag </a:t>
            </a:r>
            <a:r>
              <a:rPr lang="pl-PL" sz="2400" u="sng" dirty="0" smtClean="0">
                <a:solidFill>
                  <a:srgbClr val="00B050"/>
                </a:solidFill>
              </a:rPr>
              <a:t>do </a:t>
            </a:r>
            <a:r>
              <a:rPr lang="pl-PL" sz="2400" u="sng" dirty="0">
                <a:solidFill>
                  <a:srgbClr val="00B050"/>
                </a:solidFill>
              </a:rPr>
              <a:t>dnia 21 marca 2019 r. </a:t>
            </a:r>
            <a:r>
              <a:rPr lang="pl-PL" sz="2400" dirty="0" smtClean="0">
                <a:solidFill>
                  <a:srgbClr val="00B050"/>
                </a:solidFill>
              </a:rPr>
              <a:t>(</a:t>
            </a:r>
            <a:r>
              <a:rPr lang="pl-PL" sz="2400" dirty="0">
                <a:solidFill>
                  <a:srgbClr val="00B050"/>
                </a:solidFill>
              </a:rPr>
              <a:t>również pocztą elektroniczną - w wersji edytowalnej na adres: joanna.skrzypczyk@men.gov.pl</a:t>
            </a:r>
            <a:r>
              <a:rPr lang="pl-PL" sz="2400" dirty="0" smtClean="0">
                <a:solidFill>
                  <a:srgbClr val="00B050"/>
                </a:solidFill>
              </a:rPr>
              <a:t>). </a:t>
            </a:r>
            <a:endParaRPr lang="pl-PL" sz="2400" dirty="0">
              <a:solidFill>
                <a:srgbClr val="00B050"/>
              </a:solidFill>
            </a:endParaRPr>
          </a:p>
        </p:txBody>
      </p:sp>
      <p:sp>
        <p:nvSpPr>
          <p:cNvPr id="4" name="Symbol zastępczy zawartości 3"/>
          <p:cNvSpPr>
            <a:spLocks noGrp="1"/>
          </p:cNvSpPr>
          <p:nvPr>
            <p:ph idx="1"/>
          </p:nvPr>
        </p:nvSpPr>
        <p:spPr>
          <a:xfrm>
            <a:off x="372533" y="1882588"/>
            <a:ext cx="11654516" cy="4496697"/>
          </a:xfrm>
        </p:spPr>
        <p:txBody>
          <a:bodyPr>
            <a:normAutofit fontScale="92500" lnSpcReduction="10000"/>
          </a:bodyPr>
          <a:lstStyle/>
          <a:p>
            <a:r>
              <a:rPr lang="pl-PL" sz="2200" dirty="0"/>
              <a:t>Przepisy rozporządzenia będą miały zastosowanie:</a:t>
            </a:r>
          </a:p>
          <a:p>
            <a:r>
              <a:rPr lang="pl-PL" sz="2200" b="1" dirty="0"/>
              <a:t>1) począwszy od 1 września 2019 r.:</a:t>
            </a:r>
          </a:p>
          <a:p>
            <a:r>
              <a:rPr lang="pl-PL" sz="2200" dirty="0"/>
              <a:t>a) w szkole podstawowej (we wszystkich klasach), </a:t>
            </a:r>
          </a:p>
          <a:p>
            <a:r>
              <a:rPr lang="pl-PL" sz="2200" dirty="0"/>
              <a:t>b) w czteroletnim liceum ogólnokształcącym, </a:t>
            </a:r>
          </a:p>
          <a:p>
            <a:r>
              <a:rPr lang="pl-PL" sz="2200" dirty="0"/>
              <a:t>c) w pięcioletnim technikum, </a:t>
            </a:r>
          </a:p>
          <a:p>
            <a:r>
              <a:rPr lang="pl-PL" sz="2200" dirty="0"/>
              <a:t>d) w szkole policealnej (począwszy od semestru I, a w następnych latach w kolejnych semestrach) </a:t>
            </a:r>
          </a:p>
          <a:p>
            <a:r>
              <a:rPr lang="pl-PL" sz="2200" dirty="0"/>
              <a:t>e) w branżowej szkole I stopnia dla uczniów będących absolwentami dotychczasowego gimnazjum (począwszy od klasy I, a w latach następnych w kolejnych klasach)</a:t>
            </a:r>
          </a:p>
          <a:p>
            <a:r>
              <a:rPr lang="pl-PL" sz="2200" dirty="0"/>
              <a:t>f) w branżowej szkole I stopnia dla uczniów będących absolwentami ośmioletniej szkoły podstawowej </a:t>
            </a:r>
          </a:p>
          <a:p>
            <a:r>
              <a:rPr lang="pl-PL" sz="2200" dirty="0"/>
              <a:t>g) szkole specjalnej przysposabiającej do pracy</a:t>
            </a:r>
          </a:p>
          <a:p>
            <a:r>
              <a:rPr lang="pl-PL" sz="2200" b="1" dirty="0"/>
              <a:t>2) począwszy od 1 września 2020 r. w branżowej szkole II stopnia.</a:t>
            </a:r>
          </a:p>
          <a:p>
            <a:endParaRPr lang="pl-PL" dirty="0"/>
          </a:p>
        </p:txBody>
      </p:sp>
      <p:sp>
        <p:nvSpPr>
          <p:cNvPr id="2" name="Symbol zastępczy numeru slajdu 1"/>
          <p:cNvSpPr>
            <a:spLocks noGrp="1"/>
          </p:cNvSpPr>
          <p:nvPr>
            <p:ph type="sldNum" sz="quarter" idx="12"/>
          </p:nvPr>
        </p:nvSpPr>
        <p:spPr/>
        <p:txBody>
          <a:bodyPr/>
          <a:lstStyle/>
          <a:p>
            <a:fld id="{855A00D9-A257-4ED6-82A5-BF4EB1D23AB9}" type="slidenum">
              <a:rPr lang="pl-PL" smtClean="0"/>
              <a:t>20</a:t>
            </a:fld>
            <a:endParaRPr lang="pl-PL"/>
          </a:p>
        </p:txBody>
      </p:sp>
    </p:spTree>
    <p:extLst>
      <p:ext uri="{BB962C8B-B14F-4D97-AF65-F5344CB8AC3E}">
        <p14:creationId xmlns:p14="http://schemas.microsoft.com/office/powerpoint/2010/main" val="31842088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641445"/>
          </a:xfrm>
        </p:spPr>
        <p:txBody>
          <a:bodyPr>
            <a:normAutofit/>
          </a:bodyPr>
          <a:lstStyle/>
          <a:p>
            <a:r>
              <a:rPr lang="pl-PL" sz="3600" dirty="0"/>
              <a:t>Dotychczasowe przepisy </a:t>
            </a:r>
            <a:r>
              <a:rPr lang="pl-PL" sz="3600" dirty="0" smtClean="0"/>
              <a:t>wykonawcze …</a:t>
            </a:r>
            <a:endParaRPr lang="pl-PL" sz="3600" dirty="0"/>
          </a:p>
        </p:txBody>
      </p:sp>
      <p:sp>
        <p:nvSpPr>
          <p:cNvPr id="3" name="Symbol zastępczy zawartości 2"/>
          <p:cNvSpPr>
            <a:spLocks noGrp="1"/>
          </p:cNvSpPr>
          <p:nvPr>
            <p:ph idx="1"/>
          </p:nvPr>
        </p:nvSpPr>
        <p:spPr>
          <a:xfrm>
            <a:off x="545910" y="952500"/>
            <a:ext cx="11474639" cy="5416769"/>
          </a:xfrm>
        </p:spPr>
        <p:txBody>
          <a:bodyPr>
            <a:normAutofit fontScale="70000" lnSpcReduction="20000"/>
          </a:bodyPr>
          <a:lstStyle/>
          <a:p>
            <a:r>
              <a:rPr lang="pl-PL" sz="2900" b="1" dirty="0" smtClean="0"/>
              <a:t>Art. 363. </a:t>
            </a:r>
            <a:r>
              <a:rPr lang="pl-PL" sz="3200" b="1" dirty="0" smtClean="0"/>
              <a:t>PWPO </a:t>
            </a:r>
            <a:r>
              <a:rPr lang="pl-PL" sz="3200" dirty="0" smtClean="0"/>
              <a:t>- … </a:t>
            </a:r>
            <a:r>
              <a:rPr lang="pl-PL" sz="2900" b="1" dirty="0" smtClean="0">
                <a:solidFill>
                  <a:srgbClr val="FF0000"/>
                </a:solidFill>
              </a:rPr>
              <a:t>wydane </a:t>
            </a:r>
            <a:r>
              <a:rPr lang="pl-PL" sz="2900" b="1" dirty="0">
                <a:solidFill>
                  <a:srgbClr val="FF0000"/>
                </a:solidFill>
              </a:rPr>
              <a:t>na podstawie </a:t>
            </a:r>
            <a:r>
              <a:rPr lang="pl-PL" sz="2300" dirty="0"/>
              <a:t>art. 9 ust. 5, art. 13a ust. 3, art. 16 ust. 6c, art. 20zh ust. 4, art. 22 ust. 1 pkt 3 i ust. 1a, art. 22 ust. 2 pkt 1, art. 22 ust. 2 pkt 1 w związku z art. 32a ust. 4, art. 22 ust. 2 pkt 2 lit. a i b, art. 22 ust. 2 pkt 2a, art. 22 ust. 2 pkt 2a w związku z art. 32a ust. 4, art. 22 ust. 2 pkt 5, art. 22 ust. 2 pkt 5 w związku z art. 32a ust. 4, art. 22 ust. 2 pkt 7, art. 22 ust. 2 pkt 7 w związku z art. 32a ust. 4, art. 22 ust. 2 pkt 11, art. 22 ust. 2 pkt 12, art. 22 ust. 3, art. 22aga, art. 24 ust. 1, art. 29, art. 36 ust. 3, art. 36a ust. 12, art. 44, art. 44zb, art. 44zq, art. 44zzza, art. 44zzzv, art. 53 ust. 6, art. 55 ust. 6, art. 66 ust. 2, art. 66 ust. 3, art. 68a ust. 5, art. 70 ust. 4, art. 71 ust. 1 pkt 1, art. 71b ust. 7 pkt 2, art. 71b ust. 8, art. 71c ust. 2 oraz art. 94a ust. 6 </a:t>
            </a:r>
            <a:r>
              <a:rPr lang="pl-PL" sz="2900" dirty="0">
                <a:solidFill>
                  <a:srgbClr val="FF0000"/>
                </a:solidFill>
              </a:rPr>
              <a:t>ustawy o systemie oświaty zachowują moc </a:t>
            </a:r>
            <a:r>
              <a:rPr lang="pl-PL" sz="2900" b="1" dirty="0">
                <a:solidFill>
                  <a:srgbClr val="FF0000"/>
                </a:solidFill>
              </a:rPr>
              <a:t>do czasu </a:t>
            </a:r>
            <a:r>
              <a:rPr lang="pl-PL" sz="3200" b="1" dirty="0">
                <a:solidFill>
                  <a:srgbClr val="FF0000"/>
                </a:solidFill>
              </a:rPr>
              <a:t>zakończenia kształcenia</a:t>
            </a:r>
            <a:r>
              <a:rPr lang="pl-PL" sz="3200" dirty="0">
                <a:solidFill>
                  <a:srgbClr val="FF0000"/>
                </a:solidFill>
              </a:rPr>
              <a:t> odpowiednio w:</a:t>
            </a:r>
          </a:p>
          <a:p>
            <a:pPr lvl="0"/>
            <a:r>
              <a:rPr lang="pl-PL" sz="3200" dirty="0"/>
              <a:t>- dotychczasowym gimnazjum, </a:t>
            </a:r>
          </a:p>
          <a:p>
            <a:pPr lvl="0"/>
            <a:r>
              <a:rPr lang="pl-PL" sz="3200" dirty="0"/>
              <a:t>- trzyletnim liceum ogólnokształcącym, </a:t>
            </a:r>
          </a:p>
          <a:p>
            <a:pPr lvl="0"/>
            <a:r>
              <a:rPr lang="pl-PL" sz="3200" dirty="0"/>
              <a:t>- czteroletnim technikum, </a:t>
            </a:r>
          </a:p>
          <a:p>
            <a:pPr lvl="0"/>
            <a:r>
              <a:rPr lang="pl-PL" sz="3200" dirty="0"/>
              <a:t>- </a:t>
            </a:r>
            <a:r>
              <a:rPr lang="pl-PL" sz="3200" u="sng" dirty="0"/>
              <a:t>klasach dotychczasowej zasadniczej szkoły zawodowej prowadzonych w branżowej szkole I stopnia</a:t>
            </a:r>
            <a:r>
              <a:rPr lang="pl-PL" sz="3200" dirty="0"/>
              <a:t>, </a:t>
            </a:r>
            <a:r>
              <a:rPr lang="pl-PL" sz="3200" dirty="0" smtClean="0"/>
              <a:t>(</a:t>
            </a:r>
            <a:r>
              <a:rPr lang="pl-PL" sz="3200" b="1" dirty="0" smtClean="0">
                <a:solidFill>
                  <a:srgbClr val="00B050"/>
                </a:solidFill>
              </a:rPr>
              <a:t>ZWIĄZEK Z ART. 322 UST. 7 PWPO – slajd 22</a:t>
            </a:r>
            <a:r>
              <a:rPr lang="pl-PL" sz="3200" dirty="0" smtClean="0"/>
              <a:t>)</a:t>
            </a:r>
            <a:endParaRPr lang="pl-PL" sz="3200" dirty="0"/>
          </a:p>
          <a:p>
            <a:pPr lvl="0"/>
            <a:r>
              <a:rPr lang="pl-PL" sz="3200" dirty="0"/>
              <a:t>- dotychczasowej szkole policealnej, </a:t>
            </a:r>
          </a:p>
          <a:p>
            <a:pPr lvl="0"/>
            <a:r>
              <a:rPr lang="pl-PL" sz="3200" dirty="0"/>
              <a:t>- szkole specjalnej przysposabiającej do pracy, </a:t>
            </a:r>
          </a:p>
          <a:p>
            <a:pPr lvl="0"/>
            <a:r>
              <a:rPr lang="pl-PL" sz="3200" dirty="0"/>
              <a:t>- w dotychczasowych szkołach artystycznych, </a:t>
            </a:r>
          </a:p>
          <a:p>
            <a:pPr marL="0" indent="0">
              <a:buNone/>
            </a:pPr>
            <a:r>
              <a:rPr lang="pl-PL" sz="3200" b="1" dirty="0"/>
              <a:t>oraz mogą być zmieniane na podstawie tych przepisów</a:t>
            </a:r>
            <a:r>
              <a:rPr lang="pl-PL" sz="3200" b="1" dirty="0" smtClean="0"/>
              <a:t>.</a:t>
            </a:r>
          </a:p>
          <a:p>
            <a:pPr marL="0" indent="0">
              <a:buNone/>
            </a:pPr>
            <a:r>
              <a:rPr lang="pl-PL" sz="3200" b="1" dirty="0" smtClean="0"/>
              <a:t>					</a:t>
            </a:r>
            <a:r>
              <a:rPr lang="pl-PL" sz="3200" b="1" dirty="0" smtClean="0">
                <a:solidFill>
                  <a:srgbClr val="FF0000"/>
                </a:solidFill>
              </a:rPr>
              <a:t>W </a:t>
            </a:r>
            <a:r>
              <a:rPr lang="pl-PL" sz="3200" b="1" dirty="0">
                <a:solidFill>
                  <a:srgbClr val="FF0000"/>
                </a:solidFill>
              </a:rPr>
              <a:t>powołanym </a:t>
            </a:r>
            <a:r>
              <a:rPr lang="pl-PL" sz="3200" b="1" dirty="0" smtClean="0">
                <a:solidFill>
                  <a:srgbClr val="FF0000"/>
                </a:solidFill>
              </a:rPr>
              <a:t>wyżej przepisie jest </a:t>
            </a:r>
            <a:r>
              <a:rPr lang="pl-PL" sz="3200" b="1" dirty="0">
                <a:solidFill>
                  <a:srgbClr val="FF0000"/>
                </a:solidFill>
              </a:rPr>
              <a:t>mowa o</a:t>
            </a:r>
            <a:r>
              <a:rPr lang="pl-PL" sz="3200" b="1" dirty="0" smtClean="0">
                <a:solidFill>
                  <a:srgbClr val="FF0000"/>
                </a:solidFill>
              </a:rPr>
              <a:t>: …. NOTATKI</a:t>
            </a:r>
            <a:endParaRPr lang="pl-PL" sz="3200" b="1" dirty="0">
              <a:solidFill>
                <a:srgbClr val="FF0000"/>
              </a:solidFill>
            </a:endParaRPr>
          </a:p>
          <a:p>
            <a:endParaRPr lang="pl-PL"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21</a:t>
            </a:fld>
            <a:endParaRPr lang="pl-PL"/>
          </a:p>
        </p:txBody>
      </p:sp>
    </p:spTree>
    <p:extLst>
      <p:ext uri="{BB962C8B-B14F-4D97-AF65-F5344CB8AC3E}">
        <p14:creationId xmlns:p14="http://schemas.microsoft.com/office/powerpoint/2010/main" val="34318555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82639"/>
          </a:xfrm>
        </p:spPr>
        <p:txBody>
          <a:bodyPr>
            <a:normAutofit/>
          </a:bodyPr>
          <a:lstStyle/>
          <a:p>
            <a:r>
              <a:rPr lang="pl-PL" sz="4000" dirty="0"/>
              <a:t>Dotychczasowe przepisy wykonawcze</a:t>
            </a:r>
          </a:p>
        </p:txBody>
      </p:sp>
      <p:sp>
        <p:nvSpPr>
          <p:cNvPr id="3" name="Symbol zastępczy zawartości 2"/>
          <p:cNvSpPr>
            <a:spLocks noGrp="1"/>
          </p:cNvSpPr>
          <p:nvPr>
            <p:ph idx="1"/>
          </p:nvPr>
        </p:nvSpPr>
        <p:spPr>
          <a:xfrm>
            <a:off x="451555" y="1845733"/>
            <a:ext cx="11740445" cy="4521199"/>
          </a:xfrm>
        </p:spPr>
        <p:txBody>
          <a:bodyPr>
            <a:normAutofit fontScale="92500" lnSpcReduction="10000"/>
          </a:bodyPr>
          <a:lstStyle/>
          <a:p>
            <a:r>
              <a:rPr lang="pl-PL" sz="2600" b="1" dirty="0"/>
              <a:t>Art. 365 </a:t>
            </a:r>
            <a:r>
              <a:rPr lang="pl-PL" sz="2600" b="1" dirty="0" smtClean="0"/>
              <a:t>PWPO Dotychczasowe </a:t>
            </a:r>
            <a:r>
              <a:rPr lang="pl-PL" sz="2600" b="1" dirty="0"/>
              <a:t>przepisy wykonawcze wydane na podstawie: </a:t>
            </a:r>
          </a:p>
          <a:p>
            <a:r>
              <a:rPr lang="pl-PL" sz="2200" dirty="0"/>
              <a:t>art. 9 ust. 3, art. 9f ust. 4, art. 9f ust. 5, art. 14a ust. 7, art. 20n ust. 10, art. 21a ust. 3, art. 22 ust. 1 pkt 3a, art. 22 ust. 1 pkt 4, art. 30 ust. 9, art. 32 ust. 4, art. 32a ust. 1, art. 32a ust. 1a, art. 35 ust. 6, art. 36a ust. 1f i 1g, art. 68b ust. 9, art. 71 ust. 1 pkt 2 i 3, art. 71b ust. 6, art. 71b ust. 7 pkt 1, art. 77a ust. 11, art. 78 ust. 1, art. 82 ust. 1b oraz art. 95a </a:t>
            </a:r>
            <a:r>
              <a:rPr lang="pl-PL" sz="2600" dirty="0">
                <a:solidFill>
                  <a:srgbClr val="FF0000"/>
                </a:solidFill>
              </a:rPr>
              <a:t>ustawy o systemie oświaty</a:t>
            </a:r>
            <a:r>
              <a:rPr lang="pl-PL" sz="2600" dirty="0"/>
              <a:t> </a:t>
            </a:r>
            <a:r>
              <a:rPr lang="pl-PL" sz="2600" b="1" dirty="0">
                <a:solidFill>
                  <a:srgbClr val="FF0000"/>
                </a:solidFill>
              </a:rPr>
              <a:t>zachowują moc do dnia wejścia w życie przepisów wykonawczych wydanych odpowiednio na podstawie</a:t>
            </a:r>
            <a:r>
              <a:rPr lang="pl-PL" sz="2600" dirty="0"/>
              <a:t> </a:t>
            </a:r>
            <a:r>
              <a:rPr lang="pl-PL" sz="2200" dirty="0"/>
              <a:t>art. 18 ust. 4, art. 30 ust. 4, art. 30 ust. 5. art. 32 ust. 11, art. 142 ust. 10, art. 44 ust. 3, art. 47 ust. 3 pkt 2, art. 47 ust. 3 pkt 4, art. 50 ust. 9, art. 52 ust. 4, art. 53 ust. 1, art. 53 ust. 2, art. 60 ust. 10, art. 63 ust. 7 i 8, art. 118 ust. 9, art. 123 ust. 1 pkt 2 i 3, art. 127 ust. 18, art. 127 ust. 19 pkt 1, art. 187 ust. 1, art. 188 ust. 1, art. 168 ust. 3 oraz art. 125 </a:t>
            </a:r>
            <a:r>
              <a:rPr lang="pl-PL" sz="2200" dirty="0">
                <a:solidFill>
                  <a:srgbClr val="FF0000"/>
                </a:solidFill>
              </a:rPr>
              <a:t>ustawy - Prawo oświatowe, </a:t>
            </a:r>
            <a:r>
              <a:rPr lang="pl-PL" sz="2600" b="1" dirty="0"/>
              <a:t>oraz mogą być zmieniane na podstawie tych przepisów</a:t>
            </a:r>
            <a:r>
              <a:rPr lang="pl-PL" sz="2600" b="1" dirty="0" smtClean="0"/>
              <a:t>.</a:t>
            </a:r>
          </a:p>
          <a:p>
            <a:r>
              <a:rPr lang="pl-PL" sz="3000" dirty="0" smtClean="0">
                <a:solidFill>
                  <a:srgbClr val="FF0000"/>
                </a:solidFill>
              </a:rPr>
              <a:t>Ww. przepisy </a:t>
            </a:r>
            <a:r>
              <a:rPr lang="pl-PL" sz="3000" dirty="0">
                <a:solidFill>
                  <a:srgbClr val="FF0000"/>
                </a:solidFill>
              </a:rPr>
              <a:t>wykonawcze </a:t>
            </a:r>
            <a:r>
              <a:rPr lang="pl-PL" sz="3000" b="1" u="sng" dirty="0">
                <a:solidFill>
                  <a:srgbClr val="FF0000"/>
                </a:solidFill>
              </a:rPr>
              <a:t>w </a:t>
            </a:r>
            <a:r>
              <a:rPr lang="pl-PL" sz="3000" b="1" u="sng" dirty="0" smtClean="0">
                <a:solidFill>
                  <a:srgbClr val="FF0000"/>
                </a:solidFill>
              </a:rPr>
              <a:t>NOTATKACH</a:t>
            </a:r>
          </a:p>
          <a:p>
            <a:r>
              <a:rPr lang="pl-PL" sz="3000" b="1" u="sng" dirty="0" smtClean="0">
                <a:solidFill>
                  <a:srgbClr val="FF0000"/>
                </a:solidFill>
                <a:hlinkClick r:id="rId3"/>
              </a:rPr>
              <a:t>Wykaz prac legislacyjnych</a:t>
            </a:r>
            <a:r>
              <a:rPr lang="pl-PL" sz="3000" b="1" dirty="0" smtClean="0">
                <a:solidFill>
                  <a:schemeClr val="tx1"/>
                </a:solidFill>
              </a:rPr>
              <a:t> - </a:t>
            </a:r>
            <a:r>
              <a:rPr lang="pl-PL" sz="3200" dirty="0"/>
              <a:t>tekst ujednolicony z 11 marca 2019 r. </a:t>
            </a:r>
            <a:r>
              <a:rPr lang="pl-PL" sz="3200" dirty="0" smtClean="0"/>
              <a:t>(od lp. 158)</a:t>
            </a:r>
            <a:endParaRPr lang="pl-PL" sz="3000" b="1" u="sng" dirty="0">
              <a:solidFill>
                <a:srgbClr val="FF0000"/>
              </a:solidFill>
            </a:endParaRPr>
          </a:p>
          <a:p>
            <a:pPr algn="just"/>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22</a:t>
            </a:fld>
            <a:endParaRPr lang="pl-PL"/>
          </a:p>
        </p:txBody>
      </p:sp>
    </p:spTree>
    <p:extLst>
      <p:ext uri="{BB962C8B-B14F-4D97-AF65-F5344CB8AC3E}">
        <p14:creationId xmlns:p14="http://schemas.microsoft.com/office/powerpoint/2010/main" val="9037010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0"/>
            <a:ext cx="10058400" cy="733778"/>
          </a:xfrm>
        </p:spPr>
        <p:txBody>
          <a:bodyPr>
            <a:normAutofit/>
          </a:bodyPr>
          <a:lstStyle/>
          <a:p>
            <a:r>
              <a:rPr lang="pl-PL" sz="3600" dirty="0" smtClean="0"/>
              <a:t>Nowe statuty – </a:t>
            </a:r>
            <a:r>
              <a:rPr lang="pl-PL" sz="3600" b="1" dirty="0" smtClean="0"/>
              <a:t>Art. 322 PWPO</a:t>
            </a:r>
            <a:endParaRPr lang="pl-PL" sz="3600" b="1" dirty="0"/>
          </a:p>
        </p:txBody>
      </p:sp>
      <p:sp>
        <p:nvSpPr>
          <p:cNvPr id="3" name="Symbol zastępczy zawartości 2"/>
          <p:cNvSpPr>
            <a:spLocks noGrp="1"/>
          </p:cNvSpPr>
          <p:nvPr>
            <p:ph idx="1"/>
          </p:nvPr>
        </p:nvSpPr>
        <p:spPr>
          <a:xfrm>
            <a:off x="225778" y="925689"/>
            <a:ext cx="11966221" cy="5617001"/>
          </a:xfrm>
        </p:spPr>
        <p:txBody>
          <a:bodyPr>
            <a:normAutofit fontScale="85000" lnSpcReduction="10000"/>
          </a:bodyPr>
          <a:lstStyle/>
          <a:p>
            <a:r>
              <a:rPr lang="pl-PL" b="1" i="1" dirty="0" smtClean="0"/>
              <a:t>1</a:t>
            </a:r>
            <a:r>
              <a:rPr lang="pl-PL" b="1" i="1" dirty="0"/>
              <a:t>.</a:t>
            </a:r>
            <a:r>
              <a:rPr lang="pl-PL" i="1" dirty="0"/>
              <a:t> </a:t>
            </a:r>
            <a:r>
              <a:rPr lang="pl-PL" i="1" dirty="0">
                <a:solidFill>
                  <a:schemeClr val="tx1"/>
                </a:solidFill>
              </a:rPr>
              <a:t>Dotychczasowe statuty przedszkoli, szkół podstawowych, szkół specjalnych przysposabiających do pracy i szkół policealnych zachowują moc do dnia wejścia w życie statutów wydanych na podstawie ustawy – Prawo oświatowe, nie dłużej jednak niż do dnia 30 listopada 2017 r.</a:t>
            </a:r>
            <a:endParaRPr lang="pl-PL" dirty="0">
              <a:solidFill>
                <a:schemeClr val="tx1"/>
              </a:solidFill>
            </a:endParaRPr>
          </a:p>
          <a:p>
            <a:r>
              <a:rPr lang="pl-PL" b="1" i="1" dirty="0"/>
              <a:t>2.</a:t>
            </a:r>
            <a:r>
              <a:rPr lang="pl-PL" i="1" dirty="0"/>
              <a:t> Dotychczasowe statuty dotychczasowych trzyletnich liceów ogólnokształcących i dotychczasowych czteroletnich techników zachowują moc do dnia wejścia w życie statutów wydanych na podstawie ustawy – Prawo oświatowe, nie dłużej jednak niż </a:t>
            </a:r>
            <a:r>
              <a:rPr lang="pl-PL" b="1" i="1" u="sng" dirty="0">
                <a:solidFill>
                  <a:srgbClr val="FF0000"/>
                </a:solidFill>
              </a:rPr>
              <a:t>do dnia 30 listopada 2019 r.</a:t>
            </a:r>
            <a:endParaRPr lang="pl-PL" b="1" u="sng" dirty="0">
              <a:solidFill>
                <a:srgbClr val="FF0000"/>
              </a:solidFill>
            </a:endParaRPr>
          </a:p>
          <a:p>
            <a:r>
              <a:rPr lang="pl-PL" b="1" i="1" dirty="0"/>
              <a:t>3.</a:t>
            </a:r>
            <a:r>
              <a:rPr lang="pl-PL" i="1" dirty="0"/>
              <a:t> Dotychczasowe statuty dotychczasowych zasadniczych szkół zawodowych zachowują moc do dnia wejścia w</a:t>
            </a:r>
            <a:r>
              <a:rPr lang="pl-PL" i="1" dirty="0">
                <a:solidFill>
                  <a:schemeClr val="tx1"/>
                </a:solidFill>
              </a:rPr>
              <a:t> życie statutów branżowych szkół I stopnia wydanych na podstawie ustawy – Prawo oświatowe, nie dłużej jednak niż do dnia 30 listopada 2017 r.</a:t>
            </a:r>
            <a:endParaRPr lang="pl-PL" dirty="0">
              <a:solidFill>
                <a:schemeClr val="tx1"/>
              </a:solidFill>
            </a:endParaRPr>
          </a:p>
          <a:p>
            <a:r>
              <a:rPr lang="pl-PL" b="1" i="1" dirty="0" smtClean="0">
                <a:solidFill>
                  <a:srgbClr val="FF0000"/>
                </a:solidFill>
              </a:rPr>
              <a:t>4.</a:t>
            </a:r>
            <a:r>
              <a:rPr lang="pl-PL" i="1" dirty="0" smtClean="0">
                <a:solidFill>
                  <a:srgbClr val="FF0000"/>
                </a:solidFill>
              </a:rPr>
              <a:t> </a:t>
            </a:r>
            <a:r>
              <a:rPr lang="pl-PL" b="1" i="1" dirty="0" smtClean="0">
                <a:solidFill>
                  <a:srgbClr val="FF0000"/>
                </a:solidFill>
              </a:rPr>
              <a:t>W PRZYPADKU STATUTÓW, O KTÓRYCH MOWA W UST. 1–3, PRZEPISY ART. 72 UST. 1, ART. 80 UST. 2 PKT 1 ORAZ ART. 82 UST. 2 USTAWY – PRAWO OŚWIATOWE STOSUJE SIĘ ODPOWIEDNIO. - </a:t>
            </a:r>
            <a:r>
              <a:rPr lang="pl-PL" b="1" dirty="0" smtClean="0">
                <a:solidFill>
                  <a:srgbClr val="00B050"/>
                </a:solidFill>
              </a:rPr>
              <a:t>NOTATKI</a:t>
            </a:r>
            <a:endParaRPr lang="pl-PL" dirty="0" smtClean="0">
              <a:solidFill>
                <a:srgbClr val="00B050"/>
              </a:solidFill>
            </a:endParaRPr>
          </a:p>
          <a:p>
            <a:r>
              <a:rPr lang="pl-PL" b="1" i="1" dirty="0" smtClean="0"/>
              <a:t>5</a:t>
            </a:r>
            <a:r>
              <a:rPr lang="pl-PL" b="1" i="1" dirty="0"/>
              <a:t>.</a:t>
            </a:r>
            <a:r>
              <a:rPr lang="pl-PL" i="1" dirty="0"/>
              <a:t> Dotychczasowe statuty dotychczasowych gimnazjów zachowują moc do czasu zakończenia kształcenia w tych szkołach.</a:t>
            </a:r>
            <a:endParaRPr lang="pl-PL" dirty="0"/>
          </a:p>
          <a:p>
            <a:r>
              <a:rPr lang="pl-PL" b="1" i="1" dirty="0"/>
              <a:t>6.</a:t>
            </a:r>
            <a:r>
              <a:rPr lang="pl-PL" i="1" dirty="0"/>
              <a:t> Statuty szkół podstawowych, liceów ogólnokształcących, techników i branżowych szkół I stopnia, w których są prowadzone klasy dotychczasowego gimnazjum, </a:t>
            </a:r>
            <a:r>
              <a:rPr lang="pl-PL" i="1" dirty="0">
                <a:solidFill>
                  <a:schemeClr val="tx1"/>
                </a:solidFill>
              </a:rPr>
              <a:t>zawierają postanowienia dotyczące tych klas.</a:t>
            </a:r>
            <a:endParaRPr lang="pl-PL" dirty="0">
              <a:solidFill>
                <a:schemeClr val="tx1"/>
              </a:solidFill>
            </a:endParaRPr>
          </a:p>
          <a:p>
            <a:r>
              <a:rPr lang="pl-PL" b="1" i="1" dirty="0" smtClean="0"/>
              <a:t>7.</a:t>
            </a:r>
            <a:r>
              <a:rPr lang="pl-PL" i="1" dirty="0" smtClean="0"/>
              <a:t> STATUTY BRANŻOWYCH SZKÓŁ I STOPNIA, W KTÓRYCH SĄ PROWADZONE KLASY DOTYCHCZASOWEJ ZASADNICZEJ SZKOŁY ZAWODO­WEJ, </a:t>
            </a:r>
            <a:r>
              <a:rPr lang="pl-PL" b="1" i="1" dirty="0" smtClean="0">
                <a:solidFill>
                  <a:srgbClr val="00B050"/>
                </a:solidFill>
              </a:rPr>
              <a:t>ZAWIERAJĄ POSTANOWIENIA DOTYCZĄCE TYCH KLAS</a:t>
            </a:r>
            <a:r>
              <a:rPr lang="pl-PL" i="1" dirty="0" smtClean="0">
                <a:solidFill>
                  <a:schemeClr val="tx1"/>
                </a:solidFill>
              </a:rPr>
              <a:t>.</a:t>
            </a:r>
            <a:endParaRPr lang="pl-PL" dirty="0" smtClean="0">
              <a:solidFill>
                <a:schemeClr val="tx1"/>
              </a:solidFill>
            </a:endParaRPr>
          </a:p>
          <a:p>
            <a:r>
              <a:rPr lang="pl-PL" b="1" i="1" dirty="0" smtClean="0"/>
              <a:t>8</a:t>
            </a:r>
            <a:r>
              <a:rPr lang="pl-PL" b="1" i="1" dirty="0"/>
              <a:t>.</a:t>
            </a:r>
            <a:r>
              <a:rPr lang="pl-PL" i="1" dirty="0"/>
              <a:t> Statuty czteroletnich liceów ogólnokształcących, w których są prowadzone klasy dotychczasowego trzyletniego liceum ogólnokształcącego, </a:t>
            </a:r>
            <a:r>
              <a:rPr lang="pl-PL" b="1" i="1" dirty="0">
                <a:solidFill>
                  <a:srgbClr val="FF0000"/>
                </a:solidFill>
              </a:rPr>
              <a:t>zawierają postanowienia dotyczące tych klas.</a:t>
            </a:r>
            <a:endParaRPr lang="pl-PL" b="1" dirty="0">
              <a:solidFill>
                <a:srgbClr val="FF0000"/>
              </a:solidFill>
            </a:endParaRPr>
          </a:p>
          <a:p>
            <a:r>
              <a:rPr lang="pl-PL" b="1" i="1" dirty="0"/>
              <a:t>9.</a:t>
            </a:r>
            <a:r>
              <a:rPr lang="pl-PL" i="1" dirty="0"/>
              <a:t> Statuty pięcioletnich techników, w których są prowadzone klasy dotychczasowego czteroletniego technikum, </a:t>
            </a:r>
            <a:r>
              <a:rPr lang="pl-PL" b="1" i="1" dirty="0">
                <a:solidFill>
                  <a:srgbClr val="FF0000"/>
                </a:solidFill>
              </a:rPr>
              <a:t>za­wierają postanowienia dotyczące tych klas.</a:t>
            </a:r>
            <a:endParaRPr lang="pl-PL" b="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23</a:t>
            </a:fld>
            <a:endParaRPr lang="pl-PL"/>
          </a:p>
        </p:txBody>
      </p:sp>
    </p:spTree>
    <p:extLst>
      <p:ext uri="{BB962C8B-B14F-4D97-AF65-F5344CB8AC3E}">
        <p14:creationId xmlns:p14="http://schemas.microsoft.com/office/powerpoint/2010/main" val="25565049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1"/>
            <a:ext cx="10058400" cy="1383322"/>
          </a:xfrm>
        </p:spPr>
        <p:txBody>
          <a:bodyPr>
            <a:normAutofit fontScale="90000"/>
          </a:bodyPr>
          <a:lstStyle/>
          <a:p>
            <a:r>
              <a:rPr lang="pl-PL" sz="4000" dirty="0"/>
              <a:t>I</a:t>
            </a:r>
            <a:r>
              <a:rPr lang="pl-PL" sz="4000" dirty="0" smtClean="0"/>
              <a:t>nformacja </a:t>
            </a:r>
            <a:r>
              <a:rPr lang="pl-PL" sz="4000" dirty="0"/>
              <a:t>o stanie realizacji zadań </a:t>
            </a:r>
            <a:r>
              <a:rPr lang="pl-PL" sz="4000" dirty="0" smtClean="0"/>
              <a:t>oświatowych – Art. 264 PWPO (</a:t>
            </a:r>
            <a:r>
              <a:rPr lang="pl-PL" sz="4000" dirty="0"/>
              <a:t>do dnia 31 </a:t>
            </a:r>
            <a:r>
              <a:rPr lang="pl-PL" sz="4000" dirty="0" smtClean="0"/>
              <a:t>października)</a:t>
            </a:r>
            <a:endParaRPr lang="pl-PL" sz="4000" dirty="0"/>
          </a:p>
        </p:txBody>
      </p:sp>
      <p:sp>
        <p:nvSpPr>
          <p:cNvPr id="3" name="Symbol zastępczy zawartości 2"/>
          <p:cNvSpPr>
            <a:spLocks noGrp="1"/>
          </p:cNvSpPr>
          <p:nvPr>
            <p:ph idx="1"/>
          </p:nvPr>
        </p:nvSpPr>
        <p:spPr>
          <a:xfrm>
            <a:off x="480647" y="1781908"/>
            <a:ext cx="11347938" cy="4536829"/>
          </a:xfrm>
        </p:spPr>
        <p:txBody>
          <a:bodyPr>
            <a:normAutofit/>
          </a:bodyPr>
          <a:lstStyle/>
          <a:p>
            <a:r>
              <a:rPr lang="pl-PL" sz="2800" dirty="0" smtClean="0"/>
              <a:t>„Art. 264</a:t>
            </a:r>
            <a:r>
              <a:rPr lang="pl-PL" sz="2800" dirty="0"/>
              <a:t>. 1. Do informacji o stanie realizacji zadań oświatowych jednostki samorządu terytorialnego za rok szkolny 2016/2017 i 2017/2018 stosuje się art. 5a ust. 4 ustawy zmienianej w art. 15, w brzmieniu dotychczasowym. </a:t>
            </a:r>
            <a:r>
              <a:rPr lang="pl-PL" sz="2800" b="1" dirty="0">
                <a:solidFill>
                  <a:srgbClr val="FF0000"/>
                </a:solidFill>
              </a:rPr>
              <a:t>(uchylony) </a:t>
            </a:r>
          </a:p>
          <a:p>
            <a:r>
              <a:rPr lang="pl-PL" sz="2800" dirty="0"/>
              <a:t>2. Informacja o stanie realizacji zadań oświatowych jednostki samorządu terytorialnego </a:t>
            </a:r>
            <a:r>
              <a:rPr lang="pl-PL" sz="2800" b="1" u="sng" dirty="0"/>
              <a:t>za rok szkolny 2018/2019 obejmuje </a:t>
            </a:r>
            <a:r>
              <a:rPr lang="pl-PL" sz="2800" dirty="0"/>
              <a:t>wyniki zarówno egzaminu gimnazjalnego, jak i egzaminu ósmoklasisty. </a:t>
            </a:r>
          </a:p>
          <a:p>
            <a:r>
              <a:rPr lang="pl-PL" sz="2800" dirty="0"/>
              <a:t>3. </a:t>
            </a:r>
            <a:r>
              <a:rPr lang="pl-PL" sz="2800" b="1" dirty="0">
                <a:solidFill>
                  <a:srgbClr val="00B050"/>
                </a:solidFill>
              </a:rPr>
              <a:t>Począwszy od roku szkolnego 2019/2020</a:t>
            </a:r>
            <a:r>
              <a:rPr lang="pl-PL" sz="2800" dirty="0"/>
              <a:t>, do informacji jednostki samorządu terytorialnego o stanie realizacji zadań oświatowych stosuje się </a:t>
            </a:r>
            <a:r>
              <a:rPr lang="pl-PL" sz="2800" b="1" u="sng" dirty="0"/>
              <a:t>art. 11 ust. 7 ustawy - Prawo oświatowe</a:t>
            </a:r>
            <a:r>
              <a:rPr lang="pl-PL" sz="2800" dirty="0" smtClean="0"/>
              <a:t>.” - </a:t>
            </a:r>
            <a:r>
              <a:rPr lang="pl-PL" sz="2800" b="1" dirty="0" smtClean="0">
                <a:solidFill>
                  <a:srgbClr val="FF0000"/>
                </a:solidFill>
              </a:rPr>
              <a:t>NOTATKI </a:t>
            </a:r>
            <a:endParaRPr lang="pl-PL" sz="2800" b="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24</a:t>
            </a:fld>
            <a:endParaRPr lang="pl-PL"/>
          </a:p>
        </p:txBody>
      </p:sp>
    </p:spTree>
    <p:extLst>
      <p:ext uri="{BB962C8B-B14F-4D97-AF65-F5344CB8AC3E}">
        <p14:creationId xmlns:p14="http://schemas.microsoft.com/office/powerpoint/2010/main" val="32244446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sz="6600" dirty="0">
                <a:solidFill>
                  <a:schemeClr val="tx1"/>
                </a:solidFill>
              </a:rPr>
              <a:t>Rok szkolny </a:t>
            </a:r>
            <a:r>
              <a:rPr lang="pl-PL" sz="6600" dirty="0" smtClean="0">
                <a:solidFill>
                  <a:schemeClr val="tx1"/>
                </a:solidFill>
              </a:rPr>
              <a:t>2019/2020</a:t>
            </a:r>
            <a:r>
              <a:rPr lang="pl-PL" sz="6600" dirty="0">
                <a:solidFill>
                  <a:schemeClr val="tx1"/>
                </a:solidFill>
              </a:rPr>
              <a:t/>
            </a:r>
            <a:br>
              <a:rPr lang="pl-PL" sz="6600" dirty="0">
                <a:solidFill>
                  <a:schemeClr val="tx1"/>
                </a:solidFill>
              </a:rPr>
            </a:br>
            <a:r>
              <a:rPr lang="pl-PL" dirty="0">
                <a:solidFill>
                  <a:schemeClr val="tx1"/>
                </a:solidFill>
              </a:rPr>
              <a:t>w kontekście zmian systemu edukacji</a:t>
            </a:r>
            <a:endParaRPr lang="pl-PL" dirty="0"/>
          </a:p>
        </p:txBody>
      </p:sp>
      <p:sp>
        <p:nvSpPr>
          <p:cNvPr id="3" name="Symbol zastępczy zawartości 2"/>
          <p:cNvSpPr>
            <a:spLocks noGrp="1"/>
          </p:cNvSpPr>
          <p:nvPr>
            <p:ph idx="1"/>
          </p:nvPr>
        </p:nvSpPr>
        <p:spPr/>
        <p:txBody>
          <a:bodyPr/>
          <a:lstStyle/>
          <a:p>
            <a:endParaRPr lang="pl-PL" dirty="0"/>
          </a:p>
          <a:p>
            <a:endParaRPr lang="pl-PL" dirty="0"/>
          </a:p>
          <a:p>
            <a:pPr algn="ctr"/>
            <a:endParaRPr lang="pl-PL" sz="3200" b="1" i="1" dirty="0" smtClean="0"/>
          </a:p>
          <a:p>
            <a:pPr algn="ctr"/>
            <a:endParaRPr lang="pl-PL" sz="3200" b="1" i="1" dirty="0"/>
          </a:p>
          <a:p>
            <a:pPr algn="ctr"/>
            <a:endParaRPr lang="pl-PL" sz="3200" b="1" i="1" dirty="0" smtClean="0"/>
          </a:p>
          <a:p>
            <a:pPr algn="r"/>
            <a:r>
              <a:rPr lang="pl-PL" sz="3200" b="1" i="1" dirty="0" smtClean="0"/>
              <a:t>Dziękuję Państwu za uwagę</a:t>
            </a:r>
            <a:endParaRPr lang="pl-PL" sz="3200" b="1" i="1"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25</a:t>
            </a:fld>
            <a:endParaRPr lang="pl-PL"/>
          </a:p>
        </p:txBody>
      </p:sp>
    </p:spTree>
    <p:extLst>
      <p:ext uri="{BB962C8B-B14F-4D97-AF65-F5344CB8AC3E}">
        <p14:creationId xmlns:p14="http://schemas.microsoft.com/office/powerpoint/2010/main" val="2897244375"/>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kcja">
  <a:themeElements>
    <a:clrScheme name="Retrospekcja">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Constantia-Franklin Gothic Book">
      <a:majorFont>
        <a:latin typeface="Constantia" panose="02030602050306030303"/>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kcj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2537</TotalTime>
  <Words>8010</Words>
  <Application>Microsoft Office PowerPoint</Application>
  <PresentationFormat>Panoramiczny</PresentationFormat>
  <Paragraphs>672</Paragraphs>
  <Slides>25</Slides>
  <Notes>24</Notes>
  <HiddenSlides>0</HiddenSlides>
  <MMClips>0</MMClips>
  <ScaleCrop>false</ScaleCrop>
  <HeadingPairs>
    <vt:vector size="6" baseType="variant">
      <vt:variant>
        <vt:lpstr>Używane czcionki</vt:lpstr>
      </vt:variant>
      <vt:variant>
        <vt:i4>8</vt:i4>
      </vt:variant>
      <vt:variant>
        <vt:lpstr>Motyw</vt:lpstr>
      </vt:variant>
      <vt:variant>
        <vt:i4>1</vt:i4>
      </vt:variant>
      <vt:variant>
        <vt:lpstr>Tytuły slajdów</vt:lpstr>
      </vt:variant>
      <vt:variant>
        <vt:i4>25</vt:i4>
      </vt:variant>
    </vt:vector>
  </HeadingPairs>
  <TitlesOfParts>
    <vt:vector size="34" baseType="lpstr">
      <vt:lpstr>Arial</vt:lpstr>
      <vt:lpstr>Calibri</vt:lpstr>
      <vt:lpstr>Constantia</vt:lpstr>
      <vt:lpstr>Franklin Gothic Book</vt:lpstr>
      <vt:lpstr>Times New Roman</vt:lpstr>
      <vt:lpstr>Wingdings</vt:lpstr>
      <vt:lpstr>Wingdings 2</vt:lpstr>
      <vt:lpstr>Wingdings 3</vt:lpstr>
      <vt:lpstr>Retrospekcja</vt:lpstr>
      <vt:lpstr>Rok szkolny 2019/2020 w kontekście zmian systemu edukacji</vt:lpstr>
      <vt:lpstr>Reforma ustroju szkolnego - wprowadzona przepisami ustawy z 14 grudnia 2016 r. – Przepisy wprowadzające ustawę – Prawo oświatowe (PWPO) – Dz. U. z 2017 r., poz. 60, 949 i 2203 oraz z 2018 r. poz. 2245) </vt:lpstr>
      <vt:lpstr>Ustawa z dnia 22 listopada 2018 r. o zmianie ustawy – Prawo oświatowe, ustawy o systemie oświaty oraz niektórych innych ustaw (Dz. U. poz. 2245)</vt:lpstr>
      <vt:lpstr>Ustawa z dnia 22 listopada 2018 r. o zmianie ustawy – Prawo oświatowe, ustawy o systemie oświaty oraz niektórych innych ustaw (Dz. U. poz. 2245)</vt:lpstr>
      <vt:lpstr>Likwidacja klas gimnazjum – „zakończenie jego działalności”</vt:lpstr>
      <vt:lpstr>Brak promocji w gimnazjum - art. 128 PWPO </vt:lpstr>
      <vt:lpstr>Inny język obcy? - art. 128. 4. PWPO </vt:lpstr>
      <vt:lpstr>Wygaszanie gimnazjum - Art. 129 PWPO różne warianty (przypomnienie). Uwaga: Decyzja co do formy i czasu przekształcenia gimnazjum albo jego włączenia do innej szkoły należy do kompetencji odpowiednio organu stanowiącego JST prowadzącego gimnazjum, osoby prawnej niebędącej JST lub osoby fizycznej prowadzącej dotychczasowe publiczne lub niepubliczne gimnazjum.</vt:lpstr>
      <vt:lpstr>4-letnie liceum ogólnokształcące – Art. 145 PWPO „tworzy się z dniem 1 września 2019 r.” </vt:lpstr>
      <vt:lpstr>5-letnie technikum – Art. 151 PWPO „tworzy się z dniem 1 września 2019 r.” </vt:lpstr>
      <vt:lpstr>„Podwójna” rekrutacja do liceów/analogicznie do techników (odrębne postępowanie rekrutacyjne)</vt:lpstr>
      <vt:lpstr>Zobowiązanie do odpłatnej pracy w godzinach ponadwymiarowych – Art. 221 PWPO </vt:lpstr>
      <vt:lpstr>Brak promocji w trzyletnim liceum/analogicznie w czteroletnim technikum, lecz o rok dłużej (2022/2023)</vt:lpstr>
      <vt:lpstr>Odrębne oddziały BS I st.</vt:lpstr>
      <vt:lpstr>Branżowa szkoła II stopnia (2-letnia) –  kiedyś technikum na podbudowie ZSZ, ale 3-letnie</vt:lpstr>
      <vt:lpstr>Prezentacja programu PowerPoint</vt:lpstr>
      <vt:lpstr>Prezentacja programu PowerPoint</vt:lpstr>
      <vt:lpstr>    Rozporządzenie MEN z dnia 15 lutego 2019 r. w sprawie ogólnych celów i zadań kształcenia w zawodach szkolnictwa branżowego  oraz klasyfikacji zawodów szkolnictwa branżowego (Dz. U. poz. 316) </vt:lpstr>
      <vt:lpstr>Prezentacja programu PowerPoint</vt:lpstr>
      <vt:lpstr>Projekt rozporządzenia MEN w sprawie ramowych planów nauczania dla publicznych szkół – opublikowany 7 marca 2019 r.. Zgłoszenie ewentualnych uwag do dnia 21 marca 2019 r. (również pocztą elektroniczną - w wersji edytowalnej na adres: joanna.skrzypczyk@men.gov.pl). </vt:lpstr>
      <vt:lpstr>Dotychczasowe przepisy wykonawcze …</vt:lpstr>
      <vt:lpstr>Dotychczasowe przepisy wykonawcze</vt:lpstr>
      <vt:lpstr>Nowe statuty – Art. 322 PWPO</vt:lpstr>
      <vt:lpstr>Informacja o stanie realizacji zadań oświatowych – Art. 264 PWPO (do dnia 31 października)</vt:lpstr>
      <vt:lpstr>Rok szkolny 2019/2020 w kontekście zmian systemu edukacji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Status prawny szkół   w kontekście reformy ustroju szkolnego</dc:title>
  <dc:creator>Agata Piszko</dc:creator>
  <cp:lastModifiedBy>Windows User</cp:lastModifiedBy>
  <cp:revision>278</cp:revision>
  <dcterms:created xsi:type="dcterms:W3CDTF">2017-02-13T14:40:24Z</dcterms:created>
  <dcterms:modified xsi:type="dcterms:W3CDTF">2019-03-21T09:20:49Z</dcterms:modified>
</cp:coreProperties>
</file>