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36"/>
  </p:notesMasterIdLst>
  <p:handoutMasterIdLst>
    <p:handoutMasterId r:id="rId37"/>
  </p:handoutMasterIdLst>
  <p:sldIdLst>
    <p:sldId id="259" r:id="rId2"/>
    <p:sldId id="349" r:id="rId3"/>
    <p:sldId id="348" r:id="rId4"/>
    <p:sldId id="331" r:id="rId5"/>
    <p:sldId id="318" r:id="rId6"/>
    <p:sldId id="322" r:id="rId7"/>
    <p:sldId id="323" r:id="rId8"/>
    <p:sldId id="360" r:id="rId9"/>
    <p:sldId id="332" r:id="rId10"/>
    <p:sldId id="354" r:id="rId11"/>
    <p:sldId id="346" r:id="rId12"/>
    <p:sldId id="347" r:id="rId13"/>
    <p:sldId id="333" r:id="rId14"/>
    <p:sldId id="334" r:id="rId15"/>
    <p:sldId id="335" r:id="rId16"/>
    <p:sldId id="336" r:id="rId17"/>
    <p:sldId id="337" r:id="rId18"/>
    <p:sldId id="355" r:id="rId19"/>
    <p:sldId id="356" r:id="rId20"/>
    <p:sldId id="338" r:id="rId21"/>
    <p:sldId id="339" r:id="rId22"/>
    <p:sldId id="340" r:id="rId23"/>
    <p:sldId id="352" r:id="rId24"/>
    <p:sldId id="341" r:id="rId25"/>
    <p:sldId id="343" r:id="rId26"/>
    <p:sldId id="342" r:id="rId27"/>
    <p:sldId id="344" r:id="rId28"/>
    <p:sldId id="358" r:id="rId29"/>
    <p:sldId id="359" r:id="rId30"/>
    <p:sldId id="345" r:id="rId31"/>
    <p:sldId id="350" r:id="rId32"/>
    <p:sldId id="351" r:id="rId33"/>
    <p:sldId id="361" r:id="rId34"/>
    <p:sldId id="300" r:id="rId3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7F7F"/>
    <a:srgbClr val="CF0303"/>
    <a:srgbClr val="FF6600"/>
    <a:srgbClr val="DA464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82" autoAdjust="0"/>
    <p:restoredTop sz="94660"/>
  </p:normalViewPr>
  <p:slideViewPr>
    <p:cSldViewPr>
      <p:cViewPr>
        <p:scale>
          <a:sx n="75" d="100"/>
          <a:sy n="75" d="100"/>
        </p:scale>
        <p:origin x="-102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-2604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0C5F40-8E6A-40AC-B7FB-2D204C75C167}" type="datetimeFigureOut">
              <a:rPr lang="pl-PL" smtClean="0"/>
              <a:pPr/>
              <a:t>2015-11-23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DB1639-FA55-4C3D-85C1-53008CB0F283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21CBE6-7AC3-40C9-BB2A-AE12C8764A55}" type="datetimeFigureOut">
              <a:rPr lang="pl-PL" smtClean="0"/>
              <a:pPr/>
              <a:t>2015-11-23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3B9FC2-F211-4C7D-B1E3-2D0D74643153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ytuł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2" name="Podtytuł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2015-11-23</a:t>
            </a:fld>
            <a:endParaRPr lang="pl-PL"/>
          </a:p>
        </p:txBody>
      </p:sp>
      <p:sp>
        <p:nvSpPr>
          <p:cNvPr id="20" name="Symbol zastępczy stopki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2015-11-23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2015-11-23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Prostokąt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2015-11-23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2015-11-23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2015-11-23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2015-11-23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6" name="Prostokąt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2015-11-23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2015-11-23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9" name="Schemat blokowy: proce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Schemat blokowy: proce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2015-11-23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2015-11-23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Wycinek koła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ierście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Prostokąt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Symbol zastępczy tytułu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Symbol zastępczy tekstu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24" name="Symbol zastępczy daty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6221E02-25CB-4963-84BC-0813985E7D90}" type="datetimeFigureOut">
              <a:rPr lang="pl-PL" smtClean="0"/>
              <a:pPr/>
              <a:t>2015-11-23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pl-PL"/>
          </a:p>
        </p:txBody>
      </p:sp>
      <p:sp>
        <p:nvSpPr>
          <p:cNvPr id="22" name="Symbol zastępczy numeru slajd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5" name="Prostokąt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2205006"/>
          </a:xfrm>
        </p:spPr>
        <p:txBody>
          <a:bodyPr>
            <a:normAutofit/>
          </a:bodyPr>
          <a:lstStyle/>
          <a:p>
            <a:pPr algn="ctr"/>
            <a:r>
              <a:rPr lang="pl-PL" dirty="0" smtClean="0">
                <a:latin typeface="Arial" pitchFamily="34" charset="0"/>
                <a:cs typeface="Arial" pitchFamily="34" charset="0"/>
              </a:rPr>
              <a:t>Prawne </a:t>
            </a:r>
            <a:br>
              <a:rPr lang="pl-PL" dirty="0" smtClean="0">
                <a:latin typeface="Arial" pitchFamily="34" charset="0"/>
                <a:cs typeface="Arial" pitchFamily="34" charset="0"/>
              </a:rPr>
            </a:br>
            <a:r>
              <a:rPr lang="pl-PL" dirty="0" smtClean="0">
                <a:latin typeface="Arial" pitchFamily="34" charset="0"/>
                <a:cs typeface="Arial" pitchFamily="34" charset="0"/>
              </a:rPr>
              <a:t>problemy </a:t>
            </a:r>
            <a:br>
              <a:rPr lang="pl-PL" dirty="0" smtClean="0">
                <a:latin typeface="Arial" pitchFamily="34" charset="0"/>
                <a:cs typeface="Arial" pitchFamily="34" charset="0"/>
              </a:rPr>
            </a:br>
            <a:r>
              <a:rPr lang="pl-PL" dirty="0" smtClean="0">
                <a:latin typeface="Arial" pitchFamily="34" charset="0"/>
                <a:cs typeface="Arial" pitchFamily="34" charset="0"/>
              </a:rPr>
              <a:t>świetlicy szkolnej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Podtytuł 10"/>
          <p:cNvSpPr>
            <a:spLocks noGrp="1"/>
          </p:cNvSpPr>
          <p:nvPr>
            <p:ph type="subTitle" idx="1"/>
          </p:nvPr>
        </p:nvSpPr>
        <p:spPr>
          <a:xfrm>
            <a:off x="1432560" y="2204864"/>
            <a:ext cx="7406640" cy="2016224"/>
          </a:xfrm>
        </p:spPr>
        <p:txBody>
          <a:bodyPr>
            <a:normAutofit fontScale="25000" lnSpcReduction="20000"/>
          </a:bodyPr>
          <a:lstStyle/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r>
              <a:rPr lang="pl-PL" sz="7200" dirty="0" smtClean="0"/>
              <a:t>dr Małgorzata Ostrowska</a:t>
            </a:r>
          </a:p>
          <a:p>
            <a:endParaRPr lang="pl-PL" sz="7200" dirty="0" smtClean="0"/>
          </a:p>
          <a:p>
            <a:endParaRPr lang="pl-PL" sz="7200" dirty="0" smtClean="0"/>
          </a:p>
          <a:p>
            <a:endParaRPr lang="pl-PL" sz="7200" dirty="0" smtClean="0"/>
          </a:p>
          <a:p>
            <a:endParaRPr lang="pl-PL" sz="7200" dirty="0" smtClean="0"/>
          </a:p>
          <a:p>
            <a:endParaRPr lang="pl-PL" sz="7200" dirty="0" smtClean="0"/>
          </a:p>
          <a:p>
            <a:endParaRPr lang="pl-PL" sz="7200" dirty="0" smtClean="0"/>
          </a:p>
          <a:p>
            <a:endParaRPr lang="pl-PL" sz="7200" dirty="0" smtClean="0"/>
          </a:p>
          <a:p>
            <a:pPr algn="ctr"/>
            <a:r>
              <a:rPr lang="pl-PL" sz="7200" dirty="0" smtClean="0"/>
              <a:t> Rzeszów, 23.11.2015r</a:t>
            </a:r>
            <a:endParaRPr lang="pl-PL" sz="7200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5796136" y="7029400"/>
            <a:ext cx="2895600" cy="476250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8" name="Symbol zastępczy zawartości 7" descr="akapita-symbolu-prawo-33104854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5940152" y="3068961"/>
            <a:ext cx="2592288" cy="237626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Plan wystąpienia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35608" y="1700808"/>
            <a:ext cx="7498080" cy="4547592"/>
          </a:xfrm>
        </p:spPr>
        <p:txBody>
          <a:bodyPr>
            <a:normAutofit/>
          </a:bodyPr>
          <a:lstStyle/>
          <a:p>
            <a:pPr marL="596646" indent="-514350">
              <a:buFont typeface="+mj-lt"/>
              <a:buAutoNum type="arabicPeriod"/>
            </a:pPr>
            <a:endParaRPr lang="pl-PL" sz="2400" dirty="0" smtClean="0">
              <a:latin typeface="Georgia" pitchFamily="18" charset="0"/>
            </a:endParaRPr>
          </a:p>
          <a:p>
            <a:pPr marL="596646" indent="-514350">
              <a:buFont typeface="+mj-lt"/>
              <a:buAutoNum type="arabicPeriod"/>
            </a:pPr>
            <a:r>
              <a:rPr lang="pl-PL" sz="2400" dirty="0" smtClean="0">
                <a:latin typeface="Georgia" pitchFamily="18" charset="0"/>
              </a:rPr>
              <a:t>Podstawa prawna funkcjonowania świetlicy szkolnej.</a:t>
            </a:r>
          </a:p>
          <a:p>
            <a:pPr marL="596646" indent="-514350">
              <a:buFont typeface="+mj-lt"/>
              <a:buAutoNum type="arabicPeriod"/>
            </a:pPr>
            <a:r>
              <a:rPr lang="pl-PL" sz="2400" dirty="0" smtClean="0">
                <a:latin typeface="Georgia" pitchFamily="18" charset="0"/>
              </a:rPr>
              <a:t>Wewnątrzszkolne dokumenty regulujące pracę świetlicy.</a:t>
            </a:r>
          </a:p>
          <a:p>
            <a:pPr marL="596646" indent="-514350">
              <a:buFontTx/>
              <a:buChar char="-"/>
            </a:pPr>
            <a:r>
              <a:rPr lang="pl-PL" sz="2400" dirty="0" smtClean="0">
                <a:latin typeface="Georgia" pitchFamily="18" charset="0"/>
              </a:rPr>
              <a:t>Statut</a:t>
            </a:r>
          </a:p>
          <a:p>
            <a:pPr marL="596646" indent="-514350">
              <a:buFontTx/>
              <a:buChar char="-"/>
            </a:pPr>
            <a:r>
              <a:rPr lang="pl-PL" sz="2400" dirty="0" smtClean="0">
                <a:latin typeface="Georgia" pitchFamily="18" charset="0"/>
              </a:rPr>
              <a:t>Regulamin </a:t>
            </a:r>
          </a:p>
          <a:p>
            <a:pPr marL="596646" indent="-514350">
              <a:buFontTx/>
              <a:buChar char="-"/>
            </a:pPr>
            <a:r>
              <a:rPr lang="pl-PL" sz="2400" dirty="0" smtClean="0">
                <a:latin typeface="Georgia" pitchFamily="18" charset="0"/>
              </a:rPr>
              <a:t>Plan Pracy </a:t>
            </a:r>
          </a:p>
          <a:p>
            <a:pPr marL="596646" indent="-514350">
              <a:buFontTx/>
              <a:buChar char="-"/>
            </a:pPr>
            <a:r>
              <a:rPr lang="pl-PL" sz="2400" dirty="0" smtClean="0">
                <a:latin typeface="Georgia" pitchFamily="18" charset="0"/>
              </a:rPr>
              <a:t>Dokumentowanie pracy </a:t>
            </a:r>
          </a:p>
          <a:p>
            <a:pPr marL="596646" indent="-514350">
              <a:buFontTx/>
              <a:buChar char="-"/>
            </a:pPr>
            <a:r>
              <a:rPr lang="pl-PL" sz="2400" dirty="0" smtClean="0">
                <a:latin typeface="Georgia" pitchFamily="18" charset="0"/>
              </a:rPr>
              <a:t>Sprawozdanie z działalności świetlicy</a:t>
            </a:r>
            <a:endParaRPr lang="pl-PL" sz="24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>Podstawa prawna </a:t>
            </a:r>
            <a:br>
              <a:rPr lang="pl-PL" dirty="0" smtClean="0"/>
            </a:br>
            <a:r>
              <a:rPr lang="pl-PL" dirty="0" smtClean="0"/>
              <a:t>funkcjonowania świetlic</a:t>
            </a:r>
            <a:endParaRPr lang="pl-PL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1435608" y="1772816"/>
            <a:ext cx="7498080" cy="4475584"/>
          </a:xfrm>
        </p:spPr>
        <p:txBody>
          <a:bodyPr>
            <a:normAutofit/>
          </a:bodyPr>
          <a:lstStyle/>
          <a:p>
            <a:pPr marL="596646" indent="-514350">
              <a:buFont typeface="+mj-lt"/>
              <a:buAutoNum type="arabicPeriod"/>
            </a:pPr>
            <a:r>
              <a:rPr lang="pl-PL" sz="2400" dirty="0" smtClean="0">
                <a:latin typeface="Georgia" pitchFamily="18" charset="0"/>
                <a:cs typeface="Arial" pitchFamily="34" charset="0"/>
              </a:rPr>
              <a:t>Ustawa z 7 września 1991 o systemie oświaty (Dz. U. z 2004r Nr 256,poz.2572,ze zm.)</a:t>
            </a:r>
          </a:p>
          <a:p>
            <a:pPr marL="596646" indent="-514350">
              <a:buFont typeface="+mj-lt"/>
              <a:buAutoNum type="arabicPeriod"/>
            </a:pPr>
            <a:endParaRPr lang="pl-PL" sz="2400" dirty="0" smtClean="0">
              <a:latin typeface="Georgia" pitchFamily="18" charset="0"/>
              <a:cs typeface="Arial" pitchFamily="34" charset="0"/>
            </a:endParaRPr>
          </a:p>
          <a:p>
            <a:pPr marL="596646" indent="-514350">
              <a:buFont typeface="+mj-lt"/>
              <a:buAutoNum type="arabicPeriod"/>
            </a:pPr>
            <a:r>
              <a:rPr lang="pl-PL" sz="2400" dirty="0" smtClean="0">
                <a:latin typeface="Georgia" pitchFamily="18" charset="0"/>
                <a:cs typeface="Arial" pitchFamily="34" charset="0"/>
              </a:rPr>
              <a:t>Ustawa z 26 stycznia 1982r – Karta Nauczyciela (Dz. U. z 2014r poz.191)</a:t>
            </a:r>
          </a:p>
          <a:p>
            <a:pPr marL="596646" indent="-514350">
              <a:buFont typeface="+mj-lt"/>
              <a:buAutoNum type="arabicPeriod"/>
            </a:pPr>
            <a:endParaRPr lang="pl-PL" sz="2400" dirty="0" smtClean="0">
              <a:latin typeface="Georgia" pitchFamily="18" charset="0"/>
              <a:cs typeface="Arial" pitchFamily="34" charset="0"/>
            </a:endParaRPr>
          </a:p>
          <a:p>
            <a:pPr marL="596646" indent="-514350">
              <a:buFont typeface="+mj-lt"/>
              <a:buAutoNum type="arabicPeriod"/>
            </a:pPr>
            <a:r>
              <a:rPr lang="pl-PL" sz="2400" dirty="0" smtClean="0">
                <a:latin typeface="Georgia" pitchFamily="18" charset="0"/>
                <a:cs typeface="Arial" pitchFamily="34" charset="0"/>
              </a:rPr>
              <a:t>Rozporządzenie Ministra Edukacji Narodowej z 21 maja 2001r w sprawie ramowych statutów publicznego przedszkola oraz publicznych szkół (Dz. U. z 2001r. Nr 61, poz. 624 ze zm.)</a:t>
            </a:r>
            <a:endParaRPr lang="pl-PL" sz="2400" dirty="0">
              <a:latin typeface="Georgia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Zgodnie z art.1 ustawy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35608" y="1772816"/>
            <a:ext cx="7498080" cy="2952328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pl-PL" sz="2400" dirty="0" smtClean="0">
                <a:latin typeface="Georgia" pitchFamily="18" charset="0"/>
              </a:rPr>
              <a:t>	</a:t>
            </a:r>
            <a:r>
              <a:rPr lang="pl-PL" sz="2600" dirty="0" smtClean="0">
                <a:latin typeface="Georgia" pitchFamily="18" charset="0"/>
              </a:rPr>
              <a:t>System oświaty zapewnia w szczególności realizację</a:t>
            </a:r>
          </a:p>
          <a:p>
            <a:pPr algn="just">
              <a:buNone/>
            </a:pPr>
            <a:endParaRPr lang="pl-PL" sz="2600" dirty="0" smtClean="0">
              <a:latin typeface="Georgia" pitchFamily="18" charset="0"/>
            </a:endParaRPr>
          </a:p>
          <a:p>
            <a:pPr algn="just">
              <a:buFontTx/>
              <a:buChar char="-"/>
            </a:pPr>
            <a:r>
              <a:rPr lang="pl-PL" sz="2600" dirty="0" smtClean="0">
                <a:latin typeface="Georgia" pitchFamily="18" charset="0"/>
              </a:rPr>
              <a:t>prawa każdego obywatela do kształcenia się ,</a:t>
            </a:r>
          </a:p>
          <a:p>
            <a:pPr algn="just">
              <a:buFontTx/>
              <a:buChar char="-"/>
            </a:pPr>
            <a:endParaRPr lang="pl-PL" sz="2600" dirty="0" smtClean="0">
              <a:latin typeface="Georgia" pitchFamily="18" charset="0"/>
            </a:endParaRPr>
          </a:p>
          <a:p>
            <a:pPr algn="just">
              <a:buFontTx/>
              <a:buChar char="-"/>
            </a:pPr>
            <a:r>
              <a:rPr lang="pl-PL" sz="2600" dirty="0" smtClean="0">
                <a:latin typeface="Georgia" pitchFamily="18" charset="0"/>
              </a:rPr>
              <a:t>prawa dzieci i młodzieży do wychowania i opieki,</a:t>
            </a:r>
          </a:p>
          <a:p>
            <a:pPr algn="just">
              <a:buFontTx/>
              <a:buChar char="-"/>
            </a:pPr>
            <a:endParaRPr lang="pl-PL" sz="2600" dirty="0" smtClean="0">
              <a:latin typeface="Georgia" pitchFamily="18" charset="0"/>
            </a:endParaRPr>
          </a:p>
          <a:p>
            <a:pPr algn="just">
              <a:buFontTx/>
              <a:buChar char="-"/>
            </a:pPr>
            <a:r>
              <a:rPr lang="pl-PL" sz="2600" dirty="0" smtClean="0">
                <a:latin typeface="Georgia" pitchFamily="18" charset="0"/>
              </a:rPr>
              <a:t>utrzymywanie bezpiecznych i higienicznych warunków nauki, wychowania i opieki w szkołach i placówkach</a:t>
            </a:r>
            <a:r>
              <a:rPr lang="pl-PL" sz="2600" i="1" dirty="0" smtClean="0">
                <a:latin typeface="Georgia" pitchFamily="18" charset="0"/>
              </a:rPr>
              <a:t>. </a:t>
            </a:r>
            <a:endParaRPr lang="pl-PL" sz="2600" i="1" dirty="0">
              <a:latin typeface="Georgia" pitchFamily="18" charset="0"/>
            </a:endParaRPr>
          </a:p>
        </p:txBody>
      </p:sp>
      <p:pic>
        <p:nvPicPr>
          <p:cNvPr id="1026" name="Picture 2" descr="C:\Users\Małgorzata\Desktop\obrazy\akapita-symbolu-prawo-33104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4725144"/>
            <a:ext cx="1440160" cy="108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7498080" cy="1426170"/>
          </a:xfrm>
        </p:spPr>
        <p:txBody>
          <a:bodyPr>
            <a:normAutofit fontScale="90000"/>
          </a:bodyPr>
          <a:lstStyle/>
          <a:p>
            <a:pPr algn="ctr"/>
            <a:r>
              <a:rPr lang="pl-PL" sz="2400" b="1" dirty="0" smtClean="0"/>
              <a:t>Ustawa z dnia 7 września 1991r O systemie oświaty</a:t>
            </a:r>
            <a:br>
              <a:rPr lang="pl-PL" sz="2400" b="1" dirty="0" smtClean="0"/>
            </a:br>
            <a:r>
              <a:rPr lang="pl-PL" sz="2400" b="1" dirty="0" smtClean="0"/>
              <a:t> 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(</a:t>
            </a:r>
            <a:r>
              <a:rPr lang="pl-PL" sz="2400" i="1" dirty="0" smtClean="0"/>
              <a:t>tekst jednolity Dz. U. z 2004r. Nr 256, </a:t>
            </a:r>
            <a:r>
              <a:rPr lang="pl-PL" sz="2400" i="1" dirty="0" err="1" smtClean="0"/>
              <a:t>poz</a:t>
            </a:r>
            <a:r>
              <a:rPr lang="pl-PL" sz="2400" i="1" dirty="0" smtClean="0"/>
              <a:t> 2572 zm.) </a:t>
            </a:r>
            <a:endParaRPr lang="pl-PL" sz="2400" i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35608" y="1844824"/>
            <a:ext cx="7498080" cy="2520280"/>
          </a:xfrm>
        </p:spPr>
        <p:txBody>
          <a:bodyPr/>
          <a:lstStyle/>
          <a:p>
            <a:pPr>
              <a:buNone/>
            </a:pPr>
            <a:endParaRPr lang="pl-PL" sz="2400" dirty="0" smtClean="0"/>
          </a:p>
          <a:p>
            <a:pPr>
              <a:buNone/>
            </a:pPr>
            <a:r>
              <a:rPr lang="pl-PL" sz="2400" dirty="0" smtClean="0"/>
              <a:t>Art.6 ust 1 pkt.3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	</a:t>
            </a:r>
            <a:r>
              <a:rPr lang="pl-PL" sz="2800" i="1" dirty="0" smtClean="0"/>
              <a:t>Szkoła powinna zapewnić uczniom możliwość korzystania ze świetlicy</a:t>
            </a:r>
            <a:endParaRPr lang="pl-PL" sz="2800" i="1" dirty="0"/>
          </a:p>
        </p:txBody>
      </p:sp>
      <p:pic>
        <p:nvPicPr>
          <p:cNvPr id="2050" name="Picture 2" descr="C:\Users\Małgorzata\Desktop\obrazy\images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4725144"/>
            <a:ext cx="1786136" cy="15015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pl-PL" sz="2200" dirty="0" smtClean="0"/>
              <a:t>	4 czerwca 2014 r. weszły wraz ze zmianami w ustawie </a:t>
            </a:r>
            <a:r>
              <a:rPr lang="pl-PL" sz="2200" i="1" dirty="0" smtClean="0"/>
              <a:t>o systemie oświaty</a:t>
            </a:r>
            <a:r>
              <a:rPr lang="pl-PL" sz="2200" dirty="0" smtClean="0"/>
              <a:t> przepisy, dotyczące zasad funkcjonowania świetlic szkolnych </a:t>
            </a:r>
            <a:r>
              <a:rPr lang="pl-PL" sz="2200" dirty="0" smtClean="0">
                <a:effectLst/>
              </a:rPr>
              <a:t>(Dz. U. z 2014 r. </a:t>
            </a:r>
            <a:r>
              <a:rPr lang="pl-PL" sz="2200" dirty="0" err="1" smtClean="0">
                <a:effectLst/>
              </a:rPr>
              <a:t>poz</a:t>
            </a:r>
            <a:r>
              <a:rPr lang="pl-PL" sz="2200" dirty="0" smtClean="0">
                <a:effectLst/>
              </a:rPr>
              <a:t> . 642). </a:t>
            </a:r>
            <a:endParaRPr lang="pl-PL" sz="2200" dirty="0">
              <a:effectLst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	</a:t>
            </a:r>
            <a:r>
              <a:rPr lang="pl-PL" sz="2000" dirty="0" smtClean="0">
                <a:latin typeface="Georgia" pitchFamily="18" charset="0"/>
              </a:rPr>
              <a:t>Zmiany te określiły zasady działania świetlic w szkole podstawowej i gimnazjum oraz w szkołach specjalnych.</a:t>
            </a:r>
          </a:p>
          <a:p>
            <a:pPr>
              <a:buNone/>
            </a:pPr>
            <a:endParaRPr lang="pl-PL" sz="2000" dirty="0" smtClean="0">
              <a:latin typeface="Georgia" pitchFamily="18" charset="0"/>
            </a:endParaRPr>
          </a:p>
          <a:p>
            <a:pPr>
              <a:buNone/>
            </a:pPr>
            <a:r>
              <a:rPr lang="pl-PL" sz="2000" b="1" dirty="0" smtClean="0">
                <a:latin typeface="Georgia" pitchFamily="18" charset="0"/>
              </a:rPr>
              <a:t>  Art. 67 ust. 3</a:t>
            </a:r>
            <a:r>
              <a:rPr lang="pl-PL" sz="2000" dirty="0" smtClean="0">
                <a:latin typeface="Georgia" pitchFamily="18" charset="0"/>
              </a:rPr>
              <a:t> ww. ustawy wprowadza obowiązek </a:t>
            </a:r>
            <a:r>
              <a:rPr lang="pl-PL" sz="2000" i="1" dirty="0" smtClean="0">
                <a:latin typeface="Georgia" pitchFamily="18" charset="0"/>
              </a:rPr>
              <a:t>zapewnienia </a:t>
            </a:r>
            <a:r>
              <a:rPr lang="pl-PL" sz="2000" dirty="0" smtClean="0">
                <a:latin typeface="Georgia" pitchFamily="18" charset="0"/>
              </a:rPr>
              <a:t>zajęć świetlicowych dla uczniów, którzy:</a:t>
            </a:r>
          </a:p>
          <a:p>
            <a:pPr>
              <a:buFont typeface="Wingdings" pitchFamily="2" charset="2"/>
              <a:buChar char="Ø"/>
            </a:pPr>
            <a:r>
              <a:rPr lang="pl-PL" sz="2000" dirty="0" smtClean="0">
                <a:latin typeface="Georgia" pitchFamily="18" charset="0"/>
              </a:rPr>
              <a:t>pozostają pod opieką szkoły  przed lub po zakończeniu zajęć lekcyjnych;</a:t>
            </a:r>
          </a:p>
          <a:p>
            <a:pPr>
              <a:buFont typeface="Wingdings" pitchFamily="2" charset="2"/>
              <a:buChar char="Ø"/>
            </a:pPr>
            <a:r>
              <a:rPr lang="pl-PL" sz="2000" dirty="0" smtClean="0">
                <a:latin typeface="Georgia" pitchFamily="18" charset="0"/>
              </a:rPr>
              <a:t>oczekują na odebranie przez rodziców;</a:t>
            </a:r>
          </a:p>
          <a:p>
            <a:pPr>
              <a:buFont typeface="Wingdings" pitchFamily="2" charset="2"/>
              <a:buChar char="Ø"/>
            </a:pPr>
            <a:r>
              <a:rPr lang="pl-PL" sz="2000" dirty="0" smtClean="0">
                <a:latin typeface="Georgia" pitchFamily="18" charset="0"/>
              </a:rPr>
              <a:t>oczekują na dowóz organizowany przez gminę;</a:t>
            </a:r>
          </a:p>
          <a:p>
            <a:pPr>
              <a:buFont typeface="Wingdings" pitchFamily="2" charset="2"/>
              <a:buChar char="Ø"/>
            </a:pPr>
            <a:r>
              <a:rPr lang="pl-PL" sz="2000" dirty="0" smtClean="0">
                <a:latin typeface="Georgia" pitchFamily="18" charset="0"/>
              </a:rPr>
              <a:t>korzystają z wydłużonej opieki szkolnej z powodu innych niż ww. okoliczności.</a:t>
            </a:r>
          </a:p>
          <a:p>
            <a:endParaRPr lang="pl-PL" dirty="0"/>
          </a:p>
        </p:txBody>
      </p:sp>
      <p:sp>
        <p:nvSpPr>
          <p:cNvPr id="4" name="Prostokąt 3"/>
          <p:cNvSpPr/>
          <p:nvPr/>
        </p:nvSpPr>
        <p:spPr>
          <a:xfrm flipV="1">
            <a:off x="8748463" y="1772816"/>
            <a:ext cx="395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/>
              <a:t>). 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pl-PL" sz="2400" dirty="0" smtClean="0">
              <a:latin typeface="Georgia" pitchFamily="18" charset="0"/>
            </a:endParaRPr>
          </a:p>
          <a:p>
            <a:pPr>
              <a:buNone/>
            </a:pPr>
            <a:r>
              <a:rPr lang="pl-PL" sz="2400" dirty="0" smtClean="0">
                <a:latin typeface="Georgia" pitchFamily="18" charset="0"/>
              </a:rPr>
              <a:t>Należy pamiętać, że opieką świetlicową należy także objąć uczniów, którzy:</a:t>
            </a:r>
          </a:p>
          <a:p>
            <a:r>
              <a:rPr lang="pl-PL" sz="2400" dirty="0" smtClean="0">
                <a:latin typeface="Georgia" pitchFamily="18" charset="0"/>
              </a:rPr>
              <a:t>nie uczęszczają na zajęcia religii i etyki;</a:t>
            </a:r>
          </a:p>
          <a:p>
            <a:r>
              <a:rPr lang="pl-PL" sz="2400" dirty="0" smtClean="0">
                <a:latin typeface="Georgia" pitchFamily="18" charset="0"/>
              </a:rPr>
              <a:t>nie uczestniczą z powodu zwolnienia w zajęciach wychowania fizycznego.</a:t>
            </a:r>
          </a:p>
          <a:p>
            <a:pPr>
              <a:buNone/>
            </a:pPr>
            <a:endParaRPr lang="pl-PL" dirty="0"/>
          </a:p>
        </p:txBody>
      </p:sp>
      <p:pic>
        <p:nvPicPr>
          <p:cNvPr id="1026" name="Picture 2" descr="C:\Users\Małgorzata\Desktop\obrazy\shutterstock-83691787.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4365104"/>
            <a:ext cx="2232248" cy="1512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 smtClean="0"/>
              <a:t>Art. 67 ust. 5</a:t>
            </a:r>
            <a:r>
              <a:rPr lang="pl-PL" dirty="0" smtClean="0"/>
              <a:t> ww. ustawy wskazuje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Prostokąt 3"/>
          <p:cNvSpPr/>
          <p:nvPr/>
        </p:nvSpPr>
        <p:spPr>
          <a:xfrm>
            <a:off x="1691680" y="1844824"/>
            <a:ext cx="61926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400" dirty="0" smtClean="0"/>
              <a:t>że zajęcia muszą być organizowane zgodnie z potrzebami edukacyjnymi oraz rozwojowymi dzieci i młodzieży, a także ich możliwościami.</a:t>
            </a:r>
          </a:p>
          <a:p>
            <a:pPr algn="just"/>
            <a:r>
              <a:rPr lang="pl-PL" sz="2400" dirty="0" smtClean="0"/>
              <a:t>Zajęcia te powinny kłaść szczególny naciska na:</a:t>
            </a:r>
          </a:p>
          <a:p>
            <a:pPr algn="just">
              <a:buFont typeface="Wingdings" pitchFamily="2" charset="2"/>
              <a:buChar char="Ø"/>
            </a:pPr>
            <a:r>
              <a:rPr lang="pl-PL" sz="2400" dirty="0" smtClean="0"/>
              <a:t>rozwijanie zainteresowań uczniów;</a:t>
            </a:r>
          </a:p>
          <a:p>
            <a:pPr algn="just">
              <a:buFont typeface="Wingdings" pitchFamily="2" charset="2"/>
              <a:buChar char="Ø"/>
            </a:pPr>
            <a:r>
              <a:rPr lang="pl-PL" sz="2400" dirty="0" smtClean="0"/>
              <a:t>prawidłowy rozwój fizyczny;</a:t>
            </a:r>
          </a:p>
          <a:p>
            <a:pPr algn="just">
              <a:buFont typeface="Wingdings" pitchFamily="2" charset="2"/>
              <a:buChar char="Ø"/>
            </a:pPr>
            <a:r>
              <a:rPr lang="pl-PL" sz="2400" dirty="0" smtClean="0"/>
              <a:t>odrabianie lekcji.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pl-PL" sz="2400" dirty="0" smtClean="0"/>
              <a:t>	</a:t>
            </a:r>
            <a:r>
              <a:rPr lang="pl-PL" sz="2200" dirty="0" smtClean="0">
                <a:latin typeface="Georgia" pitchFamily="18" charset="0"/>
              </a:rPr>
              <a:t>Rozporządzenie MEN z dnia 21 maja 2001r w sprawie ramowych statutów publicznego przedszkola oraz publicznych szkół   </a:t>
            </a:r>
            <a:r>
              <a:rPr lang="pl-PL" sz="2200" i="1" dirty="0" smtClean="0">
                <a:latin typeface="Georgia" pitchFamily="18" charset="0"/>
              </a:rPr>
              <a:t>(Dz. U z 2001r Nr 1, poz. 64 ze zm.)</a:t>
            </a:r>
            <a:endParaRPr lang="pl-PL" sz="2200" i="1" dirty="0">
              <a:latin typeface="Georgia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96646" indent="-514350">
              <a:buNone/>
            </a:pPr>
            <a:r>
              <a:rPr lang="pl-PL" sz="2000" dirty="0" smtClean="0">
                <a:latin typeface="Georgia" pitchFamily="18" charset="0"/>
                <a:cs typeface="Arial" pitchFamily="34" charset="0"/>
              </a:rPr>
              <a:t>&amp;7.</a:t>
            </a:r>
          </a:p>
          <a:p>
            <a:pPr marL="596646" indent="-514350" algn="just">
              <a:buAutoNum type="arabicPeriod"/>
            </a:pPr>
            <a:r>
              <a:rPr lang="pl-PL" sz="2000" i="1" dirty="0" smtClean="0">
                <a:latin typeface="Georgia" pitchFamily="18" charset="0"/>
                <a:cs typeface="Arial" pitchFamily="34" charset="0"/>
              </a:rPr>
              <a:t>Dla uczniów, którzy muszą dłużej przebywać w szkole ze względu na czas pracy rodziców (prawnych opiekunów), organizację dojazdu do szkoły lub inne okoliczności wymagające zapewnienia uczniowi opieki, w szkole organizuje się świetlicę</a:t>
            </a:r>
            <a:r>
              <a:rPr lang="pl-PL" sz="2000" i="1" dirty="0" smtClean="0">
                <a:latin typeface="Georgia" pitchFamily="18" charset="0"/>
              </a:rPr>
              <a:t>. </a:t>
            </a:r>
          </a:p>
          <a:p>
            <a:pPr marL="596646" indent="-514350" algn="just">
              <a:buAutoNum type="arabicPeriod"/>
            </a:pPr>
            <a:endParaRPr lang="pl-PL" sz="2000" i="1" dirty="0" smtClean="0">
              <a:latin typeface="Georgia" pitchFamily="18" charset="0"/>
            </a:endParaRPr>
          </a:p>
          <a:p>
            <a:pPr marL="596646" indent="-514350" algn="just">
              <a:buAutoNum type="arabicPeriod"/>
            </a:pPr>
            <a:r>
              <a:rPr lang="pl-PL" sz="2000" i="1" dirty="0" smtClean="0">
                <a:latin typeface="Georgia" pitchFamily="18" charset="0"/>
              </a:rPr>
              <a:t>W świetlicy prowadzone są zajęcia w grupach wychowawczych. Liczba uczniów w grupie nie powinna przekraczać 25, z zastrzeżeniem ust.3.</a:t>
            </a:r>
          </a:p>
          <a:p>
            <a:pPr marL="596646" indent="-514350" algn="just">
              <a:buNone/>
            </a:pPr>
            <a:endParaRPr lang="pl-PL" sz="2000" i="1" dirty="0" smtClean="0">
              <a:latin typeface="Georgia" pitchFamily="18" charset="0"/>
            </a:endParaRPr>
          </a:p>
          <a:p>
            <a:pPr marL="596646" indent="-514350" algn="just">
              <a:buAutoNum type="arabicPeriod"/>
            </a:pPr>
            <a:r>
              <a:rPr lang="pl-PL" sz="2000" i="1" dirty="0" smtClean="0">
                <a:latin typeface="Georgia" pitchFamily="18" charset="0"/>
              </a:rPr>
              <a:t>Liczba uczniów w grupie wychowawczej w szkole specjalnej powinna odpowiadać liczbie uczniów określonej w &amp; 5 ust.3 dla oddziału szkoły specjalnej</a:t>
            </a:r>
          </a:p>
          <a:p>
            <a:pPr>
              <a:buNone/>
            </a:pP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>Świetlica jest miejscem realizacji </a:t>
            </a:r>
            <a:br>
              <a:rPr lang="pl-PL" dirty="0" smtClean="0"/>
            </a:br>
            <a:r>
              <a:rPr lang="pl-PL" dirty="0" smtClean="0"/>
              <a:t>funkcji szkoły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6646" indent="-514350">
              <a:buNone/>
            </a:pPr>
            <a:endParaRPr lang="pl-PL" dirty="0" smtClean="0"/>
          </a:p>
          <a:p>
            <a:pPr marL="596646" indent="-514350">
              <a:buAutoNum type="arabicPeriod"/>
            </a:pPr>
            <a:endParaRPr lang="pl-PL" dirty="0" smtClean="0"/>
          </a:p>
          <a:p>
            <a:pPr marL="596646" indent="-514350">
              <a:buAutoNum type="arabicPeriod"/>
            </a:pPr>
            <a:r>
              <a:rPr lang="pl-PL" dirty="0" smtClean="0"/>
              <a:t>Dydaktycznej</a:t>
            </a:r>
          </a:p>
          <a:p>
            <a:pPr marL="596646" indent="-514350">
              <a:buAutoNum type="arabicPeriod"/>
            </a:pPr>
            <a:r>
              <a:rPr lang="pl-PL" dirty="0" smtClean="0"/>
              <a:t>Wychowawczej</a:t>
            </a:r>
          </a:p>
          <a:p>
            <a:pPr marL="596646" indent="-514350">
              <a:buAutoNum type="arabicPeriod"/>
            </a:pPr>
            <a:r>
              <a:rPr lang="pl-PL" dirty="0" smtClean="0"/>
              <a:t>Opiekuńczej</a:t>
            </a:r>
            <a:endParaRPr lang="pl-PL" dirty="0"/>
          </a:p>
        </p:txBody>
      </p:sp>
      <p:pic>
        <p:nvPicPr>
          <p:cNvPr id="1026" name="Picture 2" descr="C:\Users\Małgorzata\Desktop\obrazy\images (1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3573016"/>
            <a:ext cx="2121024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858218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Prawo Wewnątrzszkolne Szkolne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35608" y="2420888"/>
            <a:ext cx="7498080" cy="3312368"/>
          </a:xfrm>
        </p:spPr>
        <p:txBody>
          <a:bodyPr/>
          <a:lstStyle/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Musi być zgodne z przepisami wyższego rzędu</a:t>
            </a:r>
            <a:endParaRPr lang="pl-PL" dirty="0"/>
          </a:p>
        </p:txBody>
      </p:sp>
      <p:pic>
        <p:nvPicPr>
          <p:cNvPr id="1026" name="Picture 2" descr="C:\Users\Małgorzata\Desktop\obrazy\uwaga waz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941168"/>
            <a:ext cx="1782638" cy="1476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pl-PL" sz="2400" dirty="0" smtClean="0">
                <a:latin typeface="Georgia" pitchFamily="18" charset="0"/>
              </a:rPr>
              <a:t>Rozporządzenie Prezesa Rady Ministrów z dnia </a:t>
            </a:r>
            <a:br>
              <a:rPr lang="pl-PL" sz="2400" dirty="0" smtClean="0">
                <a:latin typeface="Georgia" pitchFamily="18" charset="0"/>
              </a:rPr>
            </a:br>
            <a:r>
              <a:rPr lang="pl-PL" sz="2400" dirty="0" smtClean="0">
                <a:latin typeface="Georgia" pitchFamily="18" charset="0"/>
              </a:rPr>
              <a:t>20 czerwca 2002 </a:t>
            </a:r>
            <a:r>
              <a:rPr lang="pl-PL" sz="2400" dirty="0" err="1" smtClean="0">
                <a:latin typeface="Georgia" pitchFamily="18" charset="0"/>
              </a:rPr>
              <a:t>r</a:t>
            </a:r>
            <a:r>
              <a:rPr lang="pl-PL" sz="2400" dirty="0" smtClean="0">
                <a:latin typeface="Georgia" pitchFamily="18" charset="0"/>
              </a:rPr>
              <a:t> w sprawie </a:t>
            </a:r>
          </a:p>
          <a:p>
            <a:pPr algn="ctr">
              <a:buNone/>
            </a:pPr>
            <a:r>
              <a:rPr lang="pl-PL" sz="2400" dirty="0" smtClean="0">
                <a:latin typeface="Georgia" pitchFamily="18" charset="0"/>
              </a:rPr>
              <a:t>„Zasad techniki prawodawczej”</a:t>
            </a:r>
          </a:p>
          <a:p>
            <a:pPr algn="ctr">
              <a:buNone/>
            </a:pPr>
            <a:r>
              <a:rPr lang="pl-PL" sz="2400" dirty="0" smtClean="0">
                <a:latin typeface="Georgia" pitchFamily="18" charset="0"/>
              </a:rPr>
              <a:t>( Dz. U. 2002 nr 100 poz. 908)</a:t>
            </a:r>
            <a:endParaRPr lang="pl-PL" sz="2400" dirty="0">
              <a:latin typeface="Georgia" pitchFamily="18" charset="0"/>
            </a:endParaRPr>
          </a:p>
        </p:txBody>
      </p:sp>
      <p:pic>
        <p:nvPicPr>
          <p:cNvPr id="1027" name="Picture 3" descr="C:\Users\Małgorzata\Desktop\obrazy\images (2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4365104"/>
            <a:ext cx="3028950" cy="1514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Symbol zastępczy zawartości 3" descr="pobrany plik (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43808" y="2132856"/>
            <a:ext cx="4248472" cy="273630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Statut Szkoły powinien określać: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sz="2800" i="1" dirty="0" smtClean="0"/>
          </a:p>
          <a:p>
            <a:pPr>
              <a:buFont typeface="Wingdings" pitchFamily="2" charset="2"/>
              <a:buChar char="Ø"/>
            </a:pPr>
            <a:r>
              <a:rPr lang="pl-PL" sz="2800" i="1" dirty="0" smtClean="0"/>
              <a:t>Zasady organizacji pracy świetlicy,</a:t>
            </a:r>
          </a:p>
          <a:p>
            <a:pPr>
              <a:buFont typeface="Wingdings" pitchFamily="2" charset="2"/>
              <a:buChar char="Ø"/>
            </a:pPr>
            <a:r>
              <a:rPr lang="pl-PL" sz="2800" i="1" dirty="0" smtClean="0"/>
              <a:t>Sposób zgłaszania dziecka do świetlicy,</a:t>
            </a:r>
          </a:p>
          <a:p>
            <a:pPr>
              <a:buFont typeface="Wingdings" pitchFamily="2" charset="2"/>
              <a:buChar char="Ø"/>
            </a:pPr>
            <a:r>
              <a:rPr lang="pl-PL" sz="2800" i="1" dirty="0" smtClean="0"/>
              <a:t>Zadania świetlicy</a:t>
            </a:r>
            <a:endParaRPr lang="pl-PL" sz="2800" i="1" dirty="0"/>
          </a:p>
        </p:txBody>
      </p:sp>
      <p:pic>
        <p:nvPicPr>
          <p:cNvPr id="3075" name="Picture 3" descr="C:\Users\Małgorzata\Desktop\obrazy\akapita-symbolu-prawo-33104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4365104"/>
            <a:ext cx="1507232" cy="14872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Zadania świetlicy m.in.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itchFamily="2" charset="2"/>
              <a:buChar char="Ø"/>
            </a:pPr>
            <a:r>
              <a:rPr lang="pl-PL" sz="2400" i="1" dirty="0" smtClean="0">
                <a:latin typeface="Georgia" pitchFamily="18" charset="0"/>
              </a:rPr>
              <a:t>Wyrównywanie szans edukacyjnych uczniów</a:t>
            </a:r>
          </a:p>
          <a:p>
            <a:pPr>
              <a:buNone/>
            </a:pPr>
            <a:endParaRPr lang="pl-PL" sz="2400" i="1" dirty="0" smtClean="0">
              <a:latin typeface="Georgia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pl-PL" sz="2400" i="1" dirty="0" smtClean="0">
                <a:latin typeface="Georgia" pitchFamily="18" charset="0"/>
              </a:rPr>
              <a:t>Zapewnienie bezpiecznych warunków, sprzyjających harmonijnemu rozwojowi psychofizycznemu uczniów</a:t>
            </a:r>
          </a:p>
          <a:p>
            <a:pPr>
              <a:buNone/>
            </a:pPr>
            <a:endParaRPr lang="pl-PL" sz="2400" i="1" dirty="0" smtClean="0">
              <a:latin typeface="Georgia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pl-PL" sz="2400" i="1" dirty="0" smtClean="0">
                <a:latin typeface="Georgia" pitchFamily="18" charset="0"/>
              </a:rPr>
              <a:t>Zapewnienie pomocy w nauce i stwarzanie warunków do nauki własnej</a:t>
            </a:r>
          </a:p>
          <a:p>
            <a:pPr>
              <a:buNone/>
            </a:pPr>
            <a:endParaRPr lang="pl-PL" sz="2400" i="1" dirty="0" smtClean="0">
              <a:latin typeface="Georgia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pl-PL" sz="2400" i="1" dirty="0" smtClean="0">
                <a:latin typeface="Georgia" pitchFamily="18" charset="0"/>
              </a:rPr>
              <a:t>Współdziałania z rodzicami, nauczycielami, pedagogiem w celu rozwijania aktywności </a:t>
            </a:r>
            <a:r>
              <a:rPr lang="pl-PL" sz="2400" i="1" smtClean="0">
                <a:latin typeface="Georgia" pitchFamily="18" charset="0"/>
              </a:rPr>
              <a:t>twórczej oraz wspomagania </a:t>
            </a:r>
            <a:r>
              <a:rPr lang="pl-PL" sz="2400" i="1" dirty="0" smtClean="0">
                <a:latin typeface="Georgia" pitchFamily="18" charset="0"/>
              </a:rPr>
              <a:t>rozwoju osobowości dziecka</a:t>
            </a:r>
            <a:endParaRPr lang="pl-PL" sz="2400" i="1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Regulamin Świetlicy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pl-PL" dirty="0" smtClean="0"/>
          </a:p>
          <a:p>
            <a:pPr algn="just">
              <a:buNone/>
            </a:pPr>
            <a:r>
              <a:rPr lang="pl-PL" sz="2800" dirty="0" smtClean="0">
                <a:latin typeface="Georgia" pitchFamily="18" charset="0"/>
              </a:rPr>
              <a:t>Szczegółowy zakres zadań, uprawnień i odpowiedzialności jest zawarty w</a:t>
            </a:r>
          </a:p>
          <a:p>
            <a:pPr algn="just">
              <a:buNone/>
            </a:pPr>
            <a:endParaRPr lang="pl-PL" sz="2800" dirty="0" smtClean="0">
              <a:latin typeface="Georgia" pitchFamily="18" charset="0"/>
            </a:endParaRPr>
          </a:p>
          <a:p>
            <a:pPr algn="ctr">
              <a:buNone/>
            </a:pPr>
            <a:r>
              <a:rPr lang="pl-PL" sz="2800" dirty="0" smtClean="0">
                <a:latin typeface="Georgia" pitchFamily="18" charset="0"/>
              </a:rPr>
              <a:t>Regulaminie Świetlicy</a:t>
            </a:r>
            <a:endParaRPr lang="pl-PL" sz="2800" dirty="0">
              <a:latin typeface="Georgia" pitchFamily="18" charset="0"/>
            </a:endParaRPr>
          </a:p>
        </p:txBody>
      </p:sp>
      <p:pic>
        <p:nvPicPr>
          <p:cNvPr id="6" name="Symbol zastępczy zawartości 5" descr="pobrany plik (4)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228184" y="2420888"/>
            <a:ext cx="2088232" cy="266429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dirty="0" smtClean="0"/>
              <a:t>Regulamin Świetlicy zawiera:</a:t>
            </a:r>
            <a:endParaRPr lang="pl-PL" dirty="0"/>
          </a:p>
        </p:txBody>
      </p:sp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285456"/>
          </a:xfrm>
        </p:spPr>
        <p:txBody>
          <a:bodyPr>
            <a:normAutofit fontScale="47500" lnSpcReduction="20000"/>
          </a:bodyPr>
          <a:lstStyle/>
          <a:p>
            <a:pPr marL="539496" indent="-457200">
              <a:buNone/>
            </a:pPr>
            <a:r>
              <a:rPr lang="pl-PL" sz="2400" dirty="0" smtClean="0">
                <a:latin typeface="Georgia" pitchFamily="18" charset="0"/>
              </a:rPr>
              <a:t>1</a:t>
            </a:r>
            <a:r>
              <a:rPr lang="pl-PL" sz="4200" dirty="0" smtClean="0">
                <a:latin typeface="Georgia" pitchFamily="18" charset="0"/>
              </a:rPr>
              <a:t>. Postanowienia ogólne.</a:t>
            </a:r>
          </a:p>
          <a:p>
            <a:pPr marL="539496" indent="-457200">
              <a:buFontTx/>
              <a:buChar char="-"/>
            </a:pPr>
            <a:r>
              <a:rPr lang="pl-PL" sz="4200" dirty="0" smtClean="0">
                <a:latin typeface="Georgia" pitchFamily="18" charset="0"/>
              </a:rPr>
              <a:t>Podstawa prawna funkcjonowania  świetlicy</a:t>
            </a:r>
          </a:p>
          <a:p>
            <a:pPr marL="539496" indent="-457200">
              <a:buFontTx/>
              <a:buChar char="-"/>
            </a:pPr>
            <a:r>
              <a:rPr lang="pl-PL" sz="4200" dirty="0" smtClean="0">
                <a:latin typeface="Georgia" pitchFamily="18" charset="0"/>
              </a:rPr>
              <a:t>Nazwa świetlicy</a:t>
            </a:r>
          </a:p>
          <a:p>
            <a:pPr marL="539496" indent="-457200">
              <a:buNone/>
            </a:pPr>
            <a:endParaRPr lang="pl-PL" sz="4200" dirty="0" smtClean="0">
              <a:latin typeface="Georgia" pitchFamily="18" charset="0"/>
            </a:endParaRPr>
          </a:p>
          <a:p>
            <a:pPr marL="539496" indent="-457200">
              <a:buNone/>
            </a:pPr>
            <a:r>
              <a:rPr lang="pl-PL" sz="4200" dirty="0" smtClean="0">
                <a:latin typeface="Georgia" pitchFamily="18" charset="0"/>
              </a:rPr>
              <a:t>2. Cele i zadania świetlicy</a:t>
            </a:r>
          </a:p>
          <a:p>
            <a:pPr marL="539496" indent="-457200">
              <a:buFontTx/>
              <a:buChar char="-"/>
            </a:pPr>
            <a:r>
              <a:rPr lang="pl-PL" sz="4200" dirty="0" smtClean="0">
                <a:latin typeface="Georgia" pitchFamily="18" charset="0"/>
              </a:rPr>
              <a:t>Cele ogólne</a:t>
            </a:r>
          </a:p>
          <a:p>
            <a:pPr marL="539496" indent="-457200">
              <a:buFontTx/>
              <a:buChar char="-"/>
            </a:pPr>
            <a:r>
              <a:rPr lang="pl-PL" sz="4200" dirty="0" smtClean="0">
                <a:latin typeface="Georgia" pitchFamily="18" charset="0"/>
              </a:rPr>
              <a:t>Zadania jako cele szczegółowe</a:t>
            </a:r>
          </a:p>
          <a:p>
            <a:pPr marL="539496" indent="-457200">
              <a:buNone/>
            </a:pPr>
            <a:endParaRPr lang="pl-PL" sz="4200" dirty="0" smtClean="0">
              <a:latin typeface="Georgia" pitchFamily="18" charset="0"/>
            </a:endParaRPr>
          </a:p>
          <a:p>
            <a:pPr marL="539496" indent="-457200">
              <a:buNone/>
            </a:pPr>
            <a:r>
              <a:rPr lang="pl-PL" sz="4200" dirty="0" smtClean="0">
                <a:latin typeface="Georgia" pitchFamily="18" charset="0"/>
              </a:rPr>
              <a:t>3. Organizację pracy świetlicy</a:t>
            </a:r>
          </a:p>
          <a:p>
            <a:pPr marL="539496" indent="-457200">
              <a:buFontTx/>
              <a:buChar char="-"/>
            </a:pPr>
            <a:r>
              <a:rPr lang="pl-PL" sz="4200" dirty="0" smtClean="0">
                <a:latin typeface="Georgia" pitchFamily="18" charset="0"/>
              </a:rPr>
              <a:t>Uczniowie korzystający ze świetlicy</a:t>
            </a:r>
          </a:p>
          <a:p>
            <a:pPr marL="539496" indent="-457200">
              <a:buFontTx/>
              <a:buChar char="-"/>
            </a:pPr>
            <a:r>
              <a:rPr lang="pl-PL" sz="4200" dirty="0" smtClean="0">
                <a:latin typeface="Georgia" pitchFamily="18" charset="0"/>
              </a:rPr>
              <a:t>Zasady zapisywania dzieci</a:t>
            </a:r>
          </a:p>
          <a:p>
            <a:pPr marL="539496" indent="-457200">
              <a:buFontTx/>
              <a:buChar char="-"/>
            </a:pPr>
            <a:r>
              <a:rPr lang="pl-PL" sz="4200" dirty="0" smtClean="0">
                <a:latin typeface="Georgia" pitchFamily="18" charset="0"/>
              </a:rPr>
              <a:t>Współpraca z rodzicami</a:t>
            </a:r>
          </a:p>
          <a:p>
            <a:pPr marL="539496" indent="-457200">
              <a:buFontTx/>
              <a:buChar char="-"/>
            </a:pPr>
            <a:r>
              <a:rPr lang="pl-PL" sz="4200" dirty="0" smtClean="0">
                <a:latin typeface="Georgia" pitchFamily="18" charset="0"/>
              </a:rPr>
              <a:t>Zasady korzystania ze świetlicy</a:t>
            </a:r>
          </a:p>
          <a:p>
            <a:pPr marL="539496" indent="-457200">
              <a:buNone/>
            </a:pPr>
            <a:endParaRPr lang="pl-PL" dirty="0" smtClean="0">
              <a:latin typeface="Georgia" pitchFamily="18" charset="0"/>
            </a:endParaRPr>
          </a:p>
          <a:p>
            <a:pPr>
              <a:buFont typeface="Wingdings" pitchFamily="2" charset="2"/>
              <a:buChar char="Ø"/>
            </a:pPr>
            <a:endParaRPr lang="pl-PL" sz="2400" dirty="0" smtClean="0">
              <a:latin typeface="Georgia" pitchFamily="18" charset="0"/>
            </a:endParaRPr>
          </a:p>
          <a:p>
            <a:pPr>
              <a:buNone/>
            </a:pPr>
            <a:endParaRPr lang="pl-PL" sz="2400" dirty="0">
              <a:latin typeface="Georgia" pitchFamily="18" charset="0"/>
            </a:endParaRPr>
          </a:p>
        </p:txBody>
      </p:sp>
      <p:pic>
        <p:nvPicPr>
          <p:cNvPr id="2053" name="Picture 5" descr="C:\Users\Małgorzata\Desktop\obrazy\regulamin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4653136"/>
            <a:ext cx="1440160" cy="14401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637384"/>
          </a:xfrm>
        </p:spPr>
        <p:txBody>
          <a:bodyPr>
            <a:noAutofit/>
          </a:bodyPr>
          <a:lstStyle/>
          <a:p>
            <a:pPr marL="539496" indent="-457200">
              <a:buNone/>
            </a:pPr>
            <a:r>
              <a:rPr lang="pl-PL" sz="2400" dirty="0" smtClean="0">
                <a:latin typeface="Georgia" pitchFamily="18" charset="0"/>
              </a:rPr>
              <a:t>4.Wychowankowie</a:t>
            </a:r>
          </a:p>
          <a:p>
            <a:pPr marL="539496" indent="-457200">
              <a:buFontTx/>
              <a:buChar char="-"/>
            </a:pPr>
            <a:r>
              <a:rPr lang="pl-PL" sz="2400" dirty="0" smtClean="0">
                <a:latin typeface="Georgia" pitchFamily="18" charset="0"/>
              </a:rPr>
              <a:t>Prawa i obowiązki wychowanków</a:t>
            </a:r>
          </a:p>
          <a:p>
            <a:pPr marL="539496" indent="-457200">
              <a:buFontTx/>
              <a:buChar char="-"/>
            </a:pPr>
            <a:r>
              <a:rPr lang="pl-PL" sz="2400" dirty="0" smtClean="0">
                <a:latin typeface="Georgia" pitchFamily="18" charset="0"/>
              </a:rPr>
              <a:t>Nagrody i wyróżnienia</a:t>
            </a:r>
          </a:p>
          <a:p>
            <a:pPr marL="539496" indent="-457200">
              <a:buFontTx/>
              <a:buChar char="-"/>
            </a:pPr>
            <a:r>
              <a:rPr lang="pl-PL" sz="2400" dirty="0" smtClean="0">
                <a:latin typeface="Georgia" pitchFamily="18" charset="0"/>
              </a:rPr>
              <a:t>Konsekwencje łamania zasad</a:t>
            </a:r>
          </a:p>
          <a:p>
            <a:pPr marL="539496" indent="-457200">
              <a:buFontTx/>
              <a:buChar char="-"/>
            </a:pPr>
            <a:endParaRPr lang="pl-PL" sz="2400" dirty="0" smtClean="0">
              <a:latin typeface="Georgia" pitchFamily="18" charset="0"/>
            </a:endParaRPr>
          </a:p>
          <a:p>
            <a:pPr marL="539496" indent="-457200">
              <a:buNone/>
            </a:pPr>
            <a:r>
              <a:rPr lang="pl-PL" sz="2400" dirty="0" smtClean="0">
                <a:latin typeface="Georgia" pitchFamily="18" charset="0"/>
              </a:rPr>
              <a:t>5. Kadrę pedagogiczną</a:t>
            </a:r>
          </a:p>
          <a:p>
            <a:pPr marL="539496" indent="-457200">
              <a:buFontTx/>
              <a:buChar char="-"/>
            </a:pPr>
            <a:r>
              <a:rPr lang="pl-PL" sz="2400" dirty="0" smtClean="0">
                <a:latin typeface="Georgia" pitchFamily="18" charset="0"/>
              </a:rPr>
              <a:t>Zadania kierownika świetlicy</a:t>
            </a:r>
          </a:p>
          <a:p>
            <a:pPr marL="539496" indent="-457200">
              <a:buFontTx/>
              <a:buChar char="-"/>
            </a:pPr>
            <a:r>
              <a:rPr lang="pl-PL" sz="2400" dirty="0" smtClean="0">
                <a:latin typeface="Georgia" pitchFamily="18" charset="0"/>
              </a:rPr>
              <a:t>Prawa i obowiązki wychowawców</a:t>
            </a:r>
          </a:p>
          <a:p>
            <a:pPr marL="539496" indent="-457200">
              <a:buNone/>
            </a:pPr>
            <a:endParaRPr lang="pl-PL" sz="2400" dirty="0" smtClean="0">
              <a:latin typeface="Georgia" pitchFamily="18" charset="0"/>
            </a:endParaRPr>
          </a:p>
        </p:txBody>
      </p:sp>
      <p:pic>
        <p:nvPicPr>
          <p:cNvPr id="1026" name="Picture 2" descr="C:\Users\Małgorzata\Desktop\obrazy\regulamin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0" y="4869160"/>
            <a:ext cx="1509464" cy="15182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277344"/>
          </a:xfrm>
        </p:spPr>
        <p:txBody>
          <a:bodyPr>
            <a:normAutofit fontScale="70000" lnSpcReduction="20000"/>
          </a:bodyPr>
          <a:lstStyle/>
          <a:p>
            <a:pPr marL="539496" indent="-457200">
              <a:buNone/>
            </a:pPr>
            <a:endParaRPr lang="pl-PL" sz="2000" dirty="0" smtClean="0">
              <a:latin typeface="Georgia" pitchFamily="18" charset="0"/>
            </a:endParaRPr>
          </a:p>
          <a:p>
            <a:pPr marL="539496" indent="-457200">
              <a:buNone/>
            </a:pPr>
            <a:endParaRPr lang="pl-PL" sz="2000" dirty="0" smtClean="0">
              <a:latin typeface="Georgia" pitchFamily="18" charset="0"/>
            </a:endParaRPr>
          </a:p>
          <a:p>
            <a:pPr marL="539496" indent="-457200">
              <a:buNone/>
            </a:pPr>
            <a:r>
              <a:rPr lang="pl-PL" sz="3100" dirty="0" smtClean="0">
                <a:latin typeface="Georgia" pitchFamily="18" charset="0"/>
              </a:rPr>
              <a:t>6.Informację o dokumentowaniu pracy.</a:t>
            </a:r>
          </a:p>
          <a:p>
            <a:pPr marL="539496" indent="-457200">
              <a:buFontTx/>
              <a:buChar char="-"/>
            </a:pPr>
            <a:r>
              <a:rPr lang="pl-PL" sz="3100" dirty="0" smtClean="0">
                <a:latin typeface="Georgia" pitchFamily="18" charset="0"/>
              </a:rPr>
              <a:t>Wykaz obowiązujących dokumentów </a:t>
            </a:r>
          </a:p>
          <a:p>
            <a:pPr marL="539496" indent="-457200">
              <a:buFontTx/>
              <a:buChar char="-"/>
            </a:pPr>
            <a:endParaRPr lang="pl-PL" sz="3100" dirty="0" smtClean="0">
              <a:latin typeface="Georgia" pitchFamily="18" charset="0"/>
            </a:endParaRPr>
          </a:p>
          <a:p>
            <a:pPr marL="539496" indent="-457200">
              <a:buNone/>
            </a:pPr>
            <a:r>
              <a:rPr lang="pl-PL" sz="3100" dirty="0" smtClean="0">
                <a:latin typeface="Georgia" pitchFamily="18" charset="0"/>
              </a:rPr>
              <a:t>7. Postanowienia końcowe</a:t>
            </a:r>
          </a:p>
          <a:p>
            <a:pPr marL="539496" indent="-457200">
              <a:buFontTx/>
              <a:buChar char="-"/>
            </a:pPr>
            <a:r>
              <a:rPr lang="pl-PL" sz="3100" dirty="0" smtClean="0">
                <a:latin typeface="Georgia" pitchFamily="18" charset="0"/>
              </a:rPr>
              <a:t>Sposób zapoznania z regulaminem</a:t>
            </a:r>
          </a:p>
          <a:p>
            <a:pPr marL="539496" indent="-457200">
              <a:buFontTx/>
              <a:buChar char="-"/>
            </a:pPr>
            <a:r>
              <a:rPr lang="pl-PL" sz="3100" dirty="0" smtClean="0">
                <a:latin typeface="Georgia" pitchFamily="18" charset="0"/>
              </a:rPr>
              <a:t>Tryb zmiany regulaminu</a:t>
            </a:r>
          </a:p>
          <a:p>
            <a:pPr marL="539496" indent="-457200">
              <a:buFontTx/>
              <a:buChar char="-"/>
            </a:pPr>
            <a:r>
              <a:rPr lang="pl-PL" sz="3100" dirty="0" smtClean="0">
                <a:latin typeface="Georgia" pitchFamily="18" charset="0"/>
              </a:rPr>
              <a:t>Dostępność regulaminu</a:t>
            </a:r>
          </a:p>
          <a:p>
            <a:pPr marL="539496" indent="-457200">
              <a:buFontTx/>
              <a:buChar char="-"/>
            </a:pPr>
            <a:r>
              <a:rPr lang="pl-PL" sz="3100" dirty="0" smtClean="0">
                <a:latin typeface="Georgia" pitchFamily="18" charset="0"/>
              </a:rPr>
              <a:t>Sposób przyjęcia regulaminu </a:t>
            </a:r>
          </a:p>
          <a:p>
            <a:pPr marL="539496" indent="-457200">
              <a:buFontTx/>
              <a:buChar char="-"/>
            </a:pPr>
            <a:endParaRPr lang="pl-PL" dirty="0" smtClean="0"/>
          </a:p>
          <a:p>
            <a:endParaRPr lang="pl-PL" dirty="0"/>
          </a:p>
        </p:txBody>
      </p:sp>
      <p:pic>
        <p:nvPicPr>
          <p:cNvPr id="2050" name="Picture 2" descr="C:\Users\Małgorzata\Desktop\obrazy\regulamin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4437112"/>
            <a:ext cx="1472952" cy="18783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602048" cy="1786210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Regulamin Wewnętrzny Świetlicy</a:t>
            </a:r>
            <a:br>
              <a:rPr lang="pl-PL" dirty="0" smtClean="0"/>
            </a:br>
            <a:r>
              <a:rPr lang="pl-PL" dirty="0" smtClean="0"/>
              <a:t>Kontrakt</a:t>
            </a:r>
            <a:endParaRPr lang="pl-PL" dirty="0"/>
          </a:p>
        </p:txBody>
      </p:sp>
      <p:pic>
        <p:nvPicPr>
          <p:cNvPr id="4" name="Symbol zastępczy zawartości 3" descr="images (6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07904" y="2564904"/>
            <a:ext cx="2755304" cy="25202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Przykładowe zapisy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96646" indent="-514350">
              <a:buFont typeface="+mj-lt"/>
              <a:buAutoNum type="arabicPeriod"/>
            </a:pPr>
            <a:r>
              <a:rPr lang="pl-PL" sz="2400" i="1" dirty="0" smtClean="0"/>
              <a:t>Uczeń przychodzący do świetlicy zgłasza się nauczycielowi</a:t>
            </a:r>
          </a:p>
          <a:p>
            <a:pPr marL="596646" indent="-514350">
              <a:buFont typeface="+mj-lt"/>
              <a:buAutoNum type="arabicPeriod"/>
            </a:pPr>
            <a:r>
              <a:rPr lang="pl-PL" sz="2400" i="1" dirty="0" smtClean="0"/>
              <a:t>Uczeń ma obowiązek informowania nauczyciela o każdorazowym wyjściu</a:t>
            </a:r>
          </a:p>
          <a:p>
            <a:pPr marL="596646" indent="-514350">
              <a:buFont typeface="+mj-lt"/>
              <a:buAutoNum type="arabicPeriod"/>
            </a:pPr>
            <a:r>
              <a:rPr lang="pl-PL" sz="2400" i="1" dirty="0" smtClean="0"/>
              <a:t>Dzieci mają obowiązek szanować i dbać o wyposażenie świetlicy</a:t>
            </a:r>
          </a:p>
          <a:p>
            <a:pPr marL="596646" indent="-514350">
              <a:buFont typeface="+mj-lt"/>
              <a:buAutoNum type="arabicPeriod"/>
            </a:pPr>
            <a:r>
              <a:rPr lang="pl-PL" sz="2400" i="1" dirty="0" smtClean="0"/>
              <a:t>Rodzic nie ma możliwości telefonicznego polecenia dziecku samodzielnego powrotu do domu</a:t>
            </a:r>
          </a:p>
          <a:p>
            <a:pPr marL="596646" indent="-514350">
              <a:buFont typeface="+mj-lt"/>
              <a:buAutoNum type="arabicPeriod"/>
            </a:pPr>
            <a:r>
              <a:rPr lang="pl-PL" sz="2400" i="1" dirty="0" smtClean="0"/>
              <a:t>Dziecko ze świetlicy mogą odebrać rodzice lub wyznaczeni przez nich opiekunowie, których dane są wpisane do Karty</a:t>
            </a:r>
          </a:p>
          <a:p>
            <a:pPr marL="596646" indent="-514350">
              <a:buFont typeface="+mj-lt"/>
              <a:buAutoNum type="arabicPeriod"/>
            </a:pPr>
            <a:endParaRPr lang="pl-PL" sz="2400" i="1" dirty="0" smtClean="0"/>
          </a:p>
          <a:p>
            <a:pPr marL="596646" indent="-514350">
              <a:buFont typeface="+mj-lt"/>
              <a:buAutoNum type="arabicPeriod"/>
            </a:pPr>
            <a:endParaRPr lang="pl-PL" sz="2400" i="1" dirty="0" smtClean="0"/>
          </a:p>
          <a:p>
            <a:pPr marL="596646" indent="-514350">
              <a:buFont typeface="+mj-lt"/>
              <a:buAutoNum type="arabicPeriod"/>
            </a:pPr>
            <a:endParaRPr lang="pl-PL" sz="2400" i="1" dirty="0" smtClean="0"/>
          </a:p>
          <a:p>
            <a:pPr marL="596646" indent="-514350">
              <a:buFont typeface="+mj-lt"/>
              <a:buAutoNum type="arabicPeriod"/>
            </a:pPr>
            <a:endParaRPr lang="pl-PL" sz="2400" i="1" dirty="0" smtClean="0"/>
          </a:p>
          <a:p>
            <a:pPr marL="596646" indent="-514350">
              <a:buFont typeface="+mj-lt"/>
              <a:buAutoNum type="arabicPeriod"/>
            </a:pPr>
            <a:endParaRPr lang="pl-PL" sz="2400" i="1" dirty="0" smtClean="0"/>
          </a:p>
          <a:p>
            <a:pPr marL="596646" indent="-514350">
              <a:buFont typeface="+mj-lt"/>
              <a:buAutoNum type="arabicPeriod"/>
            </a:pPr>
            <a:endParaRPr lang="pl-PL" sz="2400" i="1" dirty="0" smtClean="0"/>
          </a:p>
          <a:p>
            <a:pPr marL="596646" indent="-514350">
              <a:buFont typeface="+mj-lt"/>
              <a:buAutoNum type="arabicPeriod"/>
            </a:pPr>
            <a:endParaRPr lang="pl-PL" sz="2400" i="1" dirty="0" smtClean="0"/>
          </a:p>
          <a:p>
            <a:pPr marL="596646" indent="-514350">
              <a:buFont typeface="+mj-lt"/>
              <a:buAutoNum type="arabicPeriod"/>
            </a:pPr>
            <a:endParaRPr lang="pl-PL" sz="2400" i="1" dirty="0" smtClean="0"/>
          </a:p>
          <a:p>
            <a:pPr marL="596646" indent="-514350">
              <a:buFont typeface="+mj-lt"/>
              <a:buAutoNum type="arabicPeriod"/>
            </a:pPr>
            <a:endParaRPr lang="pl-PL" sz="2400" i="1" dirty="0" smtClean="0"/>
          </a:p>
          <a:p>
            <a:pPr marL="596646" indent="-514350">
              <a:buFont typeface="+mj-lt"/>
              <a:buAutoNum type="arabicPeriod"/>
            </a:pPr>
            <a:endParaRPr lang="pl-PL" sz="2400" i="1" dirty="0" smtClean="0"/>
          </a:p>
          <a:p>
            <a:pPr marL="596646" indent="-514350">
              <a:buFont typeface="+mj-lt"/>
              <a:buAutoNum type="arabicPeriod"/>
            </a:pPr>
            <a:endParaRPr lang="pl-PL" sz="2400" i="1" dirty="0" smtClean="0"/>
          </a:p>
          <a:p>
            <a:pPr marL="596646" indent="-514350">
              <a:buFont typeface="+mj-lt"/>
              <a:buAutoNum type="arabicPeriod"/>
            </a:pPr>
            <a:endParaRPr lang="pl-PL" sz="2400" i="1" dirty="0" smtClean="0"/>
          </a:p>
          <a:p>
            <a:pPr marL="596646" indent="-514350">
              <a:buFont typeface="+mj-lt"/>
              <a:buAutoNum type="arabicPeriod"/>
            </a:pPr>
            <a:endParaRPr lang="pl-PL" sz="2400" i="1" dirty="0" smtClean="0"/>
          </a:p>
          <a:p>
            <a:pPr marL="596646" indent="-514350">
              <a:buFont typeface="+mj-lt"/>
              <a:buAutoNum type="arabicPeriod"/>
            </a:pPr>
            <a:endParaRPr lang="pl-PL" sz="2400" i="1" dirty="0" smtClean="0"/>
          </a:p>
          <a:p>
            <a:pPr marL="596646" indent="-514350">
              <a:buFont typeface="+mj-lt"/>
              <a:buAutoNum type="arabicPeriod"/>
            </a:pPr>
            <a:endParaRPr lang="pl-PL" sz="2400" i="1" dirty="0" smtClean="0"/>
          </a:p>
          <a:p>
            <a:pPr marL="596646" indent="-514350">
              <a:buFont typeface="+mj-lt"/>
              <a:buAutoNum type="arabicPeriod"/>
            </a:pPr>
            <a:endParaRPr lang="pl-PL" sz="2400" i="1" dirty="0" smtClean="0"/>
          </a:p>
          <a:p>
            <a:pPr marL="596646" indent="-514350">
              <a:buFont typeface="+mj-lt"/>
              <a:buAutoNum type="arabicPeriod"/>
            </a:pPr>
            <a:endParaRPr lang="pl-PL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Plan Pracy Świetlicy</a:t>
            </a:r>
            <a:endParaRPr lang="pl-PL" dirty="0"/>
          </a:p>
        </p:txBody>
      </p:sp>
      <p:pic>
        <p:nvPicPr>
          <p:cNvPr id="4" name="Symbol zastępczy zawartości 3" descr="images (2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63888" y="2348880"/>
            <a:ext cx="3168352" cy="266429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Plan Pracy powstaje w oparciu o: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6646" indent="-514350">
              <a:buNone/>
            </a:pPr>
            <a:r>
              <a:rPr lang="pl-PL" sz="2000" dirty="0" smtClean="0"/>
              <a:t>1.  Dokumenty zewnętrzne</a:t>
            </a:r>
            <a:endParaRPr lang="pl-PL" dirty="0" smtClean="0"/>
          </a:p>
          <a:p>
            <a:pPr marL="596646" indent="-514350">
              <a:buFontTx/>
              <a:buChar char="-"/>
            </a:pPr>
            <a:r>
              <a:rPr lang="pl-PL" sz="2000" dirty="0" smtClean="0"/>
              <a:t>Podstawa Programowa</a:t>
            </a:r>
          </a:p>
          <a:p>
            <a:pPr marL="596646" indent="-514350">
              <a:buFontTx/>
              <a:buChar char="-"/>
            </a:pPr>
            <a:r>
              <a:rPr lang="pl-PL" sz="2000" dirty="0" smtClean="0"/>
              <a:t>Rozporządzenia np. o zasadach udzielania pomocy psychologiczno – pedagogicznej.</a:t>
            </a:r>
          </a:p>
          <a:p>
            <a:pPr marL="596646" indent="-514350">
              <a:buNone/>
            </a:pPr>
            <a:r>
              <a:rPr lang="pl-PL" sz="2000" dirty="0" smtClean="0"/>
              <a:t>2.Dokumenty wewnątrzszkolne</a:t>
            </a:r>
          </a:p>
          <a:p>
            <a:pPr marL="596646" indent="-514350">
              <a:buFontTx/>
              <a:buChar char="-"/>
            </a:pPr>
            <a:r>
              <a:rPr lang="pl-PL" sz="2000" dirty="0" smtClean="0"/>
              <a:t>Statut</a:t>
            </a:r>
          </a:p>
          <a:p>
            <a:pPr marL="596646" indent="-514350">
              <a:buFontTx/>
              <a:buChar char="-"/>
            </a:pPr>
            <a:r>
              <a:rPr lang="pl-PL" sz="2000" dirty="0" smtClean="0"/>
              <a:t>Szkolny Program Wychowawczy,</a:t>
            </a:r>
          </a:p>
          <a:p>
            <a:pPr marL="596646" indent="-514350">
              <a:buFontTx/>
              <a:buChar char="-"/>
            </a:pPr>
            <a:r>
              <a:rPr lang="pl-PL" sz="2000" dirty="0" smtClean="0"/>
              <a:t>Szkolny Program Profilaktyki</a:t>
            </a:r>
          </a:p>
          <a:p>
            <a:pPr marL="596646" indent="-514350">
              <a:buFontTx/>
              <a:buChar char="-"/>
            </a:pPr>
            <a:r>
              <a:rPr lang="pl-PL" sz="2000" dirty="0" smtClean="0"/>
              <a:t>Szkolny Plan Pracy</a:t>
            </a:r>
          </a:p>
          <a:p>
            <a:pPr marL="596646" indent="-514350">
              <a:buNone/>
            </a:pPr>
            <a:r>
              <a:rPr lang="pl-PL" sz="2000" dirty="0" smtClean="0"/>
              <a:t>3. Specyfikę samej świetlicy. </a:t>
            </a:r>
          </a:p>
          <a:p>
            <a:pPr marL="596646" indent="-514350">
              <a:buNone/>
            </a:pPr>
            <a:r>
              <a:rPr lang="pl-PL" sz="2000" dirty="0" smtClean="0"/>
              <a:t>4 Diagnozę potrzeb i oczekiwań uczniów i rodziców.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548680"/>
            <a:ext cx="7498080" cy="1296144"/>
          </a:xfrm>
        </p:spPr>
        <p:txBody>
          <a:bodyPr>
            <a:normAutofit fontScale="90000"/>
          </a:bodyPr>
          <a:lstStyle/>
          <a:p>
            <a:r>
              <a:rPr lang="pl-PL" dirty="0" smtClean="0"/>
              <a:t>Plan Pracy</a:t>
            </a:r>
            <a:br>
              <a:rPr lang="pl-PL" dirty="0" smtClean="0"/>
            </a:br>
            <a:r>
              <a:rPr lang="pl-PL" dirty="0" smtClean="0"/>
              <a:t> wychowawczo - dydaktycznej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35608" y="2204864"/>
            <a:ext cx="7498080" cy="2376264"/>
          </a:xfrm>
        </p:spPr>
        <p:txBody>
          <a:bodyPr/>
          <a:lstStyle/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sz="2400" dirty="0" smtClean="0"/>
              <a:t>Musi być skorelowany z:</a:t>
            </a:r>
          </a:p>
          <a:p>
            <a:pPr marL="596646" indent="-514350">
              <a:buFont typeface="+mj-lt"/>
              <a:buAutoNum type="arabicPeriod"/>
            </a:pPr>
            <a:r>
              <a:rPr lang="pl-PL" sz="2400" dirty="0" smtClean="0"/>
              <a:t>Planem Pracy Szkoły</a:t>
            </a:r>
          </a:p>
          <a:p>
            <a:pPr marL="596646" indent="-514350">
              <a:buFont typeface="+mj-lt"/>
              <a:buAutoNum type="arabicPeriod"/>
            </a:pPr>
            <a:r>
              <a:rPr lang="pl-PL" sz="2400" dirty="0" smtClean="0"/>
              <a:t>Programem Wychowawczym</a:t>
            </a:r>
          </a:p>
          <a:p>
            <a:pPr marL="596646" indent="-514350">
              <a:buFont typeface="+mj-lt"/>
              <a:buAutoNum type="arabicPeriod"/>
            </a:pPr>
            <a:r>
              <a:rPr lang="pl-PL" sz="2400" dirty="0" smtClean="0"/>
              <a:t>Szkolnym Programem Profilaktyki</a:t>
            </a:r>
            <a:endParaRPr lang="pl-PL" sz="2400" dirty="0"/>
          </a:p>
        </p:txBody>
      </p:sp>
      <p:pic>
        <p:nvPicPr>
          <p:cNvPr id="1027" name="Picture 3" descr="C:\Users\Małgorzata\Desktop\obrazy\pobrany plik (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4509120"/>
            <a:ext cx="1533525" cy="1476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zawartości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Technika MOTTO +</a:t>
            </a:r>
          </a:p>
          <a:p>
            <a:pPr>
              <a:buNone/>
            </a:pPr>
            <a:endParaRPr lang="pl-PL" dirty="0" smtClean="0"/>
          </a:p>
          <a:p>
            <a:pPr>
              <a:buFont typeface="Wingdings" pitchFamily="2" charset="2"/>
              <a:buChar char="ü"/>
            </a:pPr>
            <a:r>
              <a:rPr lang="pl-PL" sz="2000" dirty="0" smtClean="0"/>
              <a:t>Mierzalny</a:t>
            </a:r>
          </a:p>
          <a:p>
            <a:pPr>
              <a:buFont typeface="Wingdings" pitchFamily="2" charset="2"/>
              <a:buChar char="ü"/>
            </a:pPr>
            <a:r>
              <a:rPr lang="pl-PL" sz="2000" dirty="0" smtClean="0"/>
              <a:t>Określony</a:t>
            </a:r>
          </a:p>
          <a:p>
            <a:pPr>
              <a:buFont typeface="Wingdings" pitchFamily="2" charset="2"/>
              <a:buChar char="ü"/>
            </a:pPr>
            <a:r>
              <a:rPr lang="pl-PL" sz="2000" dirty="0" smtClean="0"/>
              <a:t>Trafny</a:t>
            </a:r>
          </a:p>
          <a:p>
            <a:pPr>
              <a:buFont typeface="Wingdings" pitchFamily="2" charset="2"/>
              <a:buChar char="ü"/>
            </a:pPr>
            <a:r>
              <a:rPr lang="pl-PL" sz="2000" dirty="0" smtClean="0"/>
              <a:t>Terminowy</a:t>
            </a:r>
          </a:p>
          <a:p>
            <a:pPr>
              <a:buFont typeface="Wingdings" pitchFamily="2" charset="2"/>
              <a:buChar char="ü"/>
            </a:pPr>
            <a:r>
              <a:rPr lang="pl-PL" sz="2000" dirty="0" smtClean="0"/>
              <a:t>Osiągalny</a:t>
            </a:r>
          </a:p>
          <a:p>
            <a:pPr>
              <a:buFont typeface="Wingdings" pitchFamily="2" charset="2"/>
              <a:buChar char="ü"/>
            </a:pPr>
            <a:r>
              <a:rPr lang="pl-PL" sz="2000" dirty="0" smtClean="0"/>
              <a:t>Podany za pomocą pozytywnych stwierdzeń</a:t>
            </a:r>
            <a:endParaRPr lang="pl-PL" sz="2000" dirty="0"/>
          </a:p>
        </p:txBody>
      </p:sp>
      <p:sp>
        <p:nvSpPr>
          <p:cNvPr id="10" name="Symbol zastępczy zawartości 9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Źródła celu:</a:t>
            </a:r>
          </a:p>
          <a:p>
            <a:pPr>
              <a:buNone/>
            </a:pPr>
            <a:endParaRPr lang="pl-PL" dirty="0" smtClean="0"/>
          </a:p>
          <a:p>
            <a:pPr>
              <a:buFont typeface="Wingdings" pitchFamily="2" charset="2"/>
              <a:buChar char="ü"/>
            </a:pPr>
            <a:r>
              <a:rPr lang="pl-PL" sz="2000" dirty="0" smtClean="0"/>
              <a:t>Podstawa Programowa</a:t>
            </a:r>
          </a:p>
          <a:p>
            <a:pPr>
              <a:buFont typeface="Wingdings" pitchFamily="2" charset="2"/>
              <a:buChar char="ü"/>
            </a:pPr>
            <a:r>
              <a:rPr lang="pl-PL" sz="2000" dirty="0" smtClean="0"/>
              <a:t>Zadania priorytetowe</a:t>
            </a:r>
          </a:p>
          <a:p>
            <a:pPr>
              <a:buFont typeface="Wingdings" pitchFamily="2" charset="2"/>
              <a:buChar char="ü"/>
            </a:pPr>
            <a:r>
              <a:rPr lang="pl-PL" sz="2000" dirty="0" smtClean="0"/>
              <a:t>Potrzeby i oczekiwania rodziców / uczniów</a:t>
            </a:r>
          </a:p>
          <a:p>
            <a:pPr>
              <a:buFont typeface="Wingdings" pitchFamily="2" charset="2"/>
              <a:buChar char="ü"/>
            </a:pPr>
            <a:r>
              <a:rPr lang="pl-PL" sz="2000" dirty="0" smtClean="0"/>
              <a:t>Zadania własne świetlicy</a:t>
            </a:r>
          </a:p>
          <a:p>
            <a:pPr>
              <a:buFont typeface="Wingdings" pitchFamily="2" charset="2"/>
              <a:buChar char="ü"/>
            </a:pPr>
            <a:r>
              <a:rPr lang="pl-PL" sz="2000" dirty="0" smtClean="0"/>
              <a:t>Wychowawcze  - kształtowanie osobowości</a:t>
            </a:r>
          </a:p>
          <a:p>
            <a:pPr>
              <a:buFont typeface="Wingdings" pitchFamily="2" charset="2"/>
              <a:buChar char="ü"/>
            </a:pP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426488"/>
          </a:xfrm>
        </p:spPr>
        <p:txBody>
          <a:bodyPr/>
          <a:lstStyle/>
          <a:p>
            <a:pPr algn="ctr"/>
            <a:r>
              <a:rPr lang="pl-PL" dirty="0" smtClean="0"/>
              <a:t>Struktura Planu Pracy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435608" y="2132856"/>
            <a:ext cx="3657600" cy="4054584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pl-PL" dirty="0" smtClean="0"/>
              <a:t>Cele</a:t>
            </a:r>
          </a:p>
          <a:p>
            <a:pPr>
              <a:buFont typeface="Wingdings" pitchFamily="2" charset="2"/>
              <a:buChar char="Ø"/>
            </a:pPr>
            <a:r>
              <a:rPr lang="pl-PL" dirty="0" smtClean="0"/>
              <a:t>Zadania</a:t>
            </a:r>
          </a:p>
          <a:p>
            <a:pPr>
              <a:buFont typeface="Wingdings" pitchFamily="2" charset="2"/>
              <a:buChar char="Ø"/>
            </a:pPr>
            <a:r>
              <a:rPr lang="pl-PL" dirty="0" smtClean="0"/>
              <a:t>Metody</a:t>
            </a:r>
          </a:p>
          <a:p>
            <a:pPr>
              <a:buFont typeface="Wingdings" pitchFamily="2" charset="2"/>
              <a:buChar char="Ø"/>
            </a:pPr>
            <a:r>
              <a:rPr lang="pl-PL" dirty="0" smtClean="0"/>
              <a:t>Sposoby realizacji</a:t>
            </a:r>
          </a:p>
          <a:p>
            <a:pPr>
              <a:buFont typeface="Wingdings" pitchFamily="2" charset="2"/>
              <a:buChar char="Ø"/>
            </a:pPr>
            <a:r>
              <a:rPr lang="pl-PL" dirty="0" smtClean="0"/>
              <a:t>Termin </a:t>
            </a:r>
          </a:p>
          <a:p>
            <a:pPr>
              <a:buFont typeface="Wingdings" pitchFamily="2" charset="2"/>
              <a:buChar char="Ø"/>
            </a:pPr>
            <a:r>
              <a:rPr lang="pl-PL" dirty="0" smtClean="0"/>
              <a:t>Sposoby ewaluacji</a:t>
            </a:r>
            <a:endParaRPr lang="pl-PL" dirty="0"/>
          </a:p>
        </p:txBody>
      </p:sp>
      <p:pic>
        <p:nvPicPr>
          <p:cNvPr id="5" name="Picture 2" descr="C:\Documents and Settings\margo\Ustawienia lokalne\Temporary Internet Files\Content.IE5\OPAN4LUR\MC900197655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3861048"/>
            <a:ext cx="2750745" cy="23870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Ramowy Rozkład Dnia</a:t>
            </a:r>
            <a:endParaRPr lang="pl-PL" dirty="0"/>
          </a:p>
        </p:txBody>
      </p:sp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>
          <a:xfrm>
            <a:off x="1435608" y="1628800"/>
            <a:ext cx="7498080" cy="34563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2400" dirty="0" smtClean="0">
                <a:latin typeface="Georgia" pitchFamily="18" charset="0"/>
              </a:rPr>
              <a:t>Zajęcia organizowane przez nauczyciela mogą być prowadzone w układzie</a:t>
            </a:r>
          </a:p>
          <a:p>
            <a:pPr>
              <a:buNone/>
            </a:pPr>
            <a:endParaRPr lang="pl-PL" sz="2400" dirty="0" smtClean="0">
              <a:latin typeface="Georgia" pitchFamily="18" charset="0"/>
            </a:endParaRPr>
          </a:p>
          <a:p>
            <a:pPr>
              <a:buFontTx/>
              <a:buChar char="-"/>
            </a:pPr>
            <a:r>
              <a:rPr lang="pl-PL" sz="2400" dirty="0" smtClean="0">
                <a:latin typeface="Georgia" pitchFamily="18" charset="0"/>
              </a:rPr>
              <a:t>Poziomym – zajęcia związane z hasłem dnia, realizowane codziennie różnymi formami, ze zmieniającymi się grupami</a:t>
            </a:r>
          </a:p>
          <a:p>
            <a:pPr>
              <a:buFontTx/>
              <a:buChar char="-"/>
            </a:pPr>
            <a:r>
              <a:rPr lang="pl-PL" sz="2400" dirty="0" smtClean="0">
                <a:latin typeface="Georgia" pitchFamily="18" charset="0"/>
              </a:rPr>
              <a:t>Pionowym – zajęcia powtarzające się systematycznie </a:t>
            </a:r>
            <a:endParaRPr lang="pl-PL" sz="2400" dirty="0">
              <a:latin typeface="Georgia" pitchFamily="18" charset="0"/>
            </a:endParaRPr>
          </a:p>
        </p:txBody>
      </p:sp>
      <p:sp>
        <p:nvSpPr>
          <p:cNvPr id="14338" name="AutoShape 2" descr="Znalezione obrazy dla zapytania Dzienny rozkład zajęć w świetlicy obraz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4340" name="AutoShape 4" descr="Znalezione obrazy dla zapytania Dzienny rozkład zajęć w świetlicy obraz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Dzienny rozkład zajęć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pl-PL" dirty="0" smtClean="0"/>
          </a:p>
          <a:p>
            <a:pPr algn="ctr">
              <a:buNone/>
            </a:pPr>
            <a:r>
              <a:rPr lang="pl-PL" dirty="0" smtClean="0"/>
              <a:t>Określa godzinowo co w jakich godzinach jest realizowane. </a:t>
            </a:r>
          </a:p>
        </p:txBody>
      </p:sp>
      <p:pic>
        <p:nvPicPr>
          <p:cNvPr id="53250" name="Picture 2" descr="C:\Users\Małgorzata\Desktop\obrazy\images (2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429000"/>
            <a:ext cx="4680520" cy="2520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Tygodniowy rozkład zajęć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2269232"/>
          </a:xfrm>
        </p:spPr>
        <p:txBody>
          <a:bodyPr/>
          <a:lstStyle/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Określa w jakim czasie odbywają się poszczególne zajęcia stałe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/>
          </a:p>
        </p:txBody>
      </p:sp>
      <p:pic>
        <p:nvPicPr>
          <p:cNvPr id="54275" name="Picture 3" descr="C:\Users\Małgorzata\Desktop\obrazy\images (2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3573016"/>
            <a:ext cx="3960440" cy="20893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Dziennik Zajęć</a:t>
            </a:r>
            <a:endParaRPr lang="pl-PL" dirty="0"/>
          </a:p>
        </p:txBody>
      </p:sp>
      <p:pic>
        <p:nvPicPr>
          <p:cNvPr id="4" name="Symbol zastępczy zawartości 3" descr="59-156-large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2276872"/>
            <a:ext cx="2857500" cy="3168352"/>
          </a:xfrm>
        </p:spPr>
      </p:pic>
      <p:sp>
        <p:nvSpPr>
          <p:cNvPr id="5" name="Symbol zastępczy zawartości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pl-PL" sz="2000" i="1" dirty="0" smtClean="0">
                <a:latin typeface="Georgia" pitchFamily="18" charset="0"/>
              </a:rPr>
              <a:t>Rozporządzenie MEN z dnia 24 sierpnia 2010 roku zmieniające rozporządzenie w sprawie prowadzenia przez szkołę, publiczne przedszkola, szkoły i placówki dokumentacji przebiegu nauczania, działalności wychowawczej i opiekuńczej oraz rodzajów dokumentacji (Dz. U. z 2010r Nr156, </a:t>
            </a:r>
            <a:r>
              <a:rPr lang="pl-PL" sz="2000" i="1" dirty="0" err="1" smtClean="0">
                <a:latin typeface="Georgia" pitchFamily="18" charset="0"/>
              </a:rPr>
              <a:t>poz</a:t>
            </a:r>
            <a:r>
              <a:rPr lang="pl-PL" sz="2000" i="1" dirty="0" smtClean="0">
                <a:latin typeface="Georgia" pitchFamily="18" charset="0"/>
              </a:rPr>
              <a:t> 11047</a:t>
            </a:r>
            <a:r>
              <a:rPr lang="pl-PL" sz="2000" dirty="0" smtClean="0">
                <a:latin typeface="Georgia" pitchFamily="18" charset="0"/>
              </a:rPr>
              <a:t>)</a:t>
            </a:r>
            <a:endParaRPr lang="pl-PL" sz="20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Rozporządzenie precyzuje zawartość dziennika</a:t>
            </a:r>
            <a:endParaRPr lang="pl-PL" dirty="0"/>
          </a:p>
        </p:txBody>
      </p:sp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>
          <a:xfrm>
            <a:off x="1435608" y="1988840"/>
            <a:ext cx="7498080" cy="2448272"/>
          </a:xfrm>
        </p:spPr>
        <p:txBody>
          <a:bodyPr>
            <a:normAutofit/>
          </a:bodyPr>
          <a:lstStyle/>
          <a:p>
            <a:pPr marL="596646" indent="-514350">
              <a:buFont typeface="+mj-lt"/>
              <a:buAutoNum type="arabicPeriod"/>
            </a:pPr>
            <a:r>
              <a:rPr lang="pl-PL" sz="2400" dirty="0" smtClean="0">
                <a:latin typeface="Georgia" pitchFamily="18" charset="0"/>
              </a:rPr>
              <a:t>Plan pracy na dany rok szkolny</a:t>
            </a:r>
          </a:p>
          <a:p>
            <a:pPr marL="596646" indent="-514350">
              <a:buFont typeface="+mj-lt"/>
              <a:buAutoNum type="arabicPeriod"/>
            </a:pPr>
            <a:r>
              <a:rPr lang="pl-PL" sz="2400" dirty="0" smtClean="0">
                <a:latin typeface="Georgia" pitchFamily="18" charset="0"/>
              </a:rPr>
              <a:t>Imiona i nazwiska uczniów uczęszczających do świetlicy i ich dane</a:t>
            </a:r>
          </a:p>
          <a:p>
            <a:pPr marL="596646" indent="-514350">
              <a:buFont typeface="+mj-lt"/>
              <a:buAutoNum type="arabicPeriod"/>
            </a:pPr>
            <a:r>
              <a:rPr lang="pl-PL" sz="2400" dirty="0" smtClean="0">
                <a:latin typeface="Georgia" pitchFamily="18" charset="0"/>
              </a:rPr>
              <a:t>Tematy poszczególnych zajęć </a:t>
            </a:r>
          </a:p>
          <a:p>
            <a:pPr marL="596646" indent="-514350">
              <a:buFont typeface="+mj-lt"/>
              <a:buAutoNum type="arabicPeriod"/>
            </a:pPr>
            <a:r>
              <a:rPr lang="pl-PL" sz="2400" dirty="0" smtClean="0">
                <a:latin typeface="Georgia" pitchFamily="18" charset="0"/>
              </a:rPr>
              <a:t>Obecność uczniów  </a:t>
            </a:r>
          </a:p>
          <a:p>
            <a:pPr marL="596646" indent="-514350">
              <a:buFont typeface="+mj-lt"/>
              <a:buAutoNum type="arabicPeriod"/>
            </a:pPr>
            <a:endParaRPr lang="pl-PL" sz="2400" dirty="0">
              <a:latin typeface="Georgia" pitchFamily="18" charset="0"/>
            </a:endParaRPr>
          </a:p>
        </p:txBody>
      </p:sp>
      <p:pic>
        <p:nvPicPr>
          <p:cNvPr id="1027" name="Picture 3" descr="C:\Users\Małgorzata\Desktop\obrazy\images (2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4005064"/>
            <a:ext cx="2162175" cy="2114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>Sprawozdanie z działalności świetlicy szkolnej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35608" y="1844824"/>
            <a:ext cx="7498080" cy="4403576"/>
          </a:xfrm>
        </p:spPr>
        <p:txBody>
          <a:bodyPr>
            <a:normAutofit/>
          </a:bodyPr>
          <a:lstStyle/>
          <a:p>
            <a:pPr marL="596646" indent="-514350">
              <a:buFont typeface="+mj-lt"/>
              <a:buAutoNum type="arabicPeriod"/>
            </a:pPr>
            <a:r>
              <a:rPr lang="pl-PL" sz="2400" dirty="0" smtClean="0">
                <a:latin typeface="Georgia" pitchFamily="18" charset="0"/>
              </a:rPr>
              <a:t>Status świetlicy</a:t>
            </a:r>
          </a:p>
          <a:p>
            <a:pPr marL="596646" indent="-514350">
              <a:buFont typeface="+mj-lt"/>
              <a:buAutoNum type="arabicPeriod"/>
            </a:pPr>
            <a:r>
              <a:rPr lang="pl-PL" sz="2400" dirty="0" smtClean="0">
                <a:latin typeface="Georgia" pitchFamily="18" charset="0"/>
              </a:rPr>
              <a:t>Realizacja zadań wynikających z planu.</a:t>
            </a:r>
          </a:p>
          <a:p>
            <a:pPr marL="596646" indent="-514350">
              <a:buFont typeface="+mj-lt"/>
              <a:buAutoNum type="arabicPeriod"/>
            </a:pPr>
            <a:r>
              <a:rPr lang="pl-PL" sz="2400" dirty="0" smtClean="0">
                <a:latin typeface="Georgia" pitchFamily="18" charset="0"/>
              </a:rPr>
              <a:t>Osiągnięcia uczniów</a:t>
            </a:r>
          </a:p>
          <a:p>
            <a:pPr marL="596646" indent="-514350">
              <a:buFont typeface="+mj-lt"/>
              <a:buAutoNum type="arabicPeriod"/>
            </a:pPr>
            <a:r>
              <a:rPr lang="pl-PL" sz="2400" dirty="0" smtClean="0">
                <a:latin typeface="Georgia" pitchFamily="18" charset="0"/>
              </a:rPr>
              <a:t>Realizacja zadań dodatkowych podejmowanych z własnej inicjatywy.</a:t>
            </a:r>
          </a:p>
          <a:p>
            <a:pPr marL="596646" indent="-514350">
              <a:buFont typeface="+mj-lt"/>
              <a:buAutoNum type="arabicPeriod"/>
            </a:pPr>
            <a:r>
              <a:rPr lang="pl-PL" sz="2400" dirty="0" smtClean="0">
                <a:latin typeface="Georgia" pitchFamily="18" charset="0"/>
              </a:rPr>
              <a:t>Realizacja projektów, programów.</a:t>
            </a:r>
          </a:p>
          <a:p>
            <a:pPr marL="596646" indent="-514350">
              <a:buFont typeface="+mj-lt"/>
              <a:buAutoNum type="arabicPeriod"/>
            </a:pPr>
            <a:r>
              <a:rPr lang="pl-PL" sz="2400" dirty="0" smtClean="0">
                <a:latin typeface="Georgia" pitchFamily="18" charset="0"/>
              </a:rPr>
              <a:t>Współpraca z rodzicami.</a:t>
            </a:r>
          </a:p>
          <a:p>
            <a:pPr marL="596646" indent="-514350">
              <a:buFont typeface="+mj-lt"/>
              <a:buAutoNum type="arabicPeriod"/>
            </a:pPr>
            <a:r>
              <a:rPr lang="pl-PL" sz="2400" dirty="0" smtClean="0">
                <a:latin typeface="Georgia" pitchFamily="18" charset="0"/>
              </a:rPr>
              <a:t>Współpraca ze środowiskiem</a:t>
            </a:r>
          </a:p>
          <a:p>
            <a:pPr marL="596646" indent="-514350">
              <a:buFont typeface="+mj-lt"/>
              <a:buAutoNum type="arabicPeriod"/>
            </a:pPr>
            <a:r>
              <a:rPr lang="pl-PL" sz="2400" dirty="0" smtClean="0">
                <a:latin typeface="Georgia" pitchFamily="18" charset="0"/>
              </a:rPr>
              <a:t>Posumowanie i wnioski do pracy</a:t>
            </a:r>
            <a:endParaRPr lang="pl-PL" sz="24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03648" y="1052736"/>
            <a:ext cx="7498080" cy="2845296"/>
          </a:xfrm>
        </p:spPr>
        <p:txBody>
          <a:bodyPr/>
          <a:lstStyle/>
          <a:p>
            <a:pPr algn="ctr">
              <a:buNone/>
            </a:pPr>
            <a:r>
              <a:rPr lang="pl-PL" dirty="0" smtClean="0"/>
              <a:t>Życzę Państwu,</a:t>
            </a:r>
          </a:p>
          <a:p>
            <a:pPr algn="ctr">
              <a:buNone/>
            </a:pPr>
            <a:r>
              <a:rPr lang="pl-PL" dirty="0" smtClean="0"/>
              <a:t> żeby codzienna praca w świetlicy dawała </a:t>
            </a:r>
            <a:r>
              <a:rPr lang="pl-PL" dirty="0" smtClean="0"/>
              <a:t> </a:t>
            </a:r>
            <a:r>
              <a:rPr lang="pl-PL" dirty="0" smtClean="0"/>
              <a:t>satysfakcję i radość z podejmowanych wyzwań i uznanie w środowisku.</a:t>
            </a:r>
          </a:p>
          <a:p>
            <a:pPr algn="ctr">
              <a:buNone/>
            </a:pPr>
            <a:endParaRPr lang="pl-PL" dirty="0"/>
          </a:p>
        </p:txBody>
      </p:sp>
      <p:pic>
        <p:nvPicPr>
          <p:cNvPr id="1026" name="Picture 2" descr="C:\Users\Małgorzata\Desktop\obrazy\rose-419079__1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4005064"/>
            <a:ext cx="1800200" cy="20025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548680"/>
            <a:ext cx="7498080" cy="2304256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l-P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l-PL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l-P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l-PL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l-P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l-PL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l-P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l-PL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l-P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l-PL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l-P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Dziękuję Państwu za uwagę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 </a:t>
            </a:r>
            <a:r>
              <a:rPr lang="pl-PL" sz="2700" dirty="0" err="1" smtClean="0">
                <a:solidFill>
                  <a:schemeClr val="tx1"/>
                </a:solidFill>
              </a:rPr>
              <a:t>ostrowska.edu.pl</a:t>
            </a:r>
            <a:r>
              <a:rPr lang="pl-PL" sz="2700" dirty="0" smtClean="0">
                <a:solidFill>
                  <a:schemeClr val="tx1"/>
                </a:solidFill>
              </a:rPr>
              <a:t/>
            </a:r>
            <a:br>
              <a:rPr lang="pl-PL" sz="2700" dirty="0" smtClean="0">
                <a:solidFill>
                  <a:schemeClr val="tx1"/>
                </a:solidFill>
              </a:rPr>
            </a:br>
            <a:r>
              <a:rPr lang="pl-PL" sz="2700" dirty="0" err="1" smtClean="0">
                <a:solidFill>
                  <a:schemeClr val="tx1"/>
                </a:solidFill>
              </a:rPr>
              <a:t>malgorzata@ostrowska.edu.pl</a:t>
            </a:r>
            <a:r>
              <a:rPr lang="pl-PL" sz="2700" dirty="0" smtClean="0">
                <a:solidFill>
                  <a:schemeClr val="tx1"/>
                </a:solidFill>
              </a:rPr>
              <a:t/>
            </a:r>
            <a:br>
              <a:rPr lang="pl-PL" sz="2700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l-P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l-PL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l-PL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pl-PL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pl-PL" dirty="0" smtClean="0">
                <a:solidFill>
                  <a:schemeClr val="accent4">
                    <a:lumMod val="75000"/>
                  </a:schemeClr>
                </a:solidFill>
              </a:rPr>
            </a:br>
            <a:endParaRPr lang="pl-PL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2051" name="Picture 3" descr="C:\Users\Małgorzata\Desktop\obrazy\images (5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4005064"/>
            <a:ext cx="2619375" cy="1743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zesilenie">
  <a:themeElements>
    <a:clrScheme name="Przesileni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Przesileni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Przesileni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3263</TotalTime>
  <Words>830</Words>
  <Application>Microsoft Office PowerPoint</Application>
  <PresentationFormat>Pokaz na ekranie (4:3)</PresentationFormat>
  <Paragraphs>230</Paragraphs>
  <Slides>34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34</vt:i4>
      </vt:variant>
    </vt:vector>
  </HeadingPairs>
  <TitlesOfParts>
    <vt:vector size="35" baseType="lpstr">
      <vt:lpstr>Przesilenie</vt:lpstr>
      <vt:lpstr>Prawne  problemy  świetlicy szkolnej</vt:lpstr>
      <vt:lpstr>Plan wystąpienia</vt:lpstr>
      <vt:lpstr>Podstawa prawna  funkcjonowania świetlic</vt:lpstr>
      <vt:lpstr>Zgodnie z art.1 ustawy</vt:lpstr>
      <vt:lpstr>Ustawa z dnia 7 września 1991r O systemie oświaty    (tekst jednolity Dz. U. z 2004r. Nr 256, poz 2572 zm.) </vt:lpstr>
      <vt:lpstr> 4 czerwca 2014 r. weszły wraz ze zmianami w ustawie o systemie oświaty przepisy, dotyczące zasad funkcjonowania świetlic szkolnych (Dz. U. z 2014 r. poz . 642). </vt:lpstr>
      <vt:lpstr>Slajd 7</vt:lpstr>
      <vt:lpstr>Art. 67 ust. 5 ww. ustawy wskazuje</vt:lpstr>
      <vt:lpstr> Rozporządzenie MEN z dnia 21 maja 2001r w sprawie ramowych statutów publicznego przedszkola oraz publicznych szkół   (Dz. U z 2001r Nr 1, poz. 64 ze zm.)</vt:lpstr>
      <vt:lpstr>Świetlica jest miejscem realizacji  funkcji szkoły</vt:lpstr>
      <vt:lpstr> Prawo Wewnątrzszkolne Szkolne </vt:lpstr>
      <vt:lpstr>Slajd 12</vt:lpstr>
      <vt:lpstr>Slajd 13</vt:lpstr>
      <vt:lpstr>Statut Szkoły powinien określać:</vt:lpstr>
      <vt:lpstr>Zadania świetlicy m.in. </vt:lpstr>
      <vt:lpstr>Regulamin Świetlicy</vt:lpstr>
      <vt:lpstr>Regulamin Świetlicy zawiera:</vt:lpstr>
      <vt:lpstr>Slajd 18</vt:lpstr>
      <vt:lpstr>Slajd 19</vt:lpstr>
      <vt:lpstr> Regulamin Wewnętrzny Świetlicy Kontrakt</vt:lpstr>
      <vt:lpstr>Przykładowe zapisy</vt:lpstr>
      <vt:lpstr>Plan Pracy Świetlicy</vt:lpstr>
      <vt:lpstr>Plan Pracy powstaje w oparciu o:</vt:lpstr>
      <vt:lpstr>Plan Pracy  wychowawczo - dydaktycznej</vt:lpstr>
      <vt:lpstr>Slajd 25</vt:lpstr>
      <vt:lpstr>Struktura Planu Pracy </vt:lpstr>
      <vt:lpstr>Ramowy Rozkład Dnia</vt:lpstr>
      <vt:lpstr>Dzienny rozkład zajęć</vt:lpstr>
      <vt:lpstr>Tygodniowy rozkład zajęć</vt:lpstr>
      <vt:lpstr>Dziennik Zajęć</vt:lpstr>
      <vt:lpstr>Rozporządzenie precyzuje zawartość dziennika</vt:lpstr>
      <vt:lpstr>Sprawozdanie z działalności świetlicy szkolnej</vt:lpstr>
      <vt:lpstr>Slajd 33</vt:lpstr>
      <vt:lpstr>      Dziękuję Państwu za uwagę   ostrowska.edu.pl malgorzata@ostrowska.edu.pl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cp:lastModifiedBy>Małgorzata</cp:lastModifiedBy>
  <cp:revision>346</cp:revision>
  <dcterms:modified xsi:type="dcterms:W3CDTF">2015-11-23T02:41:22Z</dcterms:modified>
</cp:coreProperties>
</file>