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7"/>
  </p:notesMasterIdLst>
  <p:sldIdLst>
    <p:sldId id="256" r:id="rId2"/>
    <p:sldId id="259" r:id="rId3"/>
    <p:sldId id="261" r:id="rId4"/>
    <p:sldId id="265" r:id="rId5"/>
    <p:sldId id="266" r:id="rId6"/>
    <p:sldId id="268" r:id="rId7"/>
    <p:sldId id="269" r:id="rId8"/>
    <p:sldId id="304" r:id="rId9"/>
    <p:sldId id="305" r:id="rId10"/>
    <p:sldId id="306" r:id="rId11"/>
    <p:sldId id="270" r:id="rId12"/>
    <p:sldId id="272" r:id="rId13"/>
    <p:sldId id="273" r:id="rId14"/>
    <p:sldId id="262" r:id="rId15"/>
    <p:sldId id="298" r:id="rId16"/>
    <p:sldId id="300" r:id="rId17"/>
    <p:sldId id="302" r:id="rId18"/>
    <p:sldId id="303" r:id="rId19"/>
    <p:sldId id="301" r:id="rId20"/>
    <p:sldId id="307" r:id="rId21"/>
    <p:sldId id="263" r:id="rId22"/>
    <p:sldId id="271" r:id="rId23"/>
    <p:sldId id="283" r:id="rId24"/>
    <p:sldId id="264" r:id="rId25"/>
    <p:sldId id="284" r:id="rId26"/>
    <p:sldId id="285" r:id="rId27"/>
    <p:sldId id="286" r:id="rId28"/>
    <p:sldId id="287" r:id="rId29"/>
    <p:sldId id="289" r:id="rId30"/>
    <p:sldId id="292" r:id="rId31"/>
    <p:sldId id="293" r:id="rId32"/>
    <p:sldId id="295" r:id="rId33"/>
    <p:sldId id="296" r:id="rId34"/>
    <p:sldId id="290" r:id="rId35"/>
    <p:sldId id="291" r:id="rId36"/>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szek Morąg" initials="LM" lastIdx="0" clrIdx="0">
    <p:extLst>
      <p:ext uri="{19B8F6BF-5375-455C-9EA6-DF929625EA0E}">
        <p15:presenceInfo xmlns:p15="http://schemas.microsoft.com/office/powerpoint/2012/main" userId="Leszek Morą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277" autoAdjust="0"/>
    <p:restoredTop sz="95071" autoAdjust="0"/>
  </p:normalViewPr>
  <p:slideViewPr>
    <p:cSldViewPr snapToGrid="0">
      <p:cViewPr varScale="1">
        <p:scale>
          <a:sx n="83" d="100"/>
          <a:sy n="83" d="100"/>
        </p:scale>
        <p:origin x="1133"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A942A5-F1CD-408B-9D31-FE97C74AFF74}" type="datetimeFigureOut">
              <a:rPr lang="pl-PL" smtClean="0"/>
              <a:t>28.03.2022</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FE93AA-FB68-4CB2-83BA-8A32DD5F80C3}" type="slidenum">
              <a:rPr lang="pl-PL" smtClean="0"/>
              <a:t>‹#›</a:t>
            </a:fld>
            <a:endParaRPr lang="pl-PL"/>
          </a:p>
        </p:txBody>
      </p:sp>
    </p:spTree>
    <p:extLst>
      <p:ext uri="{BB962C8B-B14F-4D97-AF65-F5344CB8AC3E}">
        <p14:creationId xmlns:p14="http://schemas.microsoft.com/office/powerpoint/2010/main" val="2948053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3AFE93AA-FB68-4CB2-83BA-8A32DD5F80C3}" type="slidenum">
              <a:rPr lang="pl-PL" smtClean="0"/>
              <a:t>1</a:t>
            </a:fld>
            <a:endParaRPr lang="pl-PL"/>
          </a:p>
        </p:txBody>
      </p:sp>
    </p:spTree>
    <p:extLst>
      <p:ext uri="{BB962C8B-B14F-4D97-AF65-F5344CB8AC3E}">
        <p14:creationId xmlns:p14="http://schemas.microsoft.com/office/powerpoint/2010/main" val="31338897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 16. 7. Decyzję o skróceniu albo przedłużeniu okresu nauki ucznia w oddziale przygotowawczym, o którym mowa w art. 165 ust. 13 ustawy, podejmuje rada pedagogiczna na wniosek uczących ucznia nauczycieli, pedagoga lub psychologa. </a:t>
            </a:r>
          </a:p>
          <a:p>
            <a:r>
              <a:rPr lang="pl-PL" dirty="0" smtClean="0"/>
              <a:t>8. W przypadku przyjęcia w trakcie roku szkolnego do szkoły znacznej liczby uczniów, o których mowa w ust. 1, oddział przygotowawczy może być zorganizowany także w trakcie roku szkolnego. </a:t>
            </a:r>
          </a:p>
          <a:p>
            <a:r>
              <a:rPr lang="pl-PL" dirty="0" smtClean="0"/>
              <a:t>9. W oddziale przygotowawczym w ramach tygodniowego wymiaru godzin, o którym mowa w ust. 5, prowadzi się naukę języka polskiego według programu nauczania opracowanego na podstawie ramowego programu kursów nauki języka polskiego dla cudzoziemców, o którym mowa w przepisach wydanych na podstawie art. 92 ust. 2 ustawy z dnia 12 marca 2004 r. o pomocy społecznej, w wymiarze nie niższym niż 6 godzin tygodniowo. </a:t>
            </a:r>
          </a:p>
          <a:p>
            <a:r>
              <a:rPr lang="pl-PL" dirty="0" smtClean="0"/>
              <a:t>10. W przypadku gdy szkoła organizuje obowiązkowe zajęcia edukacyjne w oddziale przygotowawczym dla małoletnich przebywających w strzeżonym ośrodku, o których mowa w art. 416 ust. 2 ustawy z dnia 12 grudnia 2013 r. o cudzoziemcach, szczegółowe warunki współpracy między szkołą i strzeżonym ośrodkiem określa porozumienie zawarte przez organ prowadzący szkołę i organ Straży Granicznej, któremu dany ośrodek podlega, dotyczące organizacji zajęć, tygodniowego rozkładu zajęć, sposobu i warunków wspierania prowadzenia zajęć przez funkcjonariuszy i pracowników ośrodka, warunków udostępniania pomieszczeń oraz dostępu nauczycieli do ośrodka, a także sposobu i warunków kontaktów nauczycieli z rodzicami małoletnich. </a:t>
            </a:r>
            <a:endParaRPr lang="pl-PL" dirty="0"/>
          </a:p>
        </p:txBody>
      </p:sp>
      <p:sp>
        <p:nvSpPr>
          <p:cNvPr id="4" name="Symbol zastępczy numeru slajdu 3"/>
          <p:cNvSpPr>
            <a:spLocks noGrp="1"/>
          </p:cNvSpPr>
          <p:nvPr>
            <p:ph type="sldNum" sz="quarter" idx="10"/>
          </p:nvPr>
        </p:nvSpPr>
        <p:spPr/>
        <p:txBody>
          <a:bodyPr/>
          <a:lstStyle/>
          <a:p>
            <a:fld id="{3AFE93AA-FB68-4CB2-83BA-8A32DD5F80C3}" type="slidenum">
              <a:rPr lang="pl-PL" smtClean="0"/>
              <a:t>10</a:t>
            </a:fld>
            <a:endParaRPr lang="pl-PL"/>
          </a:p>
        </p:txBody>
      </p:sp>
    </p:spTree>
    <p:extLst>
      <p:ext uri="{BB962C8B-B14F-4D97-AF65-F5344CB8AC3E}">
        <p14:creationId xmlns:p14="http://schemas.microsoft.com/office/powerpoint/2010/main" val="16672908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b="1" kern="1200" dirty="0" smtClean="0">
                <a:solidFill>
                  <a:schemeClr val="tx1"/>
                </a:solidFill>
                <a:effectLst/>
                <a:latin typeface="+mn-lt"/>
                <a:ea typeface="+mn-ea"/>
                <a:cs typeface="+mn-cs"/>
              </a:rPr>
              <a:t>Art. 55. </a:t>
            </a:r>
            <a:r>
              <a:rPr lang="pl-PL" sz="1200" b="0" kern="1200" dirty="0" smtClean="0">
                <a:solidFill>
                  <a:schemeClr val="tx1"/>
                </a:solidFill>
                <a:effectLst/>
                <a:latin typeface="+mn-lt"/>
                <a:ea typeface="+mn-ea"/>
                <a:cs typeface="+mn-cs"/>
              </a:rPr>
              <a:t>1. Nauczanie w oddziale przygotowawczym, o którym mowa w art. 165 ust. 11 ustawy z dnia 14 grudnia 2016 r. - Prawo oświatowe, może być prowadzone w grupie międzyszkolnej. </a:t>
            </a:r>
          </a:p>
          <a:p>
            <a:r>
              <a:rPr lang="pl-PL" sz="1200" b="0" kern="1200" dirty="0" smtClean="0">
                <a:solidFill>
                  <a:schemeClr val="tx1"/>
                </a:solidFill>
                <a:effectLst/>
                <a:latin typeface="+mn-lt"/>
                <a:ea typeface="+mn-ea"/>
                <a:cs typeface="+mn-cs"/>
              </a:rPr>
              <a:t>2. W przypadkach uzasadnionych warunkami demograficznymi organ wykonawczy jednostki samorządu terytorialnego będącej organem prowadzącym szkołę, w której zorganizowano oddział przygotowawczy, może kierować do tego oddziału uczniów innych szkół tego samego typu, prowadzonych przez tę samą jednostkę samorządu terytorialnego. </a:t>
            </a:r>
          </a:p>
          <a:p>
            <a:r>
              <a:rPr lang="pl-PL" sz="1200" b="0" kern="1200" dirty="0" smtClean="0">
                <a:solidFill>
                  <a:schemeClr val="tx1"/>
                </a:solidFill>
                <a:effectLst/>
                <a:latin typeface="+mn-lt"/>
                <a:ea typeface="+mn-ea"/>
                <a:cs typeface="+mn-cs"/>
              </a:rPr>
              <a:t>3. Jednostki samorządu terytorialnego prowadzące szkoły mogą zawierać porozumienia w celu kierowania przez organ wykonawczy jednostki samorządu terytorialnego uczniów prowadzonej przez siebie szkoły do oddziału przygotowawczego zorganizowanego w szkole tego samego typu prowadzonej przez inną jednostkę samorządu terytorialnego. </a:t>
            </a:r>
          </a:p>
          <a:p>
            <a:r>
              <a:rPr lang="pl-PL" sz="1200" b="0" kern="1200" dirty="0" smtClean="0">
                <a:solidFill>
                  <a:schemeClr val="tx1"/>
                </a:solidFill>
                <a:effectLst/>
                <a:latin typeface="+mn-lt"/>
                <a:ea typeface="+mn-ea"/>
                <a:cs typeface="+mn-cs"/>
              </a:rPr>
              <a:t>4. W przypadkach, o których mowa w ust. 2 i 3, przepisy art. 39 ust. 2-4a ustawy z dnia 14 grudnia 2016 r. - Prawo oświatowe stosuje się odpowiednio. </a:t>
            </a:r>
          </a:p>
          <a:p>
            <a:r>
              <a:rPr lang="pl-PL" sz="1200" b="0" kern="1200" dirty="0" smtClean="0">
                <a:solidFill>
                  <a:schemeClr val="tx1"/>
                </a:solidFill>
                <a:effectLst/>
                <a:latin typeface="+mn-lt"/>
                <a:ea typeface="+mn-ea"/>
                <a:cs typeface="+mn-cs"/>
              </a:rPr>
              <a:t>5. Nauczanie w oddziale przygotowawczym jest prowadzone w oparciu o realizowane w szkole programy nauczania z zakresu kształcenia ogólnego dostosowane pod względem zakresu treści nauczania oraz metod i form ich realizacji do potrzeb rozwojowych i edukacyjnych oraz możliwości psychofizycznych uczniów.</a:t>
            </a:r>
            <a:endParaRPr lang="pl-PL" b="0" dirty="0"/>
          </a:p>
        </p:txBody>
      </p:sp>
      <p:sp>
        <p:nvSpPr>
          <p:cNvPr id="4" name="Symbol zastępczy numeru slajdu 3"/>
          <p:cNvSpPr>
            <a:spLocks noGrp="1"/>
          </p:cNvSpPr>
          <p:nvPr>
            <p:ph type="sldNum" sz="quarter" idx="10"/>
          </p:nvPr>
        </p:nvSpPr>
        <p:spPr/>
        <p:txBody>
          <a:bodyPr/>
          <a:lstStyle/>
          <a:p>
            <a:fld id="{3AFE93AA-FB68-4CB2-83BA-8A32DD5F80C3}" type="slidenum">
              <a:rPr lang="pl-PL" smtClean="0"/>
              <a:t>11</a:t>
            </a:fld>
            <a:endParaRPr lang="pl-PL"/>
          </a:p>
        </p:txBody>
      </p:sp>
    </p:spTree>
    <p:extLst>
      <p:ext uri="{BB962C8B-B14F-4D97-AF65-F5344CB8AC3E}">
        <p14:creationId xmlns:p14="http://schemas.microsoft.com/office/powerpoint/2010/main" val="32146567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1" dirty="0" smtClean="0"/>
              <a:t>Art. 165. </a:t>
            </a:r>
            <a:r>
              <a:rPr lang="pl-PL" dirty="0" smtClean="0"/>
              <a:t>15. Dla osób niebędących obywatelami polskimi, podlegających obowiązkowi szkolnemu, placówka dyplomatyczna lub konsularna kraju ich pochodzenia działająca w Polsce albo stowarzyszenie kulturalno-oświatowe danej narodowości mogą organizować w szkole, w porozumieniu z dyrektorem szkoły i za zgodą organu prowadzącego, naukę języka i kultury kraju pochodzenia. Szkoła udostępnia nieodpłatnie pomieszczenia i pomoce dydaktyczne.</a:t>
            </a:r>
            <a:endParaRPr lang="pl-PL" dirty="0"/>
          </a:p>
        </p:txBody>
      </p:sp>
      <p:sp>
        <p:nvSpPr>
          <p:cNvPr id="4" name="Symbol zastępczy numeru slajdu 3"/>
          <p:cNvSpPr>
            <a:spLocks noGrp="1"/>
          </p:cNvSpPr>
          <p:nvPr>
            <p:ph type="sldNum" sz="quarter" idx="10"/>
          </p:nvPr>
        </p:nvSpPr>
        <p:spPr/>
        <p:txBody>
          <a:bodyPr/>
          <a:lstStyle/>
          <a:p>
            <a:fld id="{3AFE93AA-FB68-4CB2-83BA-8A32DD5F80C3}" type="slidenum">
              <a:rPr lang="pl-PL" smtClean="0"/>
              <a:t>12</a:t>
            </a:fld>
            <a:endParaRPr lang="pl-PL"/>
          </a:p>
        </p:txBody>
      </p:sp>
    </p:spTree>
    <p:extLst>
      <p:ext uri="{BB962C8B-B14F-4D97-AF65-F5344CB8AC3E}">
        <p14:creationId xmlns:p14="http://schemas.microsoft.com/office/powerpoint/2010/main" val="20311232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Art. 166. 1. W przypadkach uzasadnionych warunkami demograficznymi, jeżeli przyjęcie osób, o których mowa w art. 165 ust. 7 i 9, podlegających obowiązkowi szkolnemu wymaga przeprowadzenia zmian organizacyjnych pracy szkoły, w której obwodzie te osoby mieszkają, organ wykonawczy jednostki samorządu terytorialnego prowadzącej szkołę podstawową może wskazać jako miejsce realizacji obowiązku szkolnego:</a:t>
            </a:r>
          </a:p>
          <a:p>
            <a:r>
              <a:rPr lang="pl-PL" dirty="0" smtClean="0"/>
              <a:t>1) inną publiczną szkołę podstawową prowadzoną przez tę jednostkę samorządu terytorialnego;</a:t>
            </a:r>
          </a:p>
          <a:p>
            <a:r>
              <a:rPr lang="pl-PL" dirty="0" smtClean="0"/>
              <a:t>2) publiczną szkołę podstawową prowadzoną przez inną jednostkę samorządu terytorialnego, po zawarciu porozumienia z tą jednostką samorządu terytorialnego.</a:t>
            </a:r>
          </a:p>
          <a:p>
            <a:r>
              <a:rPr lang="pl-PL" dirty="0" smtClean="0"/>
              <a:t>2. W przypadku braku możliwości wskazania jako miejsca realizacji obowiązku szkolnego szkół, o których mowa w ust. 1, na wniosek organu wykonawczego jednostki samorządu terytorialnego prowadzącej szkołę podstawową, w której obwodzie mieszkają osoby, o których mowa w art. 165 ust. 7 i 9, kurator oświaty wskazuje szkołę podstawową, w której te osoby będą realizować obowiązek szkolny.</a:t>
            </a:r>
          </a:p>
          <a:p>
            <a:r>
              <a:rPr lang="pl-PL" dirty="0" smtClean="0"/>
              <a:t>3. W przypadkach, o których mowa w ust. 1 i 2, przepisów art. 130 ust. 2 i 5 nie stosuje się, a przepisy art. 39 ust. 2-4a stosuje się odpowiednio.</a:t>
            </a:r>
          </a:p>
          <a:p>
            <a:r>
              <a:rPr lang="pl-PL" dirty="0" smtClean="0"/>
              <a:t>Art. 167. Minister właściwy do spraw oświaty i wychowania może wspierać działania z zakresu międzynarodowej współpracy dzieci i młodzieży, w tym poprzez ich dofinansowanie, z uwzględnieniem rocznych i wieloletnich planów współpracy zagranicznej ministra właściwego do spraw oświaty i wychowania. </a:t>
            </a:r>
            <a:endParaRPr lang="pl-PL" dirty="0"/>
          </a:p>
        </p:txBody>
      </p:sp>
      <p:sp>
        <p:nvSpPr>
          <p:cNvPr id="4" name="Symbol zastępczy numeru slajdu 3"/>
          <p:cNvSpPr>
            <a:spLocks noGrp="1"/>
          </p:cNvSpPr>
          <p:nvPr>
            <p:ph type="sldNum" sz="quarter" idx="10"/>
          </p:nvPr>
        </p:nvSpPr>
        <p:spPr/>
        <p:txBody>
          <a:bodyPr/>
          <a:lstStyle/>
          <a:p>
            <a:fld id="{3AFE93AA-FB68-4CB2-83BA-8A32DD5F80C3}" type="slidenum">
              <a:rPr lang="pl-PL" smtClean="0"/>
              <a:t>13</a:t>
            </a:fld>
            <a:endParaRPr lang="pl-PL"/>
          </a:p>
        </p:txBody>
      </p:sp>
    </p:spTree>
    <p:extLst>
      <p:ext uri="{BB962C8B-B14F-4D97-AF65-F5344CB8AC3E}">
        <p14:creationId xmlns:p14="http://schemas.microsoft.com/office/powerpoint/2010/main" val="18650834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 3. 1. Dziecko przybywające z zagranicy jest przyjmowane do publicznego przedszkola, oddziału przedszkolnego w publicznej szkole podstawowej lub publicznej innej formy wychowania przedszkolnego na warunkach i w trybie postępowania rekrutacyjnego dotyczących obywateli polskich, zgodnie z art. 130 ust. 1, art. 131, art. 149, art. 150 ust. 1, ust. 2 pkt 1-3 i ust. 6-10, art. 152, art. 153 ust. 1 i art. 155-161 ustawy. Przepisy art. 150 ust. 3-5 ustawy stosuje się odpowiednio. </a:t>
            </a:r>
          </a:p>
          <a:p>
            <a:r>
              <a:rPr lang="pl-PL" dirty="0" smtClean="0"/>
              <a:t>2. Jeżeli przyjęcie dziecka przybywającego z zagranicy do publicznego przedszkola lub oddziału przedszkolnego w publicznej szkole podstawowej odbywa się w trakcie roku szkolnego, o przyjęciu dziecka decyduje odpowiednio dyrektor przedszkola lub szkoły, zgodnie z art. 130 ust. 2 i 3 ustawy. </a:t>
            </a:r>
          </a:p>
          <a:p>
            <a:r>
              <a:rPr lang="pl-PL" dirty="0" smtClean="0"/>
              <a:t>3. Jeżeli przyjęcie dziecka przybywającego z zagranicy do publicznej innej formy wychowania przedszkolnego odbywa się w trakcie roku szkolnego, o przyjęciu dziecka decyduje dyrektor publicznego przedszkola lub publicznej szkoły podstawowej lub osoba kierująca publiczną inną formą wychowania przedszkolnego. </a:t>
            </a:r>
          </a:p>
          <a:p>
            <a:r>
              <a:rPr lang="pl-PL" dirty="0" smtClean="0"/>
              <a:t>§ 4. 1. Uczeń przybywający z zagranicy jest przyjmowany do: </a:t>
            </a:r>
          </a:p>
          <a:p>
            <a:r>
              <a:rPr lang="pl-PL" dirty="0" smtClean="0"/>
              <a:t>1) klasy I publicznej szkoły podstawowej, której ustalono obwód, właściwej ze względu na miejsce zamieszkania ucznia - z urzędu, zgodnie z art. 133 ust. 1 i art. 151 ust. 1 ustawy;</a:t>
            </a:r>
          </a:p>
          <a:p>
            <a:r>
              <a:rPr lang="pl-PL" dirty="0" smtClean="0"/>
              <a:t>2) klasy I publicznej szkoły podstawowej innej niż właściwa ze względu na miejsce zamieszkania ucznia - jeżeli szkoła dysponuje wolnymi miejscami;</a:t>
            </a:r>
          </a:p>
          <a:p>
            <a:r>
              <a:rPr lang="pl-PL" dirty="0" smtClean="0"/>
              <a:t>3) klasy I oddziału międzynarodowego w publicznej szkole podstawowej ogólnodostępnej - w przypadkach, o których mowa w § 10 ust. 1, na podstawie pozytywnego wyniku sprawdzianu predyspozycji językowych, o którym mowa w art. 138 ust. 1 ustawy, jeżeli szkoła dysponuje wolnymi miejscami;</a:t>
            </a:r>
          </a:p>
          <a:p>
            <a:r>
              <a:rPr lang="pl-PL" dirty="0" smtClean="0"/>
              <a:t>4) klasy VII oddziału dwujęzycznego w publicznej szkole podstawowej ogólnodostępnej - na podstawie dokumentów oraz w przypadkach, o których mowa w § 10 ust. 1, na podstawie pozytywnego wyniku sprawdzianu predyspozycji językowych, o którym mowa w art. 139 ust. 1 pkt 2 ustawy, jeżeli szkoła dysponuje wolnymi miejscami;</a:t>
            </a:r>
          </a:p>
          <a:p>
            <a:r>
              <a:rPr lang="pl-PL" dirty="0" smtClean="0"/>
              <a:t>5) klasy I publicznej szkoły podstawowej sportowej, publicznej szkoły podstawowej mistrzostwa sportowego, oddziału sportowego w publicznej szkole podstawowej ogólnodostępnej lub oddziału mistrzostwa sportowego w publicznej szkole podstawowej ogólnodostępnej lub do klasy wyższej niż I w tych szkołach, w przypadku gdy szkolenie w danym sporcie zaczyna się w tej klasie - po spełnieniu warunków, o których mowa w art. 137 ust. 1 pkt 1-3 ustawy, jeżeli szkoła dysponuje wolnymi miejscami.</a:t>
            </a:r>
          </a:p>
          <a:p>
            <a:r>
              <a:rPr lang="pl-PL" dirty="0" smtClean="0"/>
              <a:t>2. Uczeń przybywający z zagranicy jest kwalifikowany do odpowiedniej klasy oraz przyjmowany do: </a:t>
            </a:r>
          </a:p>
          <a:p>
            <a:r>
              <a:rPr lang="pl-PL" dirty="0" smtClean="0"/>
              <a:t>1) klas II-VIII publicznej szkoły podstawowej, której ustalono obwód, właściwej ze względu na miejsce zamieszkania ucznia - z urzędu, zgodnie z art. 133 ust. 1 i art. 151 ust. 1 ustawy, oraz na podstawie dokumentów;</a:t>
            </a:r>
          </a:p>
          <a:p>
            <a:r>
              <a:rPr lang="pl-PL" dirty="0" smtClean="0"/>
              <a:t>2) klas II-VIII publicznej szkoły podstawowej innej niż właściwa ze względu na miejsce zamieszkania ucznia - na podstawie dokumentów, jeżeli szkoła dysponuje wolnymi miejscami;</a:t>
            </a:r>
          </a:p>
          <a:p>
            <a:r>
              <a:rPr lang="pl-PL" dirty="0" smtClean="0"/>
              <a:t>3) klas II-VIII oddziału międzynarodowego w publicznej szkole podstawowej ogólnodostępnej - na podstawie dokumentów oraz w przypadkach, o których mowa w § 10 ust. 1, na podstawie pozytywnego wyniku sprawdzianu predyspozycji językowych, o którym mowa w art. 138 ust. 1 ustawy, jeżeli szkoła dysponuje wolnymi miejscami;</a:t>
            </a:r>
          </a:p>
          <a:p>
            <a:r>
              <a:rPr lang="pl-PL" dirty="0" smtClean="0"/>
              <a:t>4) klasy VIII oddziału dwujęzycznego w publicznej szkole podstawowej ogólnodostępnej - na podstawie dokumentów oraz w przypadkach, o których mowa w § 10 ust. 1, na podstawie pozytywnego wyniku sprawdzianu predyspozycji językowych, o którym mowa w art. 139 ust. 1 pkt 2 ustawy, jeżeli szkoła dysponuje wolnymi miejscami;</a:t>
            </a:r>
          </a:p>
          <a:p>
            <a:r>
              <a:rPr lang="pl-PL" dirty="0" smtClean="0"/>
              <a:t>5) klas II-VIII publicznej szkoły podstawowej sportowej, publicznej szkoły podstawowej mistrzostwa sportowego lub oddziału sportowego w publicznej szkole podstawowej ogólnodostępnej - na podstawie dokumentów oraz po spełnieniu warunków, o których mowa w art. 137 ust. 1 pkt 1-3 ustawy, jeżeli szkoła dysponuje wolnymi miejscami.</a:t>
            </a:r>
          </a:p>
          <a:p>
            <a:r>
              <a:rPr lang="pl-PL" dirty="0" smtClean="0"/>
              <a:t>§ 5. W przypadkach, o których mowa w art. 166 ust. 1 i 2 ustawy, uczeń przybywający z zagranicy jest kwalifikowany do odpowiedniej klasy w publicznej szkole podstawowej na podstawie dokumentów. Przepisy § 11 i § 12 stosuje się odpowiednio. </a:t>
            </a:r>
          </a:p>
          <a:p>
            <a:r>
              <a:rPr lang="pl-PL" dirty="0" smtClean="0"/>
              <a:t>§ 6. Uczeń przybywający z zagranicy jest kwalifikowany do odpowiedniej klasy lub na odpowiedni semestr oraz przyjmowany do: </a:t>
            </a:r>
          </a:p>
          <a:p>
            <a:r>
              <a:rPr lang="pl-PL" dirty="0" smtClean="0"/>
              <a:t>1) publicznego liceum ogólnokształcącego - na podstawie dokumentów,</a:t>
            </a:r>
          </a:p>
          <a:p>
            <a:r>
              <a:rPr lang="pl-PL" dirty="0" smtClean="0"/>
              <a:t>2) publicznego technikum i publicznej branżowej szkoły I stopnia - na podstawie: </a:t>
            </a:r>
          </a:p>
          <a:p>
            <a:r>
              <a:rPr lang="pl-PL" dirty="0" smtClean="0"/>
              <a:t>a) dokumentów,</a:t>
            </a:r>
          </a:p>
          <a:p>
            <a:r>
              <a:rPr lang="pl-PL" dirty="0" smtClean="0"/>
              <a:t>b) zaświadczenia lekarskiego zawierającego orzeczenie o braku przeciwwskazań zdrowotnych do podjęcia praktycznej nauki zawodu, wydane zgodnie z przepisami wydanymi na podstawie art. 6 ust. 5 ustawy z dnia 27 czerwca 1997 r. o służbie medycyny pracy,</a:t>
            </a:r>
          </a:p>
          <a:p>
            <a:r>
              <a:rPr lang="pl-PL" dirty="0" smtClean="0"/>
              <a:t>c)  w przypadku uczniów szkoły prowadzącej kształcenie w zawodzie, dla którego podstawa programowa kształcenia w zawodzie szkolnictwa branżowego przewiduje kształcenie zgodnie z wymogami określonymi w Międzynarodowej konwencji o wymaganiach w zakresie wyszkolenia marynarzy, wydawania im świadectw oraz pełnienia wacht, 1978, sporządzonej w Londynie dnia 7 lipca 1978 r. (Dz. U. z 1984 r. poz. 201, z 1999 r. poz. 286, z 2013 r. poz. 1092, z 2018 r. poz. 1866 i 2088 oraz z 2019 r. poz. 103) - orzeczenia lekarskiego wydawanego w formie świadectwa zdrowia o zdolności do pracy na statku, o którym mowa w art. 4 ust. 2 ustawy z dnia 5 sierpnia 2015 r. o pracy na morzu (Dz. U. z 2019 r. poz. 1889 i 2197), przy czym do uczniów nie stosuje się warunku posiadania zaświadczenia, o którym mowa w lit. b,</a:t>
            </a:r>
          </a:p>
          <a:p>
            <a:r>
              <a:rPr lang="pl-PL" dirty="0" smtClean="0"/>
              <a:t>d)  w przypadku uczniów szkoły prowadzącej kształcenie w zawodzie, dla którego podstawa programowa kształcenia w zawodzie szkolnictwa branżowego przewiduje przygotowanie do uzyskania umiejętności kierowania pojazdem silnikowym - orzeczenia lekarskiego o braku przeciwwskazań zdrowotnych do kierowania pojazdami, wydanego zgodnie z przepisami rozdziału 12 ustawy z dnia 5 stycznia 2011 r. o kierujących pojazdami,</a:t>
            </a:r>
          </a:p>
          <a:p>
            <a:r>
              <a:rPr lang="pl-PL" dirty="0" smtClean="0"/>
              <a:t>e)  w przypadku uczniów szkoły prowadzącej kształcenie w zawodzie, dla którego podstawa programowa kształcenia w zawodzie szkolnictwa branżowego przewiduje przygotowanie do uzyskania umiejętności kierowania pojazdem silnikowym w zakresie prawa jazdy kategorii C lub C+E - orzeczenia psychologicznego o braku przeciwwskazań psychologicznych do kierowania pojazdem, o którym mowa w art. 84 ust. 1 ustawy z dnia 5 stycznia 2011 r. o kierujących pojazdami,</a:t>
            </a:r>
          </a:p>
          <a:p>
            <a:r>
              <a:rPr lang="pl-PL" dirty="0" smtClean="0"/>
              <a:t>3) publicznej branżowej szkoły II stopnia - na podstawie: </a:t>
            </a:r>
          </a:p>
          <a:p>
            <a:r>
              <a:rPr lang="pl-PL" dirty="0" smtClean="0"/>
              <a:t>a) dokumentów: </a:t>
            </a:r>
          </a:p>
          <a:p>
            <a:r>
              <a:rPr lang="pl-PL" dirty="0" smtClean="0"/>
              <a:t>- świadectwa lub innego dokumentu wydanego za granicą uznanych za dokumenty potwierdzające w Rzeczypospolitej Polskiej wykształcenie zasadnicze branżowe na podstawie art. 93 ust. 3 ustawy z dnia 7 września 1991 r. o systemie oświaty albo</a:t>
            </a:r>
          </a:p>
          <a:p>
            <a:r>
              <a:rPr lang="pl-PL" dirty="0" smtClean="0"/>
              <a:t>- ostatecznej decyzji administracyjnej w sprawie potwierdzenia w Rzeczypospolitej Polskiej wykształcenia zasadniczego branżowego, wydanej na podstawie art. 93a ustawy z dnia 7 września 1991 r. o systemie oświaty,</a:t>
            </a:r>
          </a:p>
          <a:p>
            <a:r>
              <a:rPr lang="pl-PL" dirty="0" smtClean="0"/>
              <a:t>b)  zaświadczenia lekarskiego, o którym mowa w pkt 2 lit. b,</a:t>
            </a:r>
          </a:p>
          <a:p>
            <a:r>
              <a:rPr lang="pl-PL" dirty="0" smtClean="0"/>
              <a:t>c)  w przypadku uczniów szkoły prowadzącej kształcenie w zawodzie, dla którego podstawa programowa kształcenia w zawodzie szkolnictwa branżowego przewiduje kształcenie zgodnie z wymogami określonymi w Międzynarodowej konwencji o wymaganiach w zakresie wyszkolenia marynarzy, wydawania im świadectw oraz pełnienia wacht, 1978, sporządzonej w Londynie dnia 7 lipca 1978 r. - orzeczenia lekarskiego, o którym mowa w pkt 2 lit. c, przy czym do uczniów nie stosuje się warunku posiadania zaświadczenia, o którym mowa w pkt 2 lit. b,</a:t>
            </a:r>
          </a:p>
          <a:p>
            <a:r>
              <a:rPr lang="pl-PL" dirty="0" smtClean="0"/>
              <a:t>d)  w przypadku uczniów szkoły prowadzącej kształcenie w zawodzie, dla którego podstawa programowa kształcenia w zawodzie szkolnictwa branżowego przewiduje przygotowanie do uzyskania umiejętności kierowania pojazdem silnikowym - orzeczenia lekarskiego, o którym mowa w pkt 2 lit. d,</a:t>
            </a:r>
          </a:p>
          <a:p>
            <a:r>
              <a:rPr lang="pl-PL" dirty="0" smtClean="0"/>
              <a:t>e)  w przypadku uczniów szkoły prowadzącej kształcenie w zawodzie, dla którego podstawa programowa kształcenia w zawodzie szkolnictwa branżowego przewiduje przygotowanie do uzyskania umiejętności kierowania pojazdem silnikowym w zakresie prawa jazdy kategorii C lub C+E - orzeczenia psychologicznego, o którym mowa w pkt 2 lit. e,</a:t>
            </a:r>
          </a:p>
          <a:p>
            <a:r>
              <a:rPr lang="pl-PL" dirty="0" smtClean="0"/>
              <a:t>4) publicznej szkoły policealnej - na podstawie: </a:t>
            </a:r>
          </a:p>
          <a:p>
            <a:r>
              <a:rPr lang="pl-PL" dirty="0" smtClean="0"/>
              <a:t>a) dokumentów: </a:t>
            </a:r>
          </a:p>
          <a:p>
            <a:r>
              <a:rPr lang="pl-PL" dirty="0" smtClean="0"/>
              <a:t>- świadectwa lub innego dokumentu wydanego za granicą potwierdzających w Rzeczypospolitej Polskiej wykształcenie średnie lub uprawnienie do ubiegania się o przyjęcie na studia, na podstawie art. 93 ust. 1 lub 2 ustawy z dnia 7 września 1991 r. o systemie oświaty albo</a:t>
            </a:r>
          </a:p>
          <a:p>
            <a:r>
              <a:rPr lang="pl-PL" dirty="0" smtClean="0"/>
              <a:t>- świadectwa lub innego dokumentu wydanego za granicą uznanych za dokumenty potwierdzające w Rzeczypospolitej Polskiej wykształcenie średnie lub średnie branżowe, lub uprawnienie do ubiegania się o przyjęcie na studia, na podstawie art. 93 ust. 3 ustawy z dnia 7 września 1991 r. o systemie oświaty, albo</a:t>
            </a:r>
          </a:p>
          <a:p>
            <a:r>
              <a:rPr lang="pl-PL" dirty="0" smtClean="0"/>
              <a:t>- ostatecznej decyzji administracyjnej w sprawie potwierdzenia w Rzeczypospolitej Polskiej wykształcenia średniego lub średniego branżowego, lub uprawnienia do ubiegania się o przyjęcie na studia, wydanej na podstawie art. 93a ustawy z dnia 7 września 1991 r. o systemie oświaty, albo</a:t>
            </a:r>
          </a:p>
          <a:p>
            <a:r>
              <a:rPr lang="pl-PL" dirty="0" smtClean="0"/>
              <a:t>- świadectwa lub innego dokumentu wydanych za granicą uznanych w drodze nostryfikacji do dnia 31 marca 2015 r. za równorzędne ze świadectwem dojrzałości, świadectwem ukończenia liceum ogólnokształcącego, świadectwem ukończenia liceum profilowanego lub świadectwem ukończenia technikum,</a:t>
            </a:r>
          </a:p>
          <a:p>
            <a:r>
              <a:rPr lang="pl-PL" dirty="0" smtClean="0"/>
              <a:t>b) zaświadczenia lekarskiego, o którym mowa w pkt 2 lit. b,</a:t>
            </a:r>
          </a:p>
          <a:p>
            <a:r>
              <a:rPr lang="pl-PL" dirty="0" smtClean="0"/>
              <a:t>c)  w przypadku uczniów szkoły prowadzącej kształcenie w zawodzie, dla którego podstawa programowa kształcenia w zawodzie szkolnictwa branżowego przewiduje kształcenie zgodnie z wymogami określonymi w Międzynarodowej konwencji o wymaganiach w zakresie wyszkolenia marynarzy, wydawania im świadectw oraz pełnienia wacht, 1978, sporządzonej w Londynie dnia 7 lipca 1978 r. - orzeczenia lekarskiego, o którym mowa w pkt 2 lit. c, przy czym do uczniów nie stosuje się warunku posiadania zaświadczenia, o którym mowa w pkt 2 lit. b,</a:t>
            </a:r>
          </a:p>
          <a:p>
            <a:r>
              <a:rPr lang="pl-PL" dirty="0" smtClean="0"/>
              <a:t>d)  w przypadku uczniów szkoły prowadzącej kształcenie w zawodzie, dla którego podstawa programowa kształcenia w zawodzie szkolnictwa branżowego przewiduje przygotowanie do uzyskania umiejętności kierowania pojazdem silnikowym - orzeczenia lekarskiego, o którym mowa w pkt 2 lit. d,</a:t>
            </a:r>
          </a:p>
          <a:p>
            <a:r>
              <a:rPr lang="pl-PL" dirty="0" smtClean="0"/>
              <a:t>e)  w przypadku uczniów szkoły prowadzącej kształcenie w zawodzie, dla którego podstawa programowa kształcenia w zawodzie szkolnictwa branżowego przewiduje przygotowanie do uzyskania umiejętności kierowania pojazdem silnikowym w zakresie prawa jazdy kategorii C lub C+E - orzeczenia psychologicznego, o którym mowa w pkt 2 lit. e,</a:t>
            </a:r>
          </a:p>
          <a:p>
            <a:r>
              <a:rPr lang="pl-PL" dirty="0" smtClean="0"/>
              <a:t>f) w przypadku uczniów szkoły, w której program nauczania wymaga od kandydatów szczególnych indywidualnych uzdolnień lub predyspozycji przydatnych w danym zawodzie - w przypadkach, o których mowa w § 10 ust. 1, na podstawie wyniku uzyskanego ze sprawdzianu uzdolnień lub predyspozycji przydatnych w danym zawodzie, o którym mowa w art. 136 ust. 2 ustawy, jeżeli taki sprawdzian jest w szkole przeprowadzany,</a:t>
            </a:r>
          </a:p>
          <a:p>
            <a:r>
              <a:rPr lang="pl-PL" dirty="0" smtClean="0"/>
              <a:t>5)  publicznej szkoły ponadpodstawowej, o której mowa w pkt 1-3, w której program nauczania realizowany w szkole lub oddziale tej szkoły wymaga od uczniów szczególnych indywidualnych predyspozycji - w przypadkach, o których mowa w § 10 ust. 1, na podstawie wyniku uzyskanego ze sprawdzianu uzdolnień kierunkowych, o którym mowa w art. 134 ust. 5 i art. 135 ust. 7 ustawy, oraz po spełnieniu warunków, o których mowa odpowiednio w pkt 1-3,</a:t>
            </a:r>
          </a:p>
          <a:p>
            <a:r>
              <a:rPr lang="pl-PL" dirty="0" smtClean="0"/>
              <a:t>6) klasy wstępnej w publicznej szkole ponadpodstawowej, o której mowa w art. 25 ust. 3 ustawy - w przypadkach, o których mowa w § 10 ust. 1, na podstawie pozytywnego wyniku sprawdzianu predyspozycji językowych, o którym mowa w art. 140 ust. 2 ustawy, oraz po spełnieniu warunków, o których mowa odpowiednio w pkt 1 i 2,</a:t>
            </a:r>
          </a:p>
          <a:p>
            <a:r>
              <a:rPr lang="pl-PL" dirty="0" smtClean="0"/>
              <a:t>7) publicznej szkoły ponadpodstawowej dwujęzycznej, oddziału dwujęzycznego lub oddziału międzynarodowego w publicznej szkole ponadpodstawowej ogólnodostępnej - w przypadkach, o których mowa w § 10 ust. 1, na podstawie pozytywnego wyniku sprawdzianu kompetencji językowych, o którym mowa w art. 140 ust. 1 ustawy, oraz po spełnieniu warunków, o których mowa odpowiednio w pkt 1 i 2,</a:t>
            </a:r>
          </a:p>
          <a:p>
            <a:r>
              <a:rPr lang="pl-PL" dirty="0" smtClean="0"/>
              <a:t>8) publicznej szkoły ponadpodstawowej sportowej, publicznej szkoły ponadpodstawowej mistrzostwa sportowego, oddziału sportowego w publicznej szkole ponadpodstawowej ogólnodostępnej lub oddziału mistrzostwa sportowego w publicznej szkole ponadpodstawowej ogólnodostępnej - po spełnieniu warunków, o których mowa odpowiednio w pkt 1 i 2, oraz warunków, o których mowa w art. 137 ust. 1 pkt 1-3 ustawy</a:t>
            </a:r>
          </a:p>
          <a:p>
            <a:pPr marL="171450" indent="-171450">
              <a:buFontTx/>
              <a:buChar char="-"/>
            </a:pPr>
            <a:r>
              <a:rPr lang="pl-PL" dirty="0" smtClean="0"/>
              <a:t>jeżeli szkoła dysponuje wolnymi miejscami.</a:t>
            </a:r>
          </a:p>
          <a:p>
            <a:pPr marL="0" indent="0">
              <a:buFontTx/>
              <a:buNone/>
            </a:pPr>
            <a:r>
              <a:rPr lang="pl-PL" dirty="0" smtClean="0"/>
              <a:t>…………………………</a:t>
            </a:r>
          </a:p>
          <a:p>
            <a:pPr marL="0" indent="0">
              <a:buFontTx/>
              <a:buNone/>
            </a:pPr>
            <a:r>
              <a:rPr lang="pl-PL" dirty="0" smtClean="0"/>
              <a:t>§ 11. Uczeń przybywający z zagranicy może być kwalifikowany do odpowiedniej klasy lub na odpowiedni semestr lub rok kształcenia oraz przyjmowany odpowiednio do publicznej szkoły, o której mowa w § 4 ust. 2, § 5 i § 6 pkt 1, 2 i 5-8, oraz publicznej szkoły artystycznej lub publicznej placówki artystycznej także z uwzględnieniem wieku ucznia lub opinii rodzica ucznia lub innej osoby sprawującej opiekę nad uczniem albo pełnoletniego ucznia wyrażonej w formie ustnej lub pisemnej. </a:t>
            </a:r>
          </a:p>
          <a:p>
            <a:pPr marL="0" indent="0">
              <a:buFontTx/>
              <a:buNone/>
            </a:pPr>
            <a:r>
              <a:rPr lang="pl-PL" dirty="0" smtClean="0"/>
              <a:t>§ 12. 1. Jeżeli uczeń przybywający z zagranicy nie może przedłożyć dokumentów, zostaje zakwalifikowany do odpowiedniej klasy lub na odpowiedni semestr lub rok kształcenia oraz przyjęty do publicznej szkoły lub publicznej placówki artystycznej na podstawie rozmowy kwalifikacyjnej. Przepisy § 4-8, § 10, § 11 i § 13-15 stosuje się odpowiednio. </a:t>
            </a:r>
          </a:p>
          <a:p>
            <a:pPr marL="0" indent="0">
              <a:buFontTx/>
              <a:buNone/>
            </a:pPr>
            <a:r>
              <a:rPr lang="pl-PL" dirty="0" smtClean="0"/>
              <a:t>2. Przepisu ust. 1 nie stosuje się do publicznej branżowej szkoły II stopnia i publicznej szkoły policealnej. </a:t>
            </a:r>
          </a:p>
          <a:p>
            <a:pPr marL="0" indent="0">
              <a:buFontTx/>
              <a:buNone/>
            </a:pPr>
            <a:r>
              <a:rPr lang="pl-PL" dirty="0" smtClean="0"/>
              <a:t>3. Termin rozmowy kwalifikacyjnej ustala dyrektor publicznej szkoły lub publicznej placówki artystycznej. Rozmowę kwalifikacyjną przeprowadza dyrektor publicznej szkoły lub publicznej placówki artystycznej, z udziałem, w razie potrzeby, nauczyciela lub nauczycieli. </a:t>
            </a:r>
          </a:p>
          <a:p>
            <a:pPr marL="0" indent="0">
              <a:buFontTx/>
              <a:buNone/>
            </a:pPr>
            <a:r>
              <a:rPr lang="pl-PL" dirty="0" smtClean="0"/>
              <a:t>4. W przypadku ucznia przybywającego z zagranicy, który nie zna języka polskiego, rozmowę kwalifikacyjną przeprowadza się w języku obcym, którym posługuje się uczeń. W razie potrzeby należy zapewnić w rozmowie kwalifikacyjnej udział osoby władającej językiem obcym, którym posługuje się uczeń. </a:t>
            </a:r>
          </a:p>
        </p:txBody>
      </p:sp>
      <p:sp>
        <p:nvSpPr>
          <p:cNvPr id="4" name="Symbol zastępczy numeru slajdu 3"/>
          <p:cNvSpPr>
            <a:spLocks noGrp="1"/>
          </p:cNvSpPr>
          <p:nvPr>
            <p:ph type="sldNum" sz="quarter" idx="10"/>
          </p:nvPr>
        </p:nvSpPr>
        <p:spPr/>
        <p:txBody>
          <a:bodyPr/>
          <a:lstStyle/>
          <a:p>
            <a:fld id="{3AFE93AA-FB68-4CB2-83BA-8A32DD5F80C3}" type="slidenum">
              <a:rPr lang="pl-PL" smtClean="0"/>
              <a:t>14</a:t>
            </a:fld>
            <a:endParaRPr lang="pl-PL"/>
          </a:p>
        </p:txBody>
      </p:sp>
    </p:spTree>
    <p:extLst>
      <p:ext uri="{BB962C8B-B14F-4D97-AF65-F5344CB8AC3E}">
        <p14:creationId xmlns:p14="http://schemas.microsoft.com/office/powerpoint/2010/main" val="39676496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 7. Uczeń przybywający z zagranicy jest kwalifikowany na odpowiedni semestr oraz przyjmowany do publicznej szkoły dla dorosłych, na podstawie dokumentów, jeżeli szkoła dysponuje wolnymi miejscami. </a:t>
            </a:r>
          </a:p>
          <a:p>
            <a:r>
              <a:rPr lang="pl-PL" dirty="0" smtClean="0"/>
              <a:t>§ 8. 1. Uczeń przybywający z zagranicy jest przyjmowany do klasy I publicznej szkoły artystycznej lub na pierwszy rok kształcenia w publicznej placówce artystycznej na podstawie dokumentów oraz na warunkach i w trybie postępowania rekrutacyjnego dotyczących obywateli polskich, zgodnie z art. 142 ust. 1-6 i 12 ustawy oraz przepisami wydanymi na podstawie art. 142 ust. 10 ustawy. </a:t>
            </a:r>
          </a:p>
          <a:p>
            <a:r>
              <a:rPr lang="pl-PL" dirty="0" smtClean="0"/>
              <a:t>2. Uczeń przybywający z zagranicy jest kwalifikowany do odpowiedniej klasy programowo wyższej lub na rok kształcenia programowo wyższy oraz przyjmowany do publicznej szkoły artystycznej lub publicznej placówki artystycznej, w tym także w trakcie roku szkolnego, na podstawie dokumentów, zgodnie z art. 142 ust. 7-9 ustawy oraz przepisami wydanymi na podstawie art. 142 ust. 10 ustawy. </a:t>
            </a:r>
          </a:p>
          <a:p>
            <a:r>
              <a:rPr lang="pl-PL" dirty="0" smtClean="0"/>
              <a:t>§ 9. 1. Uczeń przybywający z zagranicy jest przyjmowany: </a:t>
            </a:r>
          </a:p>
          <a:p>
            <a:r>
              <a:rPr lang="pl-PL" dirty="0" smtClean="0"/>
              <a:t>1) na zajęcia rozwijające zainteresowania lub rozwijające uzdolnienia organizowane w publicznej placówce oświatowo-wychowawczej - na warunkach i w trybie postępowania rekrutacyjnego dotyczących obywateli polskich, zgodnie z art. 130 ust. 1, art. 144, art. 149, art. 150 ust. 1, ust. 2 pkt 1-3 i ust. 6-10, art. 152, art. 153 ust. 3 i 5 oraz art. 157-160 ustawy;</a:t>
            </a:r>
          </a:p>
          <a:p>
            <a:r>
              <a:rPr lang="pl-PL" dirty="0" smtClean="0"/>
              <a:t>2) do publicznej placówki zapewniającej opiekę i wychowanie uczniom w okresie pobierania nauki poza miejscem stałego zamieszkania - na warunkach i w trybie postępowania rekrutacyjnego dotyczących obywateli polskich, zgodnie z art. 130 ust. 1, art. 145, art. 149, art. 150 ust. 1, ust. 2 pkt 1-3 i ust. 6-10, art. 152, art. 153 ust. 3 i 5, art. 155 i art. 157-160 ustawy;</a:t>
            </a:r>
          </a:p>
          <a:p>
            <a:r>
              <a:rPr lang="pl-PL" dirty="0" smtClean="0"/>
              <a:t>3) na kształcenie ustawiczne w formach pozaszkolnych - na warunkach i w trybie postępowania rekrutacyjnego dotyczących obywateli polskich, zgodnie z art. 130 ust. 1, art. 144 ust. 4, art. 145 ust. 1 pkt 3, art. 146, art. 149, art. 150 ust. 1, ust. 2 pkt 1 i 3 oraz ust. 6-10, art. 152 i art. 157-160 ustawy;</a:t>
            </a:r>
          </a:p>
          <a:p>
            <a:r>
              <a:rPr lang="pl-PL" dirty="0" smtClean="0"/>
              <a:t>4) na kwalifikacyjne kursy zawodowe - na warunkach i w trybie postępowania rekrutacyjnego dotyczących obywateli polskich, zgodnie z art. 130 ust. 1, art. 147, art. 149, art. 150 ust. 1, ust. 2 pkt 1 i 4 lit. f-</a:t>
            </a:r>
            <a:r>
              <a:rPr lang="pl-PL" dirty="0" err="1" smtClean="0"/>
              <a:t>fc</a:t>
            </a:r>
            <a:r>
              <a:rPr lang="pl-PL" dirty="0" smtClean="0"/>
              <a:t> oraz ust. 6-10, art. 152 i art. 157-160 ustawy.</a:t>
            </a:r>
          </a:p>
          <a:p>
            <a:r>
              <a:rPr lang="pl-PL" dirty="0" smtClean="0"/>
              <a:t>2. W przypadku przyjmowania ucznia przybywającego z zagranicy zgodnie z ust. 1, przepisy art. 150 ust. 3 i 5 ustawy stosuje się odpowiednio. </a:t>
            </a:r>
          </a:p>
          <a:p>
            <a:r>
              <a:rPr lang="pl-PL" dirty="0" smtClean="0"/>
              <a:t>3. Jeżeli przyjęcie ucznia przybywającego z zagranicy: </a:t>
            </a:r>
          </a:p>
          <a:p>
            <a:r>
              <a:rPr lang="pl-PL" dirty="0" smtClean="0"/>
              <a:t>1) na zajęcia rozwijające zainteresowania lub rozwijające uzdolnienia organizowane w publicznej placówce oświatowo-wychowawczej lub</a:t>
            </a:r>
          </a:p>
          <a:p>
            <a:r>
              <a:rPr lang="pl-PL" dirty="0" smtClean="0"/>
              <a:t>2) do publicznej placówki zapewniającej opiekę i wychowanie uczniom w okresie pobierania nauki poza miejscem stałego zamieszkania, lub</a:t>
            </a:r>
          </a:p>
          <a:p>
            <a:r>
              <a:rPr lang="pl-PL" dirty="0" smtClean="0"/>
              <a:t>3) na kształcenie ustawiczne w formach pozaszkolnych, lub</a:t>
            </a:r>
          </a:p>
          <a:p>
            <a:r>
              <a:rPr lang="pl-PL" dirty="0" smtClean="0"/>
              <a:t>4) na kwalifikacyjne kursy zawodowe</a:t>
            </a:r>
          </a:p>
          <a:p>
            <a:r>
              <a:rPr lang="pl-PL" dirty="0" smtClean="0"/>
              <a:t>- odbywa się w trakcie roku szkolnego, o przyjęciu ucznia decyduje dyrektor publicznej placówki, zgodnie z art. 130 ust. 2 i 3 ustawy. </a:t>
            </a:r>
            <a:endParaRPr lang="pl-PL" dirty="0"/>
          </a:p>
        </p:txBody>
      </p:sp>
      <p:sp>
        <p:nvSpPr>
          <p:cNvPr id="4" name="Symbol zastępczy numeru slajdu 3"/>
          <p:cNvSpPr>
            <a:spLocks noGrp="1"/>
          </p:cNvSpPr>
          <p:nvPr>
            <p:ph type="sldNum" sz="quarter" idx="10"/>
          </p:nvPr>
        </p:nvSpPr>
        <p:spPr/>
        <p:txBody>
          <a:bodyPr/>
          <a:lstStyle/>
          <a:p>
            <a:fld id="{3AFE93AA-FB68-4CB2-83BA-8A32DD5F80C3}" type="slidenum">
              <a:rPr lang="pl-PL" smtClean="0"/>
              <a:t>15</a:t>
            </a:fld>
            <a:endParaRPr lang="pl-PL"/>
          </a:p>
        </p:txBody>
      </p:sp>
    </p:spTree>
    <p:extLst>
      <p:ext uri="{BB962C8B-B14F-4D97-AF65-F5344CB8AC3E}">
        <p14:creationId xmlns:p14="http://schemas.microsoft.com/office/powerpoint/2010/main" val="42625885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 17. 1. Dla uczniów przybywających z zagranicy, podlegających obowiązkowi szkolnemu lub obowiązkowi nauki, którzy nie znają języka polskiego albo znają go na poziomie niewystarczającym do korzystania z nauki, organ prowadzący szkołę organizuje w szkole, w której uczeń realizuje naukę zgodnie z podstawą programową kształcenia ogólnego, dodatkową, bezpłatną naukę języka polskiego w formie dodatkowych zajęć lekcyjnych z języka polskiego.</a:t>
            </a:r>
          </a:p>
          <a:p>
            <a:r>
              <a:rPr lang="pl-PL" dirty="0" smtClean="0"/>
              <a:t>2. Dodatkowe zajęcia lekcyjne z języka polskiego są prowadzone indywidualnie lub w grupach w wymiarze pozwalającym na opanowanie języka polskiego w stopniu umożliwiającym udział w obowiązkowych zajęciach edukacyjnych, nie niższym niż 2 godziny lekcyjne tygodniowo.</a:t>
            </a:r>
          </a:p>
          <a:p>
            <a:r>
              <a:rPr lang="pl-PL" dirty="0" smtClean="0"/>
              <a:t>3. Tygodniowy rozkład oraz wymiar godzin dodatkowych zajęć lekcyjnych z języka polskiego ustala, w porozumieniu z organem prowadzącym szkołę, dyrektor szkoły, w której są organizowane te zajęcia.</a:t>
            </a:r>
          </a:p>
        </p:txBody>
      </p:sp>
      <p:sp>
        <p:nvSpPr>
          <p:cNvPr id="4" name="Symbol zastępczy numeru slajdu 3"/>
          <p:cNvSpPr>
            <a:spLocks noGrp="1"/>
          </p:cNvSpPr>
          <p:nvPr>
            <p:ph type="sldNum" sz="quarter" idx="10"/>
          </p:nvPr>
        </p:nvSpPr>
        <p:spPr/>
        <p:txBody>
          <a:bodyPr/>
          <a:lstStyle/>
          <a:p>
            <a:fld id="{3AFE93AA-FB68-4CB2-83BA-8A32DD5F80C3}" type="slidenum">
              <a:rPr lang="pl-PL" smtClean="0"/>
              <a:t>16</a:t>
            </a:fld>
            <a:endParaRPr lang="pl-PL"/>
          </a:p>
        </p:txBody>
      </p:sp>
    </p:spTree>
    <p:extLst>
      <p:ext uri="{BB962C8B-B14F-4D97-AF65-F5344CB8AC3E}">
        <p14:creationId xmlns:p14="http://schemas.microsoft.com/office/powerpoint/2010/main" val="40167574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 18. 1. Dla uczniów wymienionych w § 17 ust. 1, w odniesieniu do których nauczyciel prowadzący zajęcia edukacyjne z danego przedmiotu stwierdzi konieczność uzupełnienia różnic programowych z tego przedmiotu, organ prowadzący szkołę organizuje w szkole dodatkowe zajęcia wyrównawcze z tego przedmiotu.</a:t>
            </a:r>
          </a:p>
          <a:p>
            <a:r>
              <a:rPr lang="pl-PL" dirty="0" smtClean="0"/>
              <a:t>2. Dodatkowe zajęcia wyrównawcze z danego przedmiotu są prowadzone indywidualnie lub w grupach, w formie dodatkowych zajęć lekcyjnych z tego przedmiotu, w wymiarze 1 godziny lekcyjnej tygodniowo.</a:t>
            </a:r>
          </a:p>
          <a:p>
            <a:r>
              <a:rPr lang="pl-PL" dirty="0" smtClean="0"/>
              <a:t>3. Tygodniowy rozkład dodatkowych zajęć wyrównawczych ustala, w porozumieniu z organem prowadzącym szkołę, dyrektor szkoły, w której są organizowane te zajęcia.</a:t>
            </a:r>
          </a:p>
          <a:p>
            <a:r>
              <a:rPr lang="pl-PL" dirty="0" smtClean="0"/>
              <a:t>§ 19. Łączny wymiar godzin zajęć lekcyjnych, o których mowa w § 17 ust. 2 i § 18 ust. 2, nie może być wyższy niż 5 godzin lekcyjnych tygodniowo w odniesieniu do jednego ucznia. </a:t>
            </a:r>
            <a:endParaRPr lang="pl-PL" dirty="0"/>
          </a:p>
        </p:txBody>
      </p:sp>
      <p:sp>
        <p:nvSpPr>
          <p:cNvPr id="4" name="Symbol zastępczy numeru slajdu 3"/>
          <p:cNvSpPr>
            <a:spLocks noGrp="1"/>
          </p:cNvSpPr>
          <p:nvPr>
            <p:ph type="sldNum" sz="quarter" idx="10"/>
          </p:nvPr>
        </p:nvSpPr>
        <p:spPr/>
        <p:txBody>
          <a:bodyPr/>
          <a:lstStyle/>
          <a:p>
            <a:fld id="{3AFE93AA-FB68-4CB2-83BA-8A32DD5F80C3}" type="slidenum">
              <a:rPr lang="pl-PL" smtClean="0"/>
              <a:t>17</a:t>
            </a:fld>
            <a:endParaRPr lang="pl-PL"/>
          </a:p>
        </p:txBody>
      </p:sp>
    </p:spTree>
    <p:extLst>
      <p:ext uri="{BB962C8B-B14F-4D97-AF65-F5344CB8AC3E}">
        <p14:creationId xmlns:p14="http://schemas.microsoft.com/office/powerpoint/2010/main" val="6777201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kern="1200" dirty="0" smtClean="0">
                <a:solidFill>
                  <a:schemeClr val="tx1"/>
                </a:solidFill>
                <a:effectLst/>
                <a:latin typeface="+mn-lt"/>
                <a:ea typeface="+mn-ea"/>
                <a:cs typeface="+mn-cs"/>
              </a:rPr>
              <a:t>§ 20. 1. Dla uczniów niebędących obywatelami polskimi, podlegających obowiązkowi szkolnemu placówka dyplomatyczna lub konsularna kraju ich pochodzenia działająca na terytorium Rzeczypospolitej Polskiej albo stowarzyszenie kulturalno-oświatowe danej narodowości mogą organizować w szkole naukę języka i kultury kraju pochodzenia, jeżeli do udziału w tym kształceniu zostanie zgłoszonych co najmniej 7 uczniów. </a:t>
            </a:r>
          </a:p>
          <a:p>
            <a:r>
              <a:rPr lang="pl-PL" sz="1200" kern="1200" dirty="0" smtClean="0">
                <a:solidFill>
                  <a:schemeClr val="tx1"/>
                </a:solidFill>
                <a:effectLst/>
                <a:latin typeface="+mn-lt"/>
                <a:ea typeface="+mn-ea"/>
                <a:cs typeface="+mn-cs"/>
              </a:rPr>
              <a:t>2. Łączny wymiar godzin nauki języka i kultury kraju pochodzenia nie może być wyższy niż 5 godzin lekcyjnych tygodniowo. </a:t>
            </a:r>
          </a:p>
          <a:p>
            <a:r>
              <a:rPr lang="pl-PL" sz="1200" kern="1200" dirty="0" smtClean="0">
                <a:solidFill>
                  <a:schemeClr val="tx1"/>
                </a:solidFill>
                <a:effectLst/>
                <a:latin typeface="+mn-lt"/>
                <a:ea typeface="+mn-ea"/>
                <a:cs typeface="+mn-cs"/>
              </a:rPr>
              <a:t>3. Dyrektor szkoły ustala w porozumieniu z placówką dyplomatyczną lub konsularną lub stowarzyszeniem, o których mowa w ust. 1, dni tygodnia i godziny, w których może odbywać się w szkole nauka języka i kultury kraju pochodzenia. </a:t>
            </a:r>
          </a:p>
          <a:p>
            <a:endParaRPr lang="pl-PL" dirty="0"/>
          </a:p>
        </p:txBody>
      </p:sp>
      <p:sp>
        <p:nvSpPr>
          <p:cNvPr id="4" name="Symbol zastępczy numeru slajdu 3"/>
          <p:cNvSpPr>
            <a:spLocks noGrp="1"/>
          </p:cNvSpPr>
          <p:nvPr>
            <p:ph type="sldNum" sz="quarter" idx="10"/>
          </p:nvPr>
        </p:nvSpPr>
        <p:spPr/>
        <p:txBody>
          <a:bodyPr/>
          <a:lstStyle/>
          <a:p>
            <a:fld id="{3AFE93AA-FB68-4CB2-83BA-8A32DD5F80C3}" type="slidenum">
              <a:rPr lang="pl-PL" smtClean="0"/>
              <a:t>18</a:t>
            </a:fld>
            <a:endParaRPr lang="pl-PL"/>
          </a:p>
        </p:txBody>
      </p:sp>
    </p:spTree>
    <p:extLst>
      <p:ext uri="{BB962C8B-B14F-4D97-AF65-F5344CB8AC3E}">
        <p14:creationId xmlns:p14="http://schemas.microsoft.com/office/powerpoint/2010/main" val="38657378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 21. Osobom niebędącym obywatelami polskimi, o których mowa w art. 165 ust. 5 pkt 1 ustawy, może być przyznane stypendium ministra właściwego do spraw oświaty i wychowania w miesięcznej wysokości równej wysokości stypendium Prezesa Rady Ministrów, o którym mowa w przepisach wydanych na podstawie art. 90k ustawy z dnia 7 września 1991 r. o systemie oświaty. </a:t>
            </a:r>
          </a:p>
          <a:p>
            <a:r>
              <a:rPr lang="pl-PL" dirty="0" smtClean="0"/>
              <a:t>§ 22. 1. Stypendium, o którym mowa w § 21, może być obniżone, jeżeli osoba, której przyznano stypendium, otrzymała średnią ze śródrocznych, rocznych lub semestralnych ocen klasyfikacyjnych z zajęć edukacyjnych równą lub mniejszą od 3,00 lub otrzymała poprawną lub niższą śródroczną, roczną lub semestralną ocenę klasyfikacyjną zachowania. </a:t>
            </a:r>
          </a:p>
          <a:p>
            <a:r>
              <a:rPr lang="pl-PL" dirty="0" smtClean="0"/>
              <a:t>2. Stypendium, o którym mowa w § 21, może być zawieszone, jeżeli osoba, której przyznano stypendium: </a:t>
            </a:r>
          </a:p>
          <a:p>
            <a:r>
              <a:rPr lang="pl-PL" dirty="0" smtClean="0"/>
              <a:t>1) podała nieprawdziwe informacje, na podstawie których zostało przyznane jej stypendium;</a:t>
            </a:r>
          </a:p>
          <a:p>
            <a:r>
              <a:rPr lang="pl-PL" dirty="0" smtClean="0"/>
              <a:t>2) nie otrzymała promocji do klasy programowo wyższej lub na semestr programowo wyższy;</a:t>
            </a:r>
          </a:p>
          <a:p>
            <a:r>
              <a:rPr lang="pl-PL" dirty="0" smtClean="0"/>
              <a:t>3) przebywa dłużej niż miesiąc poza granicami Rzeczypospolitej Polskiej w okresie innym niż ferie letnie.</a:t>
            </a:r>
            <a:endParaRPr lang="pl-PL" dirty="0"/>
          </a:p>
        </p:txBody>
      </p:sp>
      <p:sp>
        <p:nvSpPr>
          <p:cNvPr id="4" name="Symbol zastępczy numeru slajdu 3"/>
          <p:cNvSpPr>
            <a:spLocks noGrp="1"/>
          </p:cNvSpPr>
          <p:nvPr>
            <p:ph type="sldNum" sz="quarter" idx="10"/>
          </p:nvPr>
        </p:nvSpPr>
        <p:spPr/>
        <p:txBody>
          <a:bodyPr/>
          <a:lstStyle/>
          <a:p>
            <a:fld id="{3AFE93AA-FB68-4CB2-83BA-8A32DD5F80C3}" type="slidenum">
              <a:rPr lang="pl-PL" smtClean="0"/>
              <a:t>19</a:t>
            </a:fld>
            <a:endParaRPr lang="pl-PL"/>
          </a:p>
        </p:txBody>
      </p:sp>
    </p:spTree>
    <p:extLst>
      <p:ext uri="{BB962C8B-B14F-4D97-AF65-F5344CB8AC3E}">
        <p14:creationId xmlns:p14="http://schemas.microsoft.com/office/powerpoint/2010/main" val="42842190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3AFE93AA-FB68-4CB2-83BA-8A32DD5F80C3}" type="slidenum">
              <a:rPr lang="pl-PL" smtClean="0"/>
              <a:t>2</a:t>
            </a:fld>
            <a:endParaRPr lang="pl-PL"/>
          </a:p>
        </p:txBody>
      </p:sp>
    </p:spTree>
    <p:extLst>
      <p:ext uri="{BB962C8B-B14F-4D97-AF65-F5344CB8AC3E}">
        <p14:creationId xmlns:p14="http://schemas.microsoft.com/office/powerpoint/2010/main" val="25958780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3AFE93AA-FB68-4CB2-83BA-8A32DD5F80C3}" type="slidenum">
              <a:rPr lang="pl-PL" smtClean="0"/>
              <a:t>20</a:t>
            </a:fld>
            <a:endParaRPr lang="pl-PL"/>
          </a:p>
        </p:txBody>
      </p:sp>
    </p:spTree>
    <p:extLst>
      <p:ext uri="{BB962C8B-B14F-4D97-AF65-F5344CB8AC3E}">
        <p14:creationId xmlns:p14="http://schemas.microsoft.com/office/powerpoint/2010/main" val="8662737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1" dirty="0" smtClean="0"/>
              <a:t>Art. 50. </a:t>
            </a:r>
            <a:r>
              <a:rPr lang="pl-PL" dirty="0" smtClean="0"/>
              <a:t>1. W roku 2022 w celu wsparcia jednostek samorządu terytorialnego w realizacji dodatkowych zadań oświatowych związanych z kształceniem, wychowaniem i opieką nad dziećmi i uczniami będącymi obywatelami Ukrainy, których pobyt na terytorium Rzeczypospolitej Polskiej jest uznawany za legalny na podstawie art. 2 ust. 1: </a:t>
            </a:r>
          </a:p>
          <a:p>
            <a:r>
              <a:rPr lang="pl-PL" dirty="0" smtClean="0"/>
              <a:t>1) rezerwa części oświatowej subwencji ogólnej, o której mowa w art. 28 ust. 2 ustawy z dnia 13 listopada 2003 r. o dochodach jednostek samorządu terytorialnego, może ulec zwiększeniu o środki pochodzące z budżetu państwa;</a:t>
            </a:r>
          </a:p>
          <a:p>
            <a:r>
              <a:rPr lang="pl-PL" dirty="0" smtClean="0"/>
              <a:t>2) jednostki samorządu terytorialnego mogą otrzymać środki z Funduszu; przepisy art. 28 ust. 3 i 4 ustawy z dnia 13 listopada 2003 r. o dochodach jednostek samorządu terytorialnego stosuje się odpowiednio.</a:t>
            </a:r>
          </a:p>
          <a:p>
            <a:r>
              <a:rPr lang="pl-PL" dirty="0" smtClean="0"/>
              <a:t>2. Do podziału środków, o których mowa w ust. 1, nie stosuje się wyłączenia zadań, o których mowa w art. 28 ust. 5 pkt 1 i 2 ustawy z dnia 13 listopada 2003 r. o dochodach jednostek samorządu terytorialnego. </a:t>
            </a:r>
          </a:p>
          <a:p>
            <a:r>
              <a:rPr lang="pl-PL" dirty="0" smtClean="0"/>
              <a:t>3. W roku 2022 części budżetowe, których dysponentami są ministrowie, o których mowa w art. 8 ust. 4-14a ustawy z dnia 14 grudnia 2016 r. - Prawo oświatowe, mogą być zwiększone o dodatkowe środki finansowe w celu wsparcia zadań oświatowych związanych z kształceniem, wychowaniem i opieką nad dziećmi i uczniami będącymi obywatelami Ukrainy, których pobyt jest uznawany za legalny na podstawie art. 2 ust. 1, w szkołach prowadzonych przez tych ministrów. </a:t>
            </a:r>
          </a:p>
          <a:p>
            <a:r>
              <a:rPr lang="pl-PL" dirty="0" smtClean="0"/>
              <a:t> </a:t>
            </a:r>
          </a:p>
          <a:p>
            <a:r>
              <a:rPr lang="pl-PL" b="1" dirty="0" smtClean="0"/>
              <a:t>Art. 51. </a:t>
            </a:r>
            <a:r>
              <a:rPr lang="pl-PL" dirty="0" smtClean="0"/>
              <a:t>1. W celu zapewnienia kształcenia, wychowania i opieki nad dziećmi i uczniami będącymi obywatelami Ukrainy, których pobyt na terytorium Rzeczypospolitej Polskiej jest uznawany za legalny na podstawie art. 2 ust. 1, mogą być tworzone inne lokalizacje prowadzenia zajęć dydaktycznych, wychowawczych i opiekuńczych podporządkowane organizacyjnie szkołom lub przedszkolom, zwane dalej „innymi lokalizacjami prowadzenia zajęć”. Przepisu nie stosuje się do szkół artystycznych. </a:t>
            </a:r>
          </a:p>
          <a:p>
            <a:r>
              <a:rPr lang="pl-PL" dirty="0" smtClean="0"/>
              <a:t>2. Do tworzenia i likwidacji innych lokalizacji prowadzenia zajęć nie stosuje się przepisów art. 39 ust. 5a oraz art. 89 ustawy z dnia 14 grudnia 2016 r. - Prawo oświatowe. </a:t>
            </a:r>
          </a:p>
          <a:p>
            <a:r>
              <a:rPr lang="pl-PL" dirty="0" smtClean="0"/>
              <a:t>3. W przypadku innej lokalizacji prowadzenia zajęć podporządkowanej organizacyjnie szkole podstawowej, oprócz klas szkoły podstawowej mogą funkcjonować oddziały przedszkolne. </a:t>
            </a:r>
          </a:p>
          <a:p>
            <a:r>
              <a:rPr lang="pl-PL" dirty="0" smtClean="0"/>
              <a:t>4. Utworzenie innej lokalizacji prowadzenia zajęć podporządkowanej szkole prowadzonej przez jednostkę samorządu terytorialnego lub przedszkolu prowadzonemu przez jednostkę samorządu terytorialnego następuje w drodze uchwały organu stanowiącego tej jednostki samorządu terytorialnego, po uzyskaniu pozytywnej opinii kuratora oświaty. Opinia jest wydawana w terminie 7 dni od dnia otrzymania wniosku o jej wydanie. Uchwała nie podlega ogłoszeniu w wojewódzkim dzienniku urzędowym. </a:t>
            </a:r>
          </a:p>
          <a:p>
            <a:r>
              <a:rPr lang="pl-PL" dirty="0" smtClean="0"/>
              <a:t>5. Uchwała w sprawie utworzenia innej lokalizacji prowadzenia zajęć, o której mowa w ust. 4, zawiera: </a:t>
            </a:r>
          </a:p>
          <a:p>
            <a:r>
              <a:rPr lang="pl-PL" dirty="0" smtClean="0"/>
              <a:t>1) okres funkcjonowania innej lokalizacji prowadzenia zajęć;</a:t>
            </a:r>
          </a:p>
          <a:p>
            <a:r>
              <a:rPr lang="pl-PL" dirty="0" smtClean="0"/>
              <a:t>2) nazwę i adres siedziby odpowiednio przedszkola lub szkoły, której będzie podporządkowana organizacyjnie inna lokalizacja prowadzenia zajęć;</a:t>
            </a:r>
          </a:p>
          <a:p>
            <a:r>
              <a:rPr lang="pl-PL" dirty="0" smtClean="0"/>
              <a:t>3) adres innej lokalizacji prowadzenia zajęć;</a:t>
            </a:r>
          </a:p>
          <a:p>
            <a:r>
              <a:rPr lang="pl-PL" dirty="0" smtClean="0"/>
              <a:t>4) w przypadku innej lokalizacji prowadzenia zajęć podporządkowanej organizacyjnie szkole podstawowej - informację o funkcjonowaniu oddziałów przedszkolnych.</a:t>
            </a:r>
          </a:p>
          <a:p>
            <a:r>
              <a:rPr lang="pl-PL" dirty="0" smtClean="0"/>
              <a:t>6. Osoba prawna inna niż jednostka samorządu terytorialnego lub osoba fizyczna prowadząca publiczne lub niepubliczne przedszkole lub publiczną lub niepubliczną szkołę może utworzyć inną lokalizację prowadzenia zajęć podporządkowaną organizacyjnie odpowiednio temu przedszkolu lub tej szkole po zawarciu porozumienia z jednostką samorządu terytorialnego będącą odpowiednio dla tego przedszkola lub dla tej szkoły organem rejestrującym, o którym mowa w art. 2 pkt 16 ustawy z dnia 27 października 2017 r. o finansowaniu zadań oświatowych. </a:t>
            </a:r>
          </a:p>
          <a:p>
            <a:r>
              <a:rPr lang="pl-PL" dirty="0" smtClean="0"/>
              <a:t>7. Porozumienie, o którym mowa w ust. 6, zawiera w szczególności: </a:t>
            </a:r>
          </a:p>
          <a:p>
            <a:r>
              <a:rPr lang="pl-PL" dirty="0" smtClean="0"/>
              <a:t>1) okres funkcjonowania innej lokalizacji prowadzenia zajęć;</a:t>
            </a:r>
          </a:p>
          <a:p>
            <a:r>
              <a:rPr lang="pl-PL" dirty="0" smtClean="0"/>
              <a:t>2) nazwę i adres siedziby odpowiednio przedszkola lub szkoły, której będzie podporządkowana organizacyjnie inna lokalizacja prowadzenia zajęć;</a:t>
            </a:r>
          </a:p>
          <a:p>
            <a:r>
              <a:rPr lang="pl-PL" dirty="0" smtClean="0"/>
              <a:t>3) adres innej lokalizacji prowadzenia zajęć;</a:t>
            </a:r>
          </a:p>
          <a:p>
            <a:r>
              <a:rPr lang="pl-PL" dirty="0" smtClean="0"/>
              <a:t>4) w przypadku innej lokalizacji prowadzenia zajęć podporządkowanej organizacyjnie szkole podstawowej - informację o funkcjonowaniu oddziałów przedszkolnych.</a:t>
            </a:r>
          </a:p>
          <a:p>
            <a:r>
              <a:rPr lang="pl-PL" dirty="0" smtClean="0"/>
              <a:t>8. Do tworzenia innej lokalizacji prowadzenia zajęć, o której mowa w ust. 6, stosuje się odpowiednio art. 90a ust. 1 i 4 lub art. 168 ust. 13 ustawy z dnia 14 grudnia 2016 r. - Prawo oświatowe, z tym że: </a:t>
            </a:r>
          </a:p>
          <a:p>
            <a:r>
              <a:rPr lang="pl-PL" dirty="0" smtClean="0"/>
              <a:t>1) opinia kuratora oświaty, o której mowa odpowiednio w art. 88 ust. 4 pkt 1 i art. 168 ust. 5 ustawy z dnia 14 grudnia 2016 r. - Prawo oświatowe,</a:t>
            </a:r>
          </a:p>
          <a:p>
            <a:r>
              <a:rPr lang="pl-PL" dirty="0" smtClean="0"/>
              <a:t>2) opinie komendanta powiatowego (miejskiego) Państwowej Straży Pożarnej i państwowego powiatowego inspektora sanitarnego, o których mowa odpowiednio w przepisach wydanych na podstawie art. 88 ust. 6 ustawy z dnia 14 grudnia 2016 r. - Prawo oświatowe oraz w art. 168 ust. 4 pkt 3 lit. d tej ustawy</a:t>
            </a:r>
          </a:p>
          <a:p>
            <a:r>
              <a:rPr lang="pl-PL" dirty="0" smtClean="0"/>
              <a:t>- są wydawane w terminie 7 dni od dnia otrzymania wniosku o wydanie opinii. </a:t>
            </a:r>
          </a:p>
          <a:p>
            <a:r>
              <a:rPr lang="pl-PL" dirty="0" smtClean="0"/>
              <a:t>9. W przypadku utworzenia innej lokalizacji prowadzenia zajęć, o której mowa w ust. 6: </a:t>
            </a:r>
          </a:p>
          <a:p>
            <a:r>
              <a:rPr lang="pl-PL" dirty="0" smtClean="0"/>
              <a:t>1) złożenie wniosku o zmianę zezwolenia, o którym mowa w art. 88 ust. 4 pkt 1 ustawy z dnia 14 grudnia 2016 r. - Prawo oświatowe,</a:t>
            </a:r>
          </a:p>
          <a:p>
            <a:r>
              <a:rPr lang="pl-PL" dirty="0" smtClean="0"/>
              <a:t>2) zgłoszenie zmiany wpisu do ewidencji, o którym mowa w art. 168 ust. 1 ustawy z dnia 14 grudnia 2016 r. - Prawo oświatowe</a:t>
            </a:r>
          </a:p>
          <a:p>
            <a:r>
              <a:rPr lang="pl-PL" dirty="0" smtClean="0"/>
              <a:t>- może nastąpić w każdym czasie. </a:t>
            </a:r>
          </a:p>
          <a:p>
            <a:r>
              <a:rPr lang="pl-PL" dirty="0" smtClean="0"/>
              <a:t>10. Statut przedszkola lub szkoły, której jest podporządkowana organizacyjnie inna lokalizacja prowadzenia zajęć, ulega niezwłocznemu dostosowaniu. </a:t>
            </a:r>
          </a:p>
          <a:p>
            <a:r>
              <a:rPr lang="pl-PL" dirty="0" smtClean="0"/>
              <a:t> </a:t>
            </a:r>
          </a:p>
          <a:p>
            <a:r>
              <a:rPr lang="pl-PL" b="1" dirty="0" smtClean="0"/>
              <a:t>Art. 52. </a:t>
            </a:r>
            <a:r>
              <a:rPr lang="pl-PL" dirty="0" smtClean="0"/>
              <a:t>Jednostka samorządu terytorialnego, na terenie której zapewnia się kształcenie, wychowanie i opiekę nad dziećmi i uczniami będącymi obywatelami Ukrainy, których pobyt na terytorium Rzeczypospolitej Polskiej jest uznawany za legalny na podstawie art. 2 ust. 1, może zorganizować tym dzieciom i uczniom bezpłatny transport do miejsca, w którym zapewnia się im kształcenie, wychowanie i opiekę. W przypadku zorganizowania tego transportu jednostka samorządu terytorialnego jest obowiązana w czasie przewozu zapewnić opiekę dzieciom korzystającym z wychowania przedszkolnego oraz uczniom, którym zapewniono kształcenie, wychowanie i opiekę w szkole podstawowej dla dzieci i młodzieży. </a:t>
            </a:r>
          </a:p>
          <a:p>
            <a:r>
              <a:rPr lang="pl-PL" dirty="0" smtClean="0"/>
              <a:t> </a:t>
            </a:r>
          </a:p>
          <a:p>
            <a:r>
              <a:rPr lang="pl-PL" b="1" dirty="0" smtClean="0"/>
              <a:t>Art. 53. </a:t>
            </a:r>
            <a:r>
              <a:rPr lang="pl-PL" dirty="0" smtClean="0"/>
              <a:t>1. Obywatelowi Ukrainy przebywającemu na terytorium Rzeczypospolitej Polskiej, którego pobyt na terytorium Rzeczypospolitej Polskiej jest uznawany za legalny na podstawie art. 2 ust. 1, mogą być przyznawane świadczenia pomocy materialnej o charakterze socjalnym na zasadach określonych w rozdziale 8a ustawy z dnia 7 września 1991 r. o systemie oświaty, z zastrzeżeniem ust. 2-4. </a:t>
            </a:r>
          </a:p>
          <a:p>
            <a:r>
              <a:rPr lang="pl-PL" dirty="0" smtClean="0"/>
              <a:t>2. Wniosek o przyznanie świadczenia, o którym mowa w ust. 1, zawiera w szczególności: </a:t>
            </a:r>
          </a:p>
          <a:p>
            <a:r>
              <a:rPr lang="pl-PL" dirty="0" smtClean="0"/>
              <a:t>1) imię i nazwisko obywatela Ukrainy i jego rodziców;</a:t>
            </a:r>
          </a:p>
          <a:p>
            <a:r>
              <a:rPr lang="pl-PL" dirty="0" smtClean="0"/>
              <a:t>2) miejsce pobytu obywatela Ukrainy na terytorium Rzeczypospolitej Polskiej;</a:t>
            </a:r>
          </a:p>
          <a:p>
            <a:r>
              <a:rPr lang="pl-PL" dirty="0" smtClean="0"/>
              <a:t>3) oświadczenie o sytuacji rodzinnej i dochodowej.</a:t>
            </a:r>
          </a:p>
          <a:p>
            <a:r>
              <a:rPr lang="pl-PL" dirty="0" smtClean="0"/>
              <a:t>3. Ustalając prawo do świadczenia, o którym mowa w ust. 1, przy ustalaniu dochodu rodziny w przeliczeniu na osobę nie uwzględnia się członka rodziny, który, zgodnie z oświadczeniem osoby ubiegającej się o te świadczenia, nie przebywa na terytorium Rzeczypospolitej Polskiej. </a:t>
            </a:r>
          </a:p>
          <a:p>
            <a:r>
              <a:rPr lang="pl-PL" dirty="0" smtClean="0"/>
              <a:t>4. Świadczenia, o których mowa w ust. 1, przyznaje wójt gminy (burmistrz, prezydent miasta), na terenie której przebywa osoba ubiegająca się o te świadczenia. </a:t>
            </a:r>
          </a:p>
          <a:p>
            <a:r>
              <a:rPr lang="pl-PL" dirty="0" smtClean="0"/>
              <a:t> </a:t>
            </a:r>
          </a:p>
          <a:p>
            <a:r>
              <a:rPr lang="pl-PL" b="1" dirty="0" smtClean="0"/>
              <a:t>Art. 54. </a:t>
            </a:r>
            <a:r>
              <a:rPr lang="pl-PL" dirty="0" smtClean="0"/>
              <a:t>Do dzieci i uczniów będących obywatelami Ukrainy, których pobyt na terytorium Rzeczypospolitej Polskiej jest uznawany za legalny na podstawie art. 2 ust. 1, nie stosuje się przepisów art. 37 ustawy z dnia 14 grudnia 2016 r. - Prawo oświatowe.</a:t>
            </a:r>
          </a:p>
          <a:p>
            <a:endParaRPr lang="pl-PL" dirty="0" smtClean="0"/>
          </a:p>
          <a:p>
            <a:r>
              <a:rPr lang="pl-PL" i="1" dirty="0" smtClean="0"/>
              <a:t>Art. 37. 1. Na wniosek rodziców dyrektor odpowiednio publicznego lub niepublicznego przedszkola, szkoły podstawowej i szkoły ponadpodstawowej, do której dziecko zostało przyjęte, może zezwolić, w drodze decyzji, na spełnianie przez dziecko odpowiednio obowiązku, o którym mowa w art. 31 ust. 4, poza przedszkolem, oddziałem przedszkolnym w szkole podstawowej lub inną formą wychowania przedszkolnego i obowiązku szkolnego lub obowiązku nauki poza szkołą.</a:t>
            </a:r>
          </a:p>
          <a:p>
            <a:r>
              <a:rPr lang="pl-PL" i="1" dirty="0" smtClean="0"/>
              <a:t>……………………</a:t>
            </a:r>
          </a:p>
          <a:p>
            <a:endParaRPr lang="pl-PL" dirty="0"/>
          </a:p>
        </p:txBody>
      </p:sp>
      <p:sp>
        <p:nvSpPr>
          <p:cNvPr id="4" name="Symbol zastępczy numeru slajdu 3"/>
          <p:cNvSpPr>
            <a:spLocks noGrp="1"/>
          </p:cNvSpPr>
          <p:nvPr>
            <p:ph type="sldNum" sz="quarter" idx="10"/>
          </p:nvPr>
        </p:nvSpPr>
        <p:spPr/>
        <p:txBody>
          <a:bodyPr/>
          <a:lstStyle/>
          <a:p>
            <a:fld id="{3AFE93AA-FB68-4CB2-83BA-8A32DD5F80C3}" type="slidenum">
              <a:rPr lang="pl-PL" smtClean="0"/>
              <a:t>21</a:t>
            </a:fld>
            <a:endParaRPr lang="pl-PL"/>
          </a:p>
        </p:txBody>
      </p:sp>
    </p:spTree>
    <p:extLst>
      <p:ext uri="{BB962C8B-B14F-4D97-AF65-F5344CB8AC3E}">
        <p14:creationId xmlns:p14="http://schemas.microsoft.com/office/powerpoint/2010/main" val="30666691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1" dirty="0" smtClean="0"/>
              <a:t>Art. 56. </a:t>
            </a:r>
            <a:r>
              <a:rPr lang="pl-PL" dirty="0" smtClean="0"/>
              <a:t>W roku szkolnym 2021/2022 w szkole, w której utworzono dodatkowy oddział w celu zapewnienia kształcenia, wychowania i opieki dzieciom i uczniom będącym obywatelami Ukrainy, których pobyt na terytorium Rzeczypospolitej Polskiej jest uznawany za legalny na podstawie art. 2 ust. 1, nauczycielowi mogą być przydzielone, za jego zgodą, godziny ponadwymiarowe w wymiarze wyższym niż określony w art. 35 ust. 1 ustawy z dnia 26 stycznia 1982 r. - Karta Nauczyciela. </a:t>
            </a:r>
          </a:p>
          <a:p>
            <a:r>
              <a:rPr lang="pl-PL" b="1" dirty="0" smtClean="0"/>
              <a:t>Art. 57. </a:t>
            </a:r>
            <a:r>
              <a:rPr lang="pl-PL" dirty="0" smtClean="0"/>
              <a:t>W roku szkolnym 2021/2022 na stanowisku pomocy nauczyciela, o którym mowa w art. 165 ust. 8 ustawy z dnia 14 grudnia 2016 r. - Prawo oświatowe, może być zatrudniona osoba nieposiadająca obywatelstwa polskiego, jeżeli posiada znajomość języka polskiego w mowie i piśmie w stopniu umożliwiającym pomoc uczniowi, który nie zna języka polskiego albo zna go na poziomie niewystarczającym do korzystania z nauki. Wymogu znajomości języka polskiego potwierdzonej dokumentem, o którym mowa w art. 11 ust. 3 ustawy z dnia 21 listopada 2008 r. o pracownikach samorządowych, nie stosuje się. </a:t>
            </a:r>
            <a:endParaRPr lang="pl-PL" dirty="0"/>
          </a:p>
        </p:txBody>
      </p:sp>
      <p:sp>
        <p:nvSpPr>
          <p:cNvPr id="4" name="Symbol zastępczy numeru slajdu 3"/>
          <p:cNvSpPr>
            <a:spLocks noGrp="1"/>
          </p:cNvSpPr>
          <p:nvPr>
            <p:ph type="sldNum" sz="quarter" idx="10"/>
          </p:nvPr>
        </p:nvSpPr>
        <p:spPr/>
        <p:txBody>
          <a:bodyPr/>
          <a:lstStyle/>
          <a:p>
            <a:fld id="{3AFE93AA-FB68-4CB2-83BA-8A32DD5F80C3}" type="slidenum">
              <a:rPr lang="pl-PL" smtClean="0"/>
              <a:t>22</a:t>
            </a:fld>
            <a:endParaRPr lang="pl-PL"/>
          </a:p>
        </p:txBody>
      </p:sp>
    </p:spTree>
    <p:extLst>
      <p:ext uri="{BB962C8B-B14F-4D97-AF65-F5344CB8AC3E}">
        <p14:creationId xmlns:p14="http://schemas.microsoft.com/office/powerpoint/2010/main" val="34264090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1" dirty="0" smtClean="0"/>
              <a:t>Art. 58. </a:t>
            </a:r>
            <a:r>
              <a:rPr lang="pl-PL" dirty="0" smtClean="0"/>
              <a:t>Od dnia 24 lutego 2022 r. przepisu art. 9 ust. 2 ustawy z dnia 22 maja 2009 r. o nauczycielskich świadczeniach kompensacyjnych nie stosuje się w razie podjęcia przez uprawnionego pracy w jednostkach, o których mowa w art. 1 ustawy z dnia 26 stycznia 1982 r. - Karta Nauczyciela, na stanowisku: </a:t>
            </a:r>
          </a:p>
          <a:p>
            <a:r>
              <a:rPr lang="pl-PL" dirty="0" smtClean="0"/>
              <a:t>1) pomocy nauczyciela, o którym mowa w art. 165 ust. 8 ustawy z dnia 14 grudnia 2016 r. - Prawo oświatowe;</a:t>
            </a:r>
          </a:p>
          <a:p>
            <a:r>
              <a:rPr lang="pl-PL" dirty="0" smtClean="0"/>
              <a:t>2) nauczyciela, jeżeli w szkole utworzono dodatkowy oddział w celu zapewnienia kształcenia, wychowania i opieki dzieciom i uczniom będącym obywatelami Ukrainy, których pobyt na terytorium Rzeczypospolitej Polskiej jest uznawany za legalny na podstawie art. 2 ust. 1.</a:t>
            </a:r>
          </a:p>
          <a:p>
            <a:r>
              <a:rPr lang="pl-PL" b="1" dirty="0" smtClean="0"/>
              <a:t>Art. 59. </a:t>
            </a:r>
            <a:r>
              <a:rPr lang="pl-PL" dirty="0" smtClean="0"/>
              <a:t>Minister właściwy do spraw oświaty i wychowania może określić, w drodze rozporządzenia, organizację kształcenia, wychowania i opieki dzieci i młodzieży będących obywatelami Ukrainy, których pobyt na terytorium Rzeczypospolitej Polskiej jest uznawany za legalny na podstawie art. 2 ust. 1, w szczególności w zakresie oceniania, klasyfikowania i promowania, przeprowadzania egzaminów, organizacji pracy jednostek systemu oświaty, przeprowadzania postępowania rekrutacyjnego i wprowadzić w tym zakresie odrębne unormowania, uwzględniając dostosowanie procesu kształcenia, wychowania i opieki do potrzeb i możliwości dzieci i młodzieży będących obywatelami Ukrainy. </a:t>
            </a:r>
            <a:endParaRPr lang="pl-PL" dirty="0"/>
          </a:p>
        </p:txBody>
      </p:sp>
      <p:sp>
        <p:nvSpPr>
          <p:cNvPr id="4" name="Symbol zastępczy numeru slajdu 3"/>
          <p:cNvSpPr>
            <a:spLocks noGrp="1"/>
          </p:cNvSpPr>
          <p:nvPr>
            <p:ph type="sldNum" sz="quarter" idx="10"/>
          </p:nvPr>
        </p:nvSpPr>
        <p:spPr/>
        <p:txBody>
          <a:bodyPr/>
          <a:lstStyle/>
          <a:p>
            <a:fld id="{3AFE93AA-FB68-4CB2-83BA-8A32DD5F80C3}" type="slidenum">
              <a:rPr lang="pl-PL" smtClean="0"/>
              <a:t>23</a:t>
            </a:fld>
            <a:endParaRPr lang="pl-PL"/>
          </a:p>
        </p:txBody>
      </p:sp>
    </p:spTree>
    <p:extLst>
      <p:ext uri="{BB962C8B-B14F-4D97-AF65-F5344CB8AC3E}">
        <p14:creationId xmlns:p14="http://schemas.microsoft.com/office/powerpoint/2010/main" val="33083779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b="1" kern="1200" dirty="0" smtClean="0">
                <a:solidFill>
                  <a:schemeClr val="tx1"/>
                </a:solidFill>
                <a:effectLst/>
                <a:latin typeface="+mn-lt"/>
                <a:ea typeface="+mn-ea"/>
                <a:cs typeface="+mn-cs"/>
              </a:rPr>
              <a:t>§ 2.</a:t>
            </a:r>
            <a:r>
              <a:rPr lang="pl-PL" sz="1200" kern="1200" dirty="0" smtClean="0">
                <a:solidFill>
                  <a:schemeClr val="tx1"/>
                </a:solidFill>
                <a:effectLst/>
                <a:latin typeface="+mn-lt"/>
                <a:ea typeface="+mn-ea"/>
                <a:cs typeface="+mn-cs"/>
              </a:rPr>
              <a:t> 1. W roku szkolnym 2021/2022 w przypadku uczniów realizujących obowiązek szkolny będących obywatelami Ukrainy, o których mowa w § 1, deklarację, o której mowa w § 11kzzc ust. 1 rozporządzenia Ministra Edukacji Narodowej z dnia 20 marca 2020 r. w sprawie szczególnych rozwiązań w okresie czasowego ograniczenia funkcjonowania jednostek systemu oświaty w związku z zapobieganiem, przeciwdziałaniem i zwalczaniem COVID-19 (Dz. U. poz. 493, z </a:t>
            </a:r>
            <a:r>
              <a:rPr lang="pl-PL" sz="1200" kern="1200" dirty="0" err="1" smtClean="0">
                <a:solidFill>
                  <a:schemeClr val="tx1"/>
                </a:solidFill>
                <a:effectLst/>
                <a:latin typeface="+mn-lt"/>
                <a:ea typeface="+mn-ea"/>
                <a:cs typeface="+mn-cs"/>
              </a:rPr>
              <a:t>późn</a:t>
            </a:r>
            <a:r>
              <a:rPr lang="pl-PL" sz="1200" kern="1200" dirty="0" smtClean="0">
                <a:solidFill>
                  <a:schemeClr val="tx1"/>
                </a:solidFill>
                <a:effectLst/>
                <a:latin typeface="+mn-lt"/>
                <a:ea typeface="+mn-ea"/>
                <a:cs typeface="+mn-cs"/>
              </a:rPr>
              <a:t>. zm.</a:t>
            </a:r>
            <a:r>
              <a:rPr lang="pl-PL" sz="1200" kern="1200" baseline="30000" dirty="0" smtClean="0">
                <a:solidFill>
                  <a:schemeClr val="tx1"/>
                </a:solidFill>
                <a:effectLst/>
                <a:latin typeface="+mn-lt"/>
                <a:ea typeface="+mn-ea"/>
                <a:cs typeface="+mn-cs"/>
              </a:rPr>
              <a:t>)</a:t>
            </a:r>
            <a:r>
              <a:rPr lang="pl-PL" sz="1200" kern="1200" dirty="0" smtClean="0">
                <a:solidFill>
                  <a:schemeClr val="tx1"/>
                </a:solidFill>
                <a:effectLst/>
                <a:latin typeface="+mn-lt"/>
                <a:ea typeface="+mn-ea"/>
                <a:cs typeface="+mn-cs"/>
              </a:rPr>
              <a:t>), składa się w terminie do dnia 11 kwietnia 2022 r. Deklarację wypełnia się tylko w zakresie języka obcego nowożytnego, z którego uczeń przystąpi do egzaminu ósmoklasisty.</a:t>
            </a:r>
          </a:p>
          <a:p>
            <a:r>
              <a:rPr lang="pl-PL" sz="1200" kern="1200" dirty="0" smtClean="0">
                <a:solidFill>
                  <a:schemeClr val="tx1"/>
                </a:solidFill>
                <a:effectLst/>
                <a:latin typeface="+mn-lt"/>
                <a:ea typeface="+mn-ea"/>
                <a:cs typeface="+mn-cs"/>
              </a:rPr>
              <a:t> </a:t>
            </a:r>
          </a:p>
          <a:p>
            <a:r>
              <a:rPr lang="pl-PL" sz="1200" b="1" i="1" kern="1200" dirty="0" smtClean="0">
                <a:solidFill>
                  <a:schemeClr val="tx1"/>
                </a:solidFill>
                <a:effectLst/>
                <a:latin typeface="+mn-lt"/>
                <a:ea typeface="+mn-ea"/>
                <a:cs typeface="+mn-cs"/>
              </a:rPr>
              <a:t>[§ 11kzzc ust. 1 </a:t>
            </a:r>
            <a:r>
              <a:rPr lang="pl-PL" sz="1200" i="1" kern="1200" dirty="0" smtClean="0">
                <a:solidFill>
                  <a:schemeClr val="tx1"/>
                </a:solidFill>
                <a:effectLst/>
                <a:latin typeface="+mn-lt"/>
                <a:ea typeface="+mn-ea"/>
                <a:cs typeface="+mn-cs"/>
              </a:rPr>
              <a:t>– </a:t>
            </a:r>
            <a:r>
              <a:rPr lang="pl-PL" i="1" dirty="0" smtClean="0"/>
              <a:t>„Rodzice ucznia lub słuchacz składają dyrektorowi szkoły, </a:t>
            </a:r>
            <a:r>
              <a:rPr lang="pl-PL" i="1" u="sng" dirty="0" smtClean="0"/>
              <a:t>nie później niż do dnia 30 września 2021 r., </a:t>
            </a:r>
            <a:r>
              <a:rPr lang="pl-PL" b="1" i="1" dirty="0" smtClean="0"/>
              <a:t>pisemną deklarację</a:t>
            </a:r>
            <a:r>
              <a:rPr lang="pl-PL" i="1" dirty="0" smtClean="0"/>
              <a:t>: </a:t>
            </a:r>
          </a:p>
          <a:p>
            <a:r>
              <a:rPr lang="pl-PL" i="1" dirty="0" smtClean="0"/>
              <a:t>1) wskazującą język obcy nowożytny, z którego uczeń lub słuchacz przystąpi do egzaminu ósmoklasisty; ………”]</a:t>
            </a:r>
          </a:p>
          <a:p>
            <a:r>
              <a:rPr lang="pl-PL" sz="1200" i="1" kern="1200" dirty="0" smtClean="0">
                <a:solidFill>
                  <a:schemeClr val="tx1"/>
                </a:solidFill>
                <a:effectLst/>
                <a:latin typeface="+mn-lt"/>
                <a:ea typeface="+mn-ea"/>
                <a:cs typeface="+mn-cs"/>
              </a:rPr>
              <a:t> </a:t>
            </a:r>
          </a:p>
          <a:p>
            <a:r>
              <a:rPr lang="pl-PL" sz="1200" kern="1200" dirty="0" smtClean="0">
                <a:solidFill>
                  <a:schemeClr val="tx1"/>
                </a:solidFill>
                <a:effectLst/>
                <a:latin typeface="+mn-lt"/>
                <a:ea typeface="+mn-ea"/>
                <a:cs typeface="+mn-cs"/>
              </a:rPr>
              <a:t>2. Dyrektor szkoły, na podstawie złożonych deklaracji, o których mowa w ust. 1, sporządza wykaz uczniów będących obywatelami Ukrainy, o których mowa w § 1, przystępujących do egzaminu ósmoklasisty. Wykaz zawiera: </a:t>
            </a:r>
          </a:p>
          <a:p>
            <a:r>
              <a:rPr lang="pl-PL" sz="1200" kern="1200" dirty="0" smtClean="0">
                <a:solidFill>
                  <a:schemeClr val="tx1"/>
                </a:solidFill>
                <a:effectLst/>
                <a:latin typeface="+mn-lt"/>
                <a:ea typeface="+mn-ea"/>
                <a:cs typeface="+mn-cs"/>
              </a:rPr>
              <a:t>1) dane uczniów: imię (imiona) i nazwisko, numer PESEL, a w przypadku braku numeru PESEL – serię i numer paszportu lub innego dokumentu potwierdzającego tożsamość, datę i miejsce urodzenia oraz płeć; </a:t>
            </a:r>
          </a:p>
          <a:p>
            <a:r>
              <a:rPr lang="pl-PL" sz="1200" kern="1200" dirty="0" smtClean="0">
                <a:solidFill>
                  <a:schemeClr val="tx1"/>
                </a:solidFill>
                <a:effectLst/>
                <a:latin typeface="+mn-lt"/>
                <a:ea typeface="+mn-ea"/>
                <a:cs typeface="+mn-cs"/>
              </a:rPr>
              <a:t>2) informację o języku obcym nowożytnym, z którego uczniowie przystąpią do egzaminu ósmoklasisty; </a:t>
            </a:r>
          </a:p>
          <a:p>
            <a:r>
              <a:rPr lang="pl-PL" sz="1200" kern="1200" dirty="0" smtClean="0">
                <a:solidFill>
                  <a:schemeClr val="tx1"/>
                </a:solidFill>
                <a:effectLst/>
                <a:latin typeface="+mn-lt"/>
                <a:ea typeface="+mn-ea"/>
                <a:cs typeface="+mn-cs"/>
              </a:rPr>
              <a:t>3) informację o uczniach, którzy korzystają z dostosowania: </a:t>
            </a:r>
          </a:p>
          <a:p>
            <a:pPr lvl="0" fontAlgn="base"/>
            <a:r>
              <a:rPr lang="pl-PL" sz="1200" u="none" strike="noStrike" kern="1200" dirty="0" smtClean="0">
                <a:solidFill>
                  <a:schemeClr val="tx1"/>
                </a:solidFill>
                <a:effectLst/>
                <a:latin typeface="+mn-lt"/>
                <a:ea typeface="+mn-ea"/>
                <a:cs typeface="+mn-cs"/>
              </a:rPr>
              <a:t>a) formy przeprowadzania egzaminu ósmoklasisty, o którym mowa w art. 44zzr ust. 7 pkt 1 ustawy z dnia 7 września 1991 r. o systemie oświaty (Dz. U. z 2021 r. poz. 1915 oraz z 2022 r. poz. 583), </a:t>
            </a:r>
          </a:p>
          <a:p>
            <a:pPr lvl="0" fontAlgn="base"/>
            <a:r>
              <a:rPr lang="pl-PL" sz="1200" u="none" strike="noStrike" kern="1200" dirty="0" smtClean="0">
                <a:solidFill>
                  <a:schemeClr val="tx1"/>
                </a:solidFill>
                <a:effectLst/>
                <a:latin typeface="+mn-lt"/>
                <a:ea typeface="+mn-ea"/>
                <a:cs typeface="+mn-cs"/>
              </a:rPr>
              <a:t>b) warunków przeprowadzania egzaminu ósmoklasisty, o którym mowa w art. 44zzr ust. 1–6 i ust. 7 pkt 1 ustawy z dnia 7 września 1991 r. o systemie oświaty. </a:t>
            </a:r>
          </a:p>
          <a:p>
            <a:pPr lvl="0" fontAlgn="base"/>
            <a:r>
              <a:rPr lang="pl-PL" sz="1200" u="none" strike="noStrike" kern="1200" dirty="0" smtClean="0">
                <a:solidFill>
                  <a:schemeClr val="tx1"/>
                </a:solidFill>
                <a:effectLst/>
                <a:latin typeface="+mn-lt"/>
                <a:ea typeface="+mn-ea"/>
                <a:cs typeface="+mn-cs"/>
              </a:rPr>
              <a:t>3. Uczeń będący obywatelem Ukrainy, o którym mowa w § 1, przystępuje do egzaminu ósmoklasisty z jednego z następujących języków obcych nowożytnych: angielskiego, francuskiego, hiszpańskiego, niemieckiego, rosyjskiego i włoskiego. </a:t>
            </a:r>
          </a:p>
          <a:p>
            <a:pPr lvl="0" fontAlgn="base"/>
            <a:r>
              <a:rPr lang="pl-PL" sz="1200" u="none" strike="noStrike" kern="1200" dirty="0" smtClean="0">
                <a:solidFill>
                  <a:schemeClr val="tx1"/>
                </a:solidFill>
                <a:effectLst/>
                <a:latin typeface="+mn-lt"/>
                <a:ea typeface="+mn-ea"/>
                <a:cs typeface="+mn-cs"/>
              </a:rPr>
              <a:t>4. Wykaz, o którym mowa w ust. 2, dyrektor szkoły przekazuje dyrektorowi okręgowej komisji egzaminacyjnej w postaci elektronicznej przy użyciu elektronicznego systemu wspomagającego przeprowadzanie egzaminu ósmoklasisty, o którym mowa w art. 44zzra ustawy z dnia 7 września 1991 r. o systemie oświaty, w terminie do dnia 15 kwietnia 2022 r. </a:t>
            </a:r>
          </a:p>
        </p:txBody>
      </p:sp>
      <p:sp>
        <p:nvSpPr>
          <p:cNvPr id="4" name="Symbol zastępczy numeru slajdu 3"/>
          <p:cNvSpPr>
            <a:spLocks noGrp="1"/>
          </p:cNvSpPr>
          <p:nvPr>
            <p:ph type="sldNum" sz="quarter" idx="10"/>
          </p:nvPr>
        </p:nvSpPr>
        <p:spPr/>
        <p:txBody>
          <a:bodyPr/>
          <a:lstStyle/>
          <a:p>
            <a:fld id="{3AFE93AA-FB68-4CB2-83BA-8A32DD5F80C3}" type="slidenum">
              <a:rPr lang="pl-PL" smtClean="0"/>
              <a:t>24</a:t>
            </a:fld>
            <a:endParaRPr lang="pl-PL"/>
          </a:p>
        </p:txBody>
      </p:sp>
    </p:spTree>
    <p:extLst>
      <p:ext uri="{BB962C8B-B14F-4D97-AF65-F5344CB8AC3E}">
        <p14:creationId xmlns:p14="http://schemas.microsoft.com/office/powerpoint/2010/main" val="71314652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b="1" kern="1200" dirty="0" smtClean="0">
                <a:solidFill>
                  <a:schemeClr val="tx1"/>
                </a:solidFill>
                <a:effectLst/>
                <a:latin typeface="+mn-lt"/>
                <a:ea typeface="+mn-ea"/>
                <a:cs typeface="+mn-cs"/>
              </a:rPr>
              <a:t>§ 3.</a:t>
            </a:r>
            <a:r>
              <a:rPr lang="pl-PL" sz="1200" kern="1200" dirty="0" smtClean="0">
                <a:solidFill>
                  <a:schemeClr val="tx1"/>
                </a:solidFill>
                <a:effectLst/>
                <a:latin typeface="+mn-lt"/>
                <a:ea typeface="+mn-ea"/>
                <a:cs typeface="+mn-cs"/>
              </a:rPr>
              <a:t> 1. W roku szkolnym 2021/2022 w przypadku uczniów będących obywatelami Ukrainy, o których mowa w § 1, uczęszczających do liceum ogólnokształcącego dla młodzieży, technikum lub szkoły artystycznej realizującej kształcenie ogólne w zakresie liceum ogólnokształcącego, którzy zamierzają przystąpić do egzaminu maturalnego, deklarację przystąpienia do egzaminu maturalnego, o której mowa w art. 44zzi ustawy z dnia 7 września 1991 o systemie oświaty, składa się w terminie do dnia 31 marca 2022 r. </a:t>
            </a:r>
          </a:p>
          <a:p>
            <a:r>
              <a:rPr lang="pl-PL" sz="1200" kern="1200" dirty="0" smtClean="0">
                <a:solidFill>
                  <a:schemeClr val="tx1"/>
                </a:solidFill>
                <a:effectLst/>
                <a:latin typeface="+mn-lt"/>
                <a:ea typeface="+mn-ea"/>
                <a:cs typeface="+mn-cs"/>
              </a:rPr>
              <a:t>2. Dyrektor szkoły, na podstawie złożonych deklaracji, o których mowa w ust. 1, sporządza wykaz uczniów będących obywatelami Ukrainy, o których mowa w § 1, przystępujących do egzaminu maturalnego. Wykaz zawiera: </a:t>
            </a:r>
          </a:p>
          <a:p>
            <a:pPr lvl="0" fontAlgn="base"/>
            <a:r>
              <a:rPr lang="pl-PL" sz="1200" u="none" strike="noStrike" kern="1200" dirty="0" smtClean="0">
                <a:solidFill>
                  <a:schemeClr val="tx1"/>
                </a:solidFill>
                <a:effectLst/>
                <a:latin typeface="+mn-lt"/>
                <a:ea typeface="+mn-ea"/>
                <a:cs typeface="+mn-cs"/>
              </a:rPr>
              <a:t>1) informacje, o których mowa w § 32 ust. 1 pkt 1 i pkt 2 lit. a–c rozporządzenia Ministra Edukacji Narodowej z dnia 21 grudnia 2016 r. w sprawie szczegółowych warunków i sposobu przeprowadzania egzaminu maturalnego (Dz. U. poz. 2223, z 2017 r. poz. 2112, z 2019 r. poz. 626 oraz z 2021 r. poz. 1427); </a:t>
            </a:r>
          </a:p>
          <a:p>
            <a:pPr lvl="0" fontAlgn="base"/>
            <a:r>
              <a:rPr lang="pl-PL" sz="1200" u="none" strike="noStrike" kern="1200" dirty="0" smtClean="0">
                <a:solidFill>
                  <a:schemeClr val="tx1"/>
                </a:solidFill>
                <a:effectLst/>
                <a:latin typeface="+mn-lt"/>
                <a:ea typeface="+mn-ea"/>
                <a:cs typeface="+mn-cs"/>
              </a:rPr>
              <a:t>2) informację o uczniach, którzy korzystają z dostosowania warunków przeprowadzania egzaminu maturalnego, o którym mowa w art. 44zzr ust. 1–6 i ust. 7 pkt 2 ustawy z dnia 7 września 1991 r. o systemie oświaty. </a:t>
            </a:r>
          </a:p>
          <a:p>
            <a:r>
              <a:rPr lang="pl-PL" sz="1200" kern="1200" dirty="0" smtClean="0">
                <a:solidFill>
                  <a:schemeClr val="tx1"/>
                </a:solidFill>
                <a:effectLst/>
                <a:latin typeface="+mn-lt"/>
                <a:ea typeface="+mn-ea"/>
                <a:cs typeface="+mn-cs"/>
              </a:rPr>
              <a:t>3. Wykaz, o którym mowa w ust. 2, dyrektor szkoły przekazuje dyrektorowi okręgowej komisji egzaminacyjnej w postaci elektronicznej przy użyciu elektronicznego systemu wspomagającego przeprowadzanie egzaminu maturalnego, o którym mowa w art. 44zzra ustawy z dnia 7 września 1991 r. o systemie oświaty, w terminie do dnia 5 kwietnia 2022 r. </a:t>
            </a:r>
          </a:p>
          <a:p>
            <a:endParaRPr lang="pl-PL" sz="1200" u="none" strike="noStrike" kern="1200" dirty="0" smtClean="0">
              <a:solidFill>
                <a:schemeClr val="tx1"/>
              </a:solidFill>
              <a:effectLst/>
              <a:latin typeface="+mn-lt"/>
              <a:ea typeface="+mn-ea"/>
              <a:cs typeface="+mn-cs"/>
            </a:endParaRPr>
          </a:p>
        </p:txBody>
      </p:sp>
      <p:sp>
        <p:nvSpPr>
          <p:cNvPr id="4" name="Symbol zastępczy numeru slajdu 3"/>
          <p:cNvSpPr>
            <a:spLocks noGrp="1"/>
          </p:cNvSpPr>
          <p:nvPr>
            <p:ph type="sldNum" sz="quarter" idx="10"/>
          </p:nvPr>
        </p:nvSpPr>
        <p:spPr/>
        <p:txBody>
          <a:bodyPr/>
          <a:lstStyle/>
          <a:p>
            <a:fld id="{3AFE93AA-FB68-4CB2-83BA-8A32DD5F80C3}" type="slidenum">
              <a:rPr lang="pl-PL" smtClean="0"/>
              <a:t>25</a:t>
            </a:fld>
            <a:endParaRPr lang="pl-PL"/>
          </a:p>
        </p:txBody>
      </p:sp>
    </p:spTree>
    <p:extLst>
      <p:ext uri="{BB962C8B-B14F-4D97-AF65-F5344CB8AC3E}">
        <p14:creationId xmlns:p14="http://schemas.microsoft.com/office/powerpoint/2010/main" val="28598676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b="1" kern="1200" dirty="0" smtClean="0">
                <a:solidFill>
                  <a:schemeClr val="tx1"/>
                </a:solidFill>
                <a:effectLst/>
                <a:latin typeface="+mn-lt"/>
                <a:ea typeface="+mn-ea"/>
                <a:cs typeface="+mn-cs"/>
              </a:rPr>
              <a:t>§ 4.</a:t>
            </a:r>
            <a:r>
              <a:rPr lang="pl-PL" sz="1200" kern="1200" dirty="0" smtClean="0">
                <a:solidFill>
                  <a:schemeClr val="tx1"/>
                </a:solidFill>
                <a:effectLst/>
                <a:latin typeface="+mn-lt"/>
                <a:ea typeface="+mn-ea"/>
                <a:cs typeface="+mn-cs"/>
              </a:rPr>
              <a:t> 1. W roku szkolnym 2021/2022 w przypadku uczniów będących obywatelami Ukrainy, o których mowa w § 1, uczęszczających do branżowej szkoły I stopnia lub technikum, którzy zamierzają przystąpić do egzaminu zawodowego, deklarację przystąpienia do egzaminu zawodowego, o której mowa w art. 44zzzg ustawy z dnia 7 września 1991 r. o systemie oświaty, składa się w terminie do dnia 11 kwietnia 2022 r. </a:t>
            </a:r>
          </a:p>
          <a:p>
            <a:r>
              <a:rPr lang="pl-PL" sz="1200" kern="1200" dirty="0" smtClean="0">
                <a:solidFill>
                  <a:schemeClr val="tx1"/>
                </a:solidFill>
                <a:effectLst/>
                <a:latin typeface="+mn-lt"/>
                <a:ea typeface="+mn-ea"/>
                <a:cs typeface="+mn-cs"/>
              </a:rPr>
              <a:t>2. Dyrektor szkoły, na podstawie złożonych deklaracji, o których mowa w ust. 1, sporządza wykaz uczniów będących obywatelami Ukrainy, o których mowa w § 1, przystępujących do egzaminu zawodowego. Wykaz zawiera: </a:t>
            </a:r>
          </a:p>
          <a:p>
            <a:pPr lvl="0" fontAlgn="base"/>
            <a:r>
              <a:rPr lang="pl-PL" sz="1200" u="none" strike="noStrike" kern="1200" dirty="0" smtClean="0">
                <a:solidFill>
                  <a:schemeClr val="tx1"/>
                </a:solidFill>
                <a:effectLst/>
                <a:latin typeface="+mn-lt"/>
                <a:ea typeface="+mn-ea"/>
                <a:cs typeface="+mn-cs"/>
              </a:rPr>
              <a:t>1)</a:t>
            </a:r>
            <a:r>
              <a:rPr lang="pl-PL" sz="1200" u="none" strike="noStrike" kern="1200" baseline="0" dirty="0" smtClean="0">
                <a:solidFill>
                  <a:schemeClr val="tx1"/>
                </a:solidFill>
                <a:effectLst/>
                <a:latin typeface="+mn-lt"/>
                <a:ea typeface="+mn-ea"/>
                <a:cs typeface="+mn-cs"/>
              </a:rPr>
              <a:t> </a:t>
            </a:r>
            <a:r>
              <a:rPr lang="pl-PL" sz="1200" u="none" strike="noStrike" kern="1200" dirty="0" smtClean="0">
                <a:solidFill>
                  <a:schemeClr val="tx1"/>
                </a:solidFill>
                <a:effectLst/>
                <a:latin typeface="+mn-lt"/>
                <a:ea typeface="+mn-ea"/>
                <a:cs typeface="+mn-cs"/>
              </a:rPr>
              <a:t>informacje, o których mowa w § 5 ust. 1 pkt 1–5 rozporządzenia Ministra Edukacji Narodowej z dnia 28 sierpnia 2019 r. w sprawie szczegółowych warunków i sposobu przeprowadzania egzaminu zawodowego oraz egzaminu potwierdzającego kwalifikacje w zawodzie (Dz. U. poz. 1707); </a:t>
            </a:r>
          </a:p>
          <a:p>
            <a:pPr lvl="0" fontAlgn="base"/>
            <a:r>
              <a:rPr lang="pl-PL" sz="1200" u="none" strike="noStrike" kern="1200" dirty="0" smtClean="0">
                <a:solidFill>
                  <a:schemeClr val="tx1"/>
                </a:solidFill>
                <a:effectLst/>
                <a:latin typeface="+mn-lt"/>
                <a:ea typeface="+mn-ea"/>
                <a:cs typeface="+mn-cs"/>
              </a:rPr>
              <a:t>2) informację o uczniach, którzy korzystają z dostosowania warunków przeprowadzania egzaminu zawodowego, o którym mowa w art. 44zzzf ust. 1–6 ustawy z dnia 7 września 1991 r. o systemie oświaty. </a:t>
            </a:r>
          </a:p>
          <a:p>
            <a:r>
              <a:rPr lang="pl-PL" sz="1200" kern="1200" dirty="0" smtClean="0">
                <a:solidFill>
                  <a:schemeClr val="tx1"/>
                </a:solidFill>
                <a:effectLst/>
                <a:latin typeface="+mn-lt"/>
                <a:ea typeface="+mn-ea"/>
                <a:cs typeface="+mn-cs"/>
              </a:rPr>
              <a:t>3. Wykaz, o którym mowa w ust. 2, dyrektor szkoły przekazuje dyrektorowi okręgowej komisji egzaminacyjnej w postaci elektronicznej w terminie do dnia 15 kwietnia 2022 r. </a:t>
            </a:r>
          </a:p>
          <a:p>
            <a:endParaRPr lang="pl-PL" sz="1200" u="none" strike="noStrike" kern="1200" dirty="0" smtClean="0">
              <a:solidFill>
                <a:schemeClr val="tx1"/>
              </a:solidFill>
              <a:effectLst/>
              <a:latin typeface="+mn-lt"/>
              <a:ea typeface="+mn-ea"/>
              <a:cs typeface="+mn-cs"/>
            </a:endParaRPr>
          </a:p>
        </p:txBody>
      </p:sp>
      <p:sp>
        <p:nvSpPr>
          <p:cNvPr id="4" name="Symbol zastępczy numeru slajdu 3"/>
          <p:cNvSpPr>
            <a:spLocks noGrp="1"/>
          </p:cNvSpPr>
          <p:nvPr>
            <p:ph type="sldNum" sz="quarter" idx="10"/>
          </p:nvPr>
        </p:nvSpPr>
        <p:spPr/>
        <p:txBody>
          <a:bodyPr/>
          <a:lstStyle/>
          <a:p>
            <a:fld id="{3AFE93AA-FB68-4CB2-83BA-8A32DD5F80C3}" type="slidenum">
              <a:rPr lang="pl-PL" smtClean="0"/>
              <a:t>26</a:t>
            </a:fld>
            <a:endParaRPr lang="pl-PL"/>
          </a:p>
        </p:txBody>
      </p:sp>
    </p:spTree>
    <p:extLst>
      <p:ext uri="{BB962C8B-B14F-4D97-AF65-F5344CB8AC3E}">
        <p14:creationId xmlns:p14="http://schemas.microsoft.com/office/powerpoint/2010/main" val="267803337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b="1" kern="1200" dirty="0" smtClean="0">
                <a:solidFill>
                  <a:schemeClr val="tx1"/>
                </a:solidFill>
                <a:effectLst/>
                <a:latin typeface="+mn-lt"/>
                <a:ea typeface="+mn-ea"/>
                <a:cs typeface="+mn-cs"/>
              </a:rPr>
              <a:t>§ 5.</a:t>
            </a:r>
            <a:r>
              <a:rPr lang="pl-PL" sz="1200" kern="1200" dirty="0" smtClean="0">
                <a:solidFill>
                  <a:schemeClr val="tx1"/>
                </a:solidFill>
                <a:effectLst/>
                <a:latin typeface="+mn-lt"/>
                <a:ea typeface="+mn-ea"/>
                <a:cs typeface="+mn-cs"/>
              </a:rPr>
              <a:t> Dyrektor Centralnej Komisji Egzaminacyjnej w terminie do dnia 28 marca 2022 r.: </a:t>
            </a:r>
          </a:p>
          <a:p>
            <a:pPr lvl="0" fontAlgn="base"/>
            <a:r>
              <a:rPr lang="pl-PL" sz="1200" u="none" strike="noStrike" kern="1200" dirty="0" smtClean="0">
                <a:solidFill>
                  <a:schemeClr val="tx1"/>
                </a:solidFill>
                <a:effectLst/>
                <a:latin typeface="+mn-lt"/>
                <a:ea typeface="+mn-ea"/>
                <a:cs typeface="+mn-cs"/>
              </a:rPr>
              <a:t>1)</a:t>
            </a:r>
            <a:r>
              <a:rPr lang="pl-PL" sz="1200" u="none" strike="noStrike" kern="1200" baseline="0" dirty="0" smtClean="0">
                <a:solidFill>
                  <a:schemeClr val="tx1"/>
                </a:solidFill>
                <a:effectLst/>
                <a:latin typeface="+mn-lt"/>
                <a:ea typeface="+mn-ea"/>
                <a:cs typeface="+mn-cs"/>
              </a:rPr>
              <a:t> </a:t>
            </a:r>
            <a:r>
              <a:rPr lang="pl-PL" sz="1200" u="none" strike="noStrike" kern="1200" dirty="0" smtClean="0">
                <a:solidFill>
                  <a:schemeClr val="tx1"/>
                </a:solidFill>
                <a:effectLst/>
                <a:latin typeface="+mn-lt"/>
                <a:ea typeface="+mn-ea"/>
                <a:cs typeface="+mn-cs"/>
              </a:rPr>
              <a:t>ogłasza aneksy do komunikatów, o których mowa w art. 9a ust. 2 pkt 10 lit. a </a:t>
            </a:r>
            <a:r>
              <a:rPr lang="pl-PL" sz="1200" u="none" strike="noStrike" kern="1200" dirty="0" err="1" smtClean="0">
                <a:solidFill>
                  <a:schemeClr val="tx1"/>
                </a:solidFill>
                <a:effectLst/>
                <a:latin typeface="+mn-lt"/>
                <a:ea typeface="+mn-ea"/>
                <a:cs typeface="+mn-cs"/>
              </a:rPr>
              <a:t>tiret</a:t>
            </a:r>
            <a:r>
              <a:rPr lang="pl-PL" sz="1200" u="none" strike="noStrike" kern="1200" dirty="0" smtClean="0">
                <a:solidFill>
                  <a:schemeClr val="tx1"/>
                </a:solidFill>
                <a:effectLst/>
                <a:latin typeface="+mn-lt"/>
                <a:ea typeface="+mn-ea"/>
                <a:cs typeface="+mn-cs"/>
              </a:rPr>
              <a:t> trzecie ustawy z dnia 7 września 1991 r. o systemie oświaty, dotyczące szczegółowych sposobów dostosowania warunków i form przeprowadzania odpowiednio egzaminu ósmoklasisty, egzaminu maturalnego i egzaminu zawodowego w 2022 r. do potrzeb uczniów będących obywatelami Ukrainy, o których mowa w § 1; </a:t>
            </a:r>
          </a:p>
          <a:p>
            <a:pPr lvl="0" fontAlgn="base"/>
            <a:r>
              <a:rPr lang="pl-PL" sz="1200" u="none" strike="noStrike" kern="1200" dirty="0" smtClean="0">
                <a:solidFill>
                  <a:schemeClr val="tx1"/>
                </a:solidFill>
                <a:effectLst/>
                <a:latin typeface="+mn-lt"/>
                <a:ea typeface="+mn-ea"/>
                <a:cs typeface="+mn-cs"/>
              </a:rPr>
              <a:t>2) dostosowuje informację o sposobie organizacji i przeprowadzania egzaminu ósmoklasisty, egzaminu maturalnego oraz egzaminu zawodowego w 2022 r. do zmian przewidzianych w rozporządzeniu. </a:t>
            </a:r>
          </a:p>
          <a:p>
            <a:r>
              <a:rPr lang="pl-PL" sz="1200" b="1" kern="1200" dirty="0" smtClean="0">
                <a:solidFill>
                  <a:schemeClr val="tx1"/>
                </a:solidFill>
                <a:effectLst/>
                <a:latin typeface="+mn-lt"/>
                <a:ea typeface="+mn-ea"/>
                <a:cs typeface="+mn-cs"/>
              </a:rPr>
              <a:t>§ 6.</a:t>
            </a:r>
            <a:r>
              <a:rPr lang="pl-PL" sz="1200" kern="1200" dirty="0" smtClean="0">
                <a:solidFill>
                  <a:schemeClr val="tx1"/>
                </a:solidFill>
                <a:effectLst/>
                <a:latin typeface="+mn-lt"/>
                <a:ea typeface="+mn-ea"/>
                <a:cs typeface="+mn-cs"/>
              </a:rPr>
              <a:t> W roku szkolnym 2021/2022 dyrektor okręgowej komisji egzaminacyjnej, za zgodą dyrektora Centralnej Komisji </a:t>
            </a:r>
          </a:p>
          <a:p>
            <a:r>
              <a:rPr lang="pl-PL" sz="1200" kern="1200" dirty="0" smtClean="0">
                <a:solidFill>
                  <a:schemeClr val="tx1"/>
                </a:solidFill>
                <a:effectLst/>
                <a:latin typeface="+mn-lt"/>
                <a:ea typeface="+mn-ea"/>
                <a:cs typeface="+mn-cs"/>
              </a:rPr>
              <a:t>Egzaminacyjnej, może powołać w skład zespołu egzaminatorów, o którym mowa w art. 44zzu ust. 3 ustawy z dnia </a:t>
            </a:r>
          </a:p>
          <a:p>
            <a:r>
              <a:rPr lang="pl-PL" sz="1200" kern="1200" dirty="0" smtClean="0">
                <a:solidFill>
                  <a:schemeClr val="tx1"/>
                </a:solidFill>
                <a:effectLst/>
                <a:latin typeface="+mn-lt"/>
                <a:ea typeface="+mn-ea"/>
                <a:cs typeface="+mn-cs"/>
              </a:rPr>
              <a:t>7 września 1991 r. o systemie oświaty, osoby niebędące egzaminatorami wpisanymi do ewidencji egzaminatorów, o której mowa w art. 9c ust. 2 pkt 7 ustawy z dnia 7 września 1991 r. o systemie oświaty, sprawdzające prace egzaminacyjne obywateli Ukrainy, o których mowa w § 1, którzy przystąpili do egzaminu ósmoklasisty lub egzaminu maturalnego. Osoby te są obowiązane odbyć szkolenie dla egzaminatorów, o którym mowa w art. 9c ust. 2 pkt 8 ustawy z dnia 7 września 1991 r. o systemie oświaty. </a:t>
            </a:r>
          </a:p>
          <a:p>
            <a:endParaRPr lang="pl-PL" sz="1200" u="none" strike="noStrike" kern="1200" dirty="0" smtClean="0">
              <a:solidFill>
                <a:schemeClr val="tx1"/>
              </a:solidFill>
              <a:effectLst/>
              <a:latin typeface="+mn-lt"/>
              <a:ea typeface="+mn-ea"/>
              <a:cs typeface="+mn-cs"/>
            </a:endParaRPr>
          </a:p>
        </p:txBody>
      </p:sp>
      <p:sp>
        <p:nvSpPr>
          <p:cNvPr id="4" name="Symbol zastępczy numeru slajdu 3"/>
          <p:cNvSpPr>
            <a:spLocks noGrp="1"/>
          </p:cNvSpPr>
          <p:nvPr>
            <p:ph type="sldNum" sz="quarter" idx="10"/>
          </p:nvPr>
        </p:nvSpPr>
        <p:spPr/>
        <p:txBody>
          <a:bodyPr/>
          <a:lstStyle/>
          <a:p>
            <a:fld id="{3AFE93AA-FB68-4CB2-83BA-8A32DD5F80C3}" type="slidenum">
              <a:rPr lang="pl-PL" smtClean="0"/>
              <a:t>27</a:t>
            </a:fld>
            <a:endParaRPr lang="pl-PL"/>
          </a:p>
        </p:txBody>
      </p:sp>
    </p:spTree>
    <p:extLst>
      <p:ext uri="{BB962C8B-B14F-4D97-AF65-F5344CB8AC3E}">
        <p14:creationId xmlns:p14="http://schemas.microsoft.com/office/powerpoint/2010/main" val="61441552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b="1" kern="1200" dirty="0" smtClean="0">
                <a:solidFill>
                  <a:schemeClr val="tx1"/>
                </a:solidFill>
                <a:effectLst/>
                <a:latin typeface="+mn-lt"/>
                <a:ea typeface="+mn-ea"/>
                <a:cs typeface="+mn-cs"/>
              </a:rPr>
              <a:t>§ 7.</a:t>
            </a:r>
            <a:r>
              <a:rPr lang="pl-PL" sz="1200" kern="1200" dirty="0" smtClean="0">
                <a:solidFill>
                  <a:schemeClr val="tx1"/>
                </a:solidFill>
                <a:effectLst/>
                <a:latin typeface="+mn-lt"/>
                <a:ea typeface="+mn-ea"/>
                <a:cs typeface="+mn-cs"/>
              </a:rPr>
              <a:t> 1. W roku szkolnym 2021/2022 liczba dzieci w oddziale przedszkola, o której mowa w § 5 ust. 1 rozporządzenia Ministra Edukacji Narodowej z dnia 28 lutego 2019 r. w sprawie szczegółowej organizacji publicznych szkół i publicznych przedszkoli (Dz. U. poz. 502 oraz z 2022 r. poz. 566 i 644), zwanego dalej „rozporządzeniem z dnia 28 lutego 2019 r.”, może być zwiększona o nie więcej niż 3 dzieci będących obywatelami Ukrainy, o których mowa w § 1. </a:t>
            </a:r>
          </a:p>
          <a:p>
            <a:r>
              <a:rPr lang="pl-PL" sz="1200" kern="1200" dirty="0" smtClean="0">
                <a:solidFill>
                  <a:schemeClr val="tx1"/>
                </a:solidFill>
                <a:effectLst/>
                <a:latin typeface="+mn-lt"/>
                <a:ea typeface="+mn-ea"/>
                <a:cs typeface="+mn-cs"/>
              </a:rPr>
              <a:t>2. Przepis ust. 1 stosuje się do oddziału przedszkolnego w szkole podstawowej. </a:t>
            </a:r>
          </a:p>
          <a:p>
            <a:r>
              <a:rPr lang="pl-PL" sz="1200" b="1" kern="1200" dirty="0" smtClean="0">
                <a:solidFill>
                  <a:schemeClr val="tx1"/>
                </a:solidFill>
                <a:effectLst/>
                <a:latin typeface="+mn-lt"/>
                <a:ea typeface="+mn-ea"/>
                <a:cs typeface="+mn-cs"/>
              </a:rPr>
              <a:t>§ 8.</a:t>
            </a:r>
            <a:r>
              <a:rPr lang="pl-PL" sz="1200" kern="1200" dirty="0" smtClean="0">
                <a:solidFill>
                  <a:schemeClr val="tx1"/>
                </a:solidFill>
                <a:effectLst/>
                <a:latin typeface="+mn-lt"/>
                <a:ea typeface="+mn-ea"/>
                <a:cs typeface="+mn-cs"/>
              </a:rPr>
              <a:t> 1. W roku szkolnym 2021/2022 liczba uczniów w oddziale klas I–III szkoły podstawowej, o której mowa w § 5 ust. 2 rozporządzenia z dnia 28 lutego 2019 r., może być zwiększona o nie więcej niż 4 uczniów będących obywatelami Ukrainy, o których mowa w § 1. </a:t>
            </a:r>
          </a:p>
          <a:p>
            <a:r>
              <a:rPr lang="pl-PL" sz="1200" kern="1200" dirty="0" smtClean="0">
                <a:solidFill>
                  <a:schemeClr val="tx1"/>
                </a:solidFill>
                <a:effectLst/>
                <a:latin typeface="+mn-lt"/>
                <a:ea typeface="+mn-ea"/>
                <a:cs typeface="+mn-cs"/>
              </a:rPr>
              <a:t>2. W roku szkolnym 2021/2022 liczba uczniów w oddziale klasy I, II lub III szkoły podstawowej funkcjonującym ze zwiększoną liczbą uczniów zgodnie z § 5 ust. 3 pkt 1 rozporządzenia z dnia 28 lutego 2019 r. może być zwiększona o nie więcej niż: </a:t>
            </a:r>
          </a:p>
          <a:p>
            <a:pPr lvl="0" fontAlgn="base"/>
            <a:r>
              <a:rPr lang="pl-PL" sz="1200" u="none" strike="noStrike" kern="1200" dirty="0" smtClean="0">
                <a:solidFill>
                  <a:schemeClr val="tx1"/>
                </a:solidFill>
                <a:effectLst/>
                <a:latin typeface="+mn-lt"/>
                <a:ea typeface="+mn-ea"/>
                <a:cs typeface="+mn-cs"/>
              </a:rPr>
              <a:t>1) 3 uczniów będących obywatelami Ukrainy, o których mowa w § 1 – w przypadku gdy liczba uczniów w oddziale funkcjonującym ze zwiększoną liczbą uczniów wynosi 26; </a:t>
            </a:r>
          </a:p>
          <a:p>
            <a:pPr lvl="0" fontAlgn="base"/>
            <a:r>
              <a:rPr lang="pl-PL" sz="1200" u="none" strike="noStrike" kern="1200" dirty="0" smtClean="0">
                <a:solidFill>
                  <a:schemeClr val="tx1"/>
                </a:solidFill>
                <a:effectLst/>
                <a:latin typeface="+mn-lt"/>
                <a:ea typeface="+mn-ea"/>
                <a:cs typeface="+mn-cs"/>
              </a:rPr>
              <a:t>2) 2 uczniów będących obywatelami Ukrainy, o których mowa w § 1 – w przypadku gdy liczba uczniów w oddziale funkcjonującym ze zwiększoną liczbą uczniów wynosi 27. </a:t>
            </a:r>
          </a:p>
          <a:p>
            <a:r>
              <a:rPr lang="pl-PL" sz="1200" kern="1200" dirty="0" smtClean="0">
                <a:solidFill>
                  <a:schemeClr val="tx1"/>
                </a:solidFill>
                <a:effectLst/>
                <a:latin typeface="+mn-lt"/>
                <a:ea typeface="+mn-ea"/>
                <a:cs typeface="+mn-cs"/>
              </a:rPr>
              <a:t>3. W przypadkach, o których mowa w ust. 1 i 2, przepisów § 5 ust. 3 pkt 2 i ust. 4 rozporządzenia z dnia 28 lutego 2019 r. nie stosuje się. </a:t>
            </a:r>
          </a:p>
          <a:p>
            <a:endParaRPr lang="pl-PL" sz="1200" u="none" strike="noStrike" kern="1200" dirty="0" smtClean="0">
              <a:solidFill>
                <a:schemeClr val="tx1"/>
              </a:solidFill>
              <a:effectLst/>
              <a:latin typeface="+mn-lt"/>
              <a:ea typeface="+mn-ea"/>
              <a:cs typeface="+mn-cs"/>
            </a:endParaRPr>
          </a:p>
        </p:txBody>
      </p:sp>
      <p:sp>
        <p:nvSpPr>
          <p:cNvPr id="4" name="Symbol zastępczy numeru slajdu 3"/>
          <p:cNvSpPr>
            <a:spLocks noGrp="1"/>
          </p:cNvSpPr>
          <p:nvPr>
            <p:ph type="sldNum" sz="quarter" idx="10"/>
          </p:nvPr>
        </p:nvSpPr>
        <p:spPr/>
        <p:txBody>
          <a:bodyPr/>
          <a:lstStyle/>
          <a:p>
            <a:fld id="{3AFE93AA-FB68-4CB2-83BA-8A32DD5F80C3}" type="slidenum">
              <a:rPr lang="pl-PL" smtClean="0"/>
              <a:t>28</a:t>
            </a:fld>
            <a:endParaRPr lang="pl-PL"/>
          </a:p>
        </p:txBody>
      </p:sp>
    </p:spTree>
    <p:extLst>
      <p:ext uri="{BB962C8B-B14F-4D97-AF65-F5344CB8AC3E}">
        <p14:creationId xmlns:p14="http://schemas.microsoft.com/office/powerpoint/2010/main" val="53927720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b="1" kern="1200" dirty="0" smtClean="0">
                <a:solidFill>
                  <a:schemeClr val="tx1"/>
                </a:solidFill>
                <a:effectLst/>
                <a:latin typeface="+mn-lt"/>
                <a:ea typeface="+mn-ea"/>
                <a:cs typeface="+mn-cs"/>
              </a:rPr>
              <a:t>§ 9.</a:t>
            </a:r>
            <a:r>
              <a:rPr lang="pl-PL" sz="1200" kern="1200" dirty="0" smtClean="0">
                <a:solidFill>
                  <a:schemeClr val="tx1"/>
                </a:solidFill>
                <a:effectLst/>
                <a:latin typeface="+mn-lt"/>
                <a:ea typeface="+mn-ea"/>
                <a:cs typeface="+mn-cs"/>
              </a:rPr>
              <a:t> 1. W roku szkolnym 2021/2022 liczba dzieci w oddziale przedszkola integracyjnego i oddziale integracyjnym w przedszkolu ogólnodostępnym oraz liczba uczniów w oddziale szkoły integracyjnej i oddziale integracyjnym w szkole ogólnodostępnej, o której mowa w § 6 ust. 1 rozporządzenia z dnia 28 lutego 2019 r., może być zwiększona o nie więcej niż 2 dzieci lub uczniów niepełnosprawnych będących obywatelami Ukrainy, o których mowa w § 1. </a:t>
            </a:r>
            <a:br>
              <a:rPr lang="pl-PL" sz="1200" kern="1200" dirty="0" smtClean="0">
                <a:solidFill>
                  <a:schemeClr val="tx1"/>
                </a:solidFill>
                <a:effectLst/>
                <a:latin typeface="+mn-lt"/>
                <a:ea typeface="+mn-ea"/>
                <a:cs typeface="+mn-cs"/>
              </a:rPr>
            </a:br>
            <a:r>
              <a:rPr lang="pl-PL" sz="1200" u="none" strike="noStrike" kern="1200" dirty="0" smtClean="0">
                <a:solidFill>
                  <a:schemeClr val="tx1"/>
                </a:solidFill>
                <a:effectLst/>
                <a:latin typeface="+mn-lt"/>
                <a:ea typeface="+mn-ea"/>
                <a:cs typeface="+mn-cs"/>
              </a:rPr>
              <a:t>2. W roku szkolnym 2021/2022 liczba dzieci w oddziale przedszkola specjalnego i oddziale specjalnym w przedszkolu ogólnodostępnym oraz liczba uczniów w oddziale szkoły specjalnej i oddziale specjalnym w szkole ogólnodostępnej, o której mowa w § 6 ust. 5 i 6 rozporządzenia z dnia 28 lutego 2019 r., może być zwiększona o nie więcej niż 2 dzieci lub uczniów niepełnosprawnych będących obywatelami Ukrainy, o których mowa w § 1. </a:t>
            </a:r>
            <a:br>
              <a:rPr lang="pl-PL" sz="1200" u="none" strike="noStrike" kern="1200" dirty="0" smtClean="0">
                <a:solidFill>
                  <a:schemeClr val="tx1"/>
                </a:solidFill>
                <a:effectLst/>
                <a:latin typeface="+mn-lt"/>
                <a:ea typeface="+mn-ea"/>
                <a:cs typeface="+mn-cs"/>
              </a:rPr>
            </a:br>
            <a:r>
              <a:rPr lang="pl-PL" sz="1200" u="none" strike="noStrike" kern="1200" dirty="0" smtClean="0">
                <a:solidFill>
                  <a:schemeClr val="tx1"/>
                </a:solidFill>
                <a:effectLst/>
                <a:latin typeface="+mn-lt"/>
                <a:ea typeface="+mn-ea"/>
                <a:cs typeface="+mn-cs"/>
              </a:rPr>
              <a:t>3. W roku szkolnym 2021/2022 liczba uczniów w klasie łączonej w: </a:t>
            </a:r>
          </a:p>
          <a:p>
            <a:pPr lvl="0" fontAlgn="base"/>
            <a:r>
              <a:rPr lang="pl-PL" sz="1200" u="none" strike="noStrike" kern="1200" dirty="0" smtClean="0">
                <a:solidFill>
                  <a:schemeClr val="tx1"/>
                </a:solidFill>
                <a:effectLst/>
                <a:latin typeface="+mn-lt"/>
                <a:ea typeface="+mn-ea"/>
                <a:cs typeface="+mn-cs"/>
              </a:rPr>
              <a:t>1) szkole podstawowej specjalnej, </a:t>
            </a:r>
          </a:p>
          <a:p>
            <a:pPr lvl="0" fontAlgn="base"/>
            <a:r>
              <a:rPr lang="pl-PL" sz="1200" u="none" strike="noStrike" kern="1200" dirty="0" smtClean="0">
                <a:solidFill>
                  <a:schemeClr val="tx1"/>
                </a:solidFill>
                <a:effectLst/>
                <a:latin typeface="+mn-lt"/>
                <a:ea typeface="+mn-ea"/>
                <a:cs typeface="+mn-cs"/>
              </a:rPr>
              <a:t>2) szkole ponadpodstawowej specjalnej, </a:t>
            </a:r>
          </a:p>
          <a:p>
            <a:pPr lvl="0" fontAlgn="base"/>
            <a:r>
              <a:rPr lang="pl-PL" sz="1200" u="none" strike="noStrike" kern="1200" dirty="0" smtClean="0">
                <a:solidFill>
                  <a:schemeClr val="tx1"/>
                </a:solidFill>
                <a:effectLst/>
                <a:latin typeface="+mn-lt"/>
                <a:ea typeface="+mn-ea"/>
                <a:cs typeface="+mn-cs"/>
              </a:rPr>
              <a:t>3) szkole podstawowej specjalnej funkcjonującej w jednostce pomocy społecznej, </a:t>
            </a:r>
          </a:p>
          <a:p>
            <a:pPr lvl="0" fontAlgn="base"/>
            <a:r>
              <a:rPr lang="pl-PL" sz="1200" u="none" strike="noStrike" kern="1200" dirty="0" smtClean="0">
                <a:solidFill>
                  <a:schemeClr val="tx1"/>
                </a:solidFill>
                <a:effectLst/>
                <a:latin typeface="+mn-lt"/>
                <a:ea typeface="+mn-ea"/>
                <a:cs typeface="+mn-cs"/>
              </a:rPr>
              <a:t>4) szkole ponadpodstawowej specjalnej funkcjonującej w jednostce pomocy społecznej </a:t>
            </a:r>
          </a:p>
          <a:p>
            <a:r>
              <a:rPr lang="pl-PL" sz="1200" kern="1200" dirty="0" smtClean="0">
                <a:solidFill>
                  <a:schemeClr val="tx1"/>
                </a:solidFill>
                <a:effectLst/>
                <a:latin typeface="+mn-lt"/>
                <a:ea typeface="+mn-ea"/>
                <a:cs typeface="+mn-cs"/>
              </a:rPr>
              <a:t>– o której mowa w § 13 ust. 4 i 5 rozporządzenia z dnia 28 lutego 2019 r., może być zwiększona o nie więcej niż 2 uczniów niepełnosprawnych będących obywatelami Ukrainy, o których mowa w § 1. </a:t>
            </a:r>
          </a:p>
          <a:p>
            <a:r>
              <a:rPr lang="pl-PL" sz="1200" b="1" kern="1200" dirty="0" smtClean="0">
                <a:solidFill>
                  <a:schemeClr val="tx1"/>
                </a:solidFill>
                <a:effectLst/>
                <a:latin typeface="+mn-lt"/>
                <a:ea typeface="+mn-ea"/>
                <a:cs typeface="+mn-cs"/>
              </a:rPr>
              <a:t>§ 10. </a:t>
            </a:r>
            <a:r>
              <a:rPr lang="pl-PL" sz="1200" kern="1200" dirty="0" smtClean="0">
                <a:solidFill>
                  <a:schemeClr val="tx1"/>
                </a:solidFill>
                <a:effectLst/>
                <a:latin typeface="+mn-lt"/>
                <a:ea typeface="+mn-ea"/>
                <a:cs typeface="+mn-cs"/>
              </a:rPr>
              <a:t>W</a:t>
            </a:r>
            <a:r>
              <a:rPr lang="pl-PL" sz="1200" b="1" kern="1200" dirty="0" smtClean="0">
                <a:solidFill>
                  <a:schemeClr val="tx1"/>
                </a:solidFill>
                <a:effectLst/>
                <a:latin typeface="+mn-lt"/>
                <a:ea typeface="+mn-ea"/>
                <a:cs typeface="+mn-cs"/>
              </a:rPr>
              <a:t> </a:t>
            </a:r>
            <a:r>
              <a:rPr lang="pl-PL" sz="1200" kern="1200" dirty="0" smtClean="0">
                <a:solidFill>
                  <a:schemeClr val="tx1"/>
                </a:solidFill>
                <a:effectLst/>
                <a:latin typeface="+mn-lt"/>
                <a:ea typeface="+mn-ea"/>
                <a:cs typeface="+mn-cs"/>
              </a:rPr>
              <a:t>roku szkolnym 2021/2022 liczba wychowanków w grupie wychowawczej w specjalnym ośrodku szkolno--wychowawczym lub specjalnym ośrodku wychowawczym, o której mowa w § 39 ust. 2 rozporządzenia Ministra Edukacji Narodowej z dnia 11 sierpnia 2017 r. w sprawie publicznych placówek oświatowo-wychowawczych, młodzieżowych ośrodków wychowawczych, młodzieżowych ośrodków socjoterapii, specjalnych ośrodków szkolno-wychowawczych, specjalnych ośrodków wychowawczych, ośrodków rewalidacyjno-wychowawczych oraz placówek zapewniających opiekę i wychowanie uczniom w okresie pobierania nauki poza miejscem stałego zamieszkania (Dz. U. poz. 1606 oraz z 2021 r. poz. 911 i 1599) oraz w § 38 ust. 2 rozporządzenia Ministra Edukacji Narodowej z dnia 2 listopada 2015 r. w sprawie rodzajów i szczegółowych zasad działania placówek publicznych, warunków pobytu dzieci i młodzieży w tych placówkach oraz wysokości i zasad odpłatności wnoszonej przez rodziców za pobyt ich dzieci w tych placówkach (Dz. U. poz. 1872, z 2017 r. poz. 1628 oraz z 2021 r. poz. 938 i 1596), może być zwiększona o nie więcej niż 2 wychowanków niepełnosprawnych będących obywatelami Ukrainy, o których mowa w § 1. </a:t>
            </a:r>
          </a:p>
          <a:p>
            <a:endParaRPr lang="pl-PL" sz="1200" kern="1200" dirty="0" smtClean="0">
              <a:solidFill>
                <a:schemeClr val="tx1"/>
              </a:solidFill>
              <a:effectLst/>
              <a:latin typeface="+mn-lt"/>
              <a:ea typeface="+mn-ea"/>
              <a:cs typeface="+mn-cs"/>
            </a:endParaRPr>
          </a:p>
          <a:p>
            <a:endParaRPr lang="pl-PL" dirty="0"/>
          </a:p>
        </p:txBody>
      </p:sp>
      <p:sp>
        <p:nvSpPr>
          <p:cNvPr id="4" name="Symbol zastępczy numeru slajdu 3"/>
          <p:cNvSpPr>
            <a:spLocks noGrp="1"/>
          </p:cNvSpPr>
          <p:nvPr>
            <p:ph type="sldNum" sz="quarter" idx="10"/>
          </p:nvPr>
        </p:nvSpPr>
        <p:spPr/>
        <p:txBody>
          <a:bodyPr/>
          <a:lstStyle/>
          <a:p>
            <a:fld id="{3AFE93AA-FB68-4CB2-83BA-8A32DD5F80C3}" type="slidenum">
              <a:rPr lang="pl-PL" smtClean="0"/>
              <a:t>29</a:t>
            </a:fld>
            <a:endParaRPr lang="pl-PL"/>
          </a:p>
        </p:txBody>
      </p:sp>
    </p:spTree>
    <p:extLst>
      <p:ext uri="{BB962C8B-B14F-4D97-AF65-F5344CB8AC3E}">
        <p14:creationId xmlns:p14="http://schemas.microsoft.com/office/powerpoint/2010/main" val="30016554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1" dirty="0" smtClean="0"/>
              <a:t>Art. 165. </a:t>
            </a:r>
            <a:r>
              <a:rPr lang="pl-PL" dirty="0" smtClean="0"/>
              <a:t>1. Osoby niebędące obywatelami polskimi korzystają z nauki i opieki w publicznych przedszkolach lub publicznych innych formach wychowania przedszkolnego, a także w niepublicznych przedszkolach, o których mowa w art. 17 ust. 1 ustawy o finansowaniu zadań oświatowych, oddziałach przedszkolnych w niepublicznych szkołach podstawowych, o których mowa w art. 19 ust. 1 ustawy o finansowaniu zadań oświatowych, i niepublicznych innych formach wychowania przedszkolnego, o których mowa w art. 21 ust. 1 ustawy o finansowaniu zadań oświatowych, a podlegające obowiązkowi szkolnemu, korzystają z nauki i opieki w publicznych szkołach podstawowych, publicznych szkołach artystycznych oraz w publicznych placówkach, w tym placówkach artystycznych, na warunkach dotyczących obywateli polskich.</a:t>
            </a:r>
          </a:p>
          <a:p>
            <a:r>
              <a:rPr lang="pl-PL" dirty="0" smtClean="0"/>
              <a:t>2. Osoby niebędące obywatelami polskimi, podlegające obowiązkowi nauki, korzystają z nauki i opieki w publicznych szkołach ponadpodstawowych na warunkach dotyczących obywateli polskich do ukończenia 18 lat lub ukończenia szkoły ponadpodstawowej.</a:t>
            </a:r>
          </a:p>
          <a:p>
            <a:r>
              <a:rPr lang="pl-PL" dirty="0" smtClean="0"/>
              <a:t>3. Na warunkach dotyczących obywateli polskich z nauki w publicznych szkołach dla dorosłych, publicznych branżowych szkołach II stopnia, publicznych szkołach policealnych, publicznych szkołach artystycznych, publicznych placówkach i publicznych kolegiach pracowników służb społecznych oraz z kształcenia ustawicznego w formie kwalifikacyjnych kursów zawodowych korzystają:</a:t>
            </a:r>
          </a:p>
          <a:p>
            <a:r>
              <a:rPr lang="pl-PL" dirty="0" smtClean="0"/>
              <a:t>1) obywatele państw członkowskich Unii Europejskiej, państwa członkowskiego Europejskiego Stowarzyszenia o Wolnym Handlu (EFTA) - strony umowy o Europejskim Obszarze Gospodarczym lub Konfederacji Szwajcarskiej, a także członkowie ich rodzin posiadający prawo pobytu lub prawo stałego pobytu;</a:t>
            </a:r>
          </a:p>
          <a:p>
            <a:r>
              <a:rPr lang="pl-PL" dirty="0" smtClean="0"/>
              <a:t>2) osoby pochodzenia polskiego w rozumieniu przepisów o repatriacji;</a:t>
            </a:r>
          </a:p>
          <a:p>
            <a:r>
              <a:rPr lang="pl-PL" dirty="0" smtClean="0"/>
              <a:t>3) osoby, którym udzielono zezwolenia na pobyt stały na terytorium Rzeczypospolitej Polskiej;</a:t>
            </a:r>
          </a:p>
          <a:p>
            <a:r>
              <a:rPr lang="pl-PL" dirty="0" smtClean="0"/>
              <a:t>4) osoby posiadające ważną Kartę Polaka;</a:t>
            </a:r>
          </a:p>
          <a:p>
            <a:r>
              <a:rPr lang="pl-PL" dirty="0" smtClean="0"/>
              <a:t>5) osoby, dla których uprawnienie takie wynika z umów międzynarodowych;</a:t>
            </a:r>
          </a:p>
          <a:p>
            <a:r>
              <a:rPr lang="pl-PL" dirty="0" smtClean="0"/>
              <a:t>6) </a:t>
            </a:r>
            <a:r>
              <a:rPr lang="pl-PL" b="1" dirty="0" smtClean="0"/>
              <a:t>osoby, którym nadano status uchodźcy, oraz członkowie ich rodzin;</a:t>
            </a:r>
          </a:p>
          <a:p>
            <a:r>
              <a:rPr lang="pl-PL" dirty="0" smtClean="0"/>
              <a:t>7) osoby posiadające zgodę na pobyt tolerowany;</a:t>
            </a:r>
          </a:p>
          <a:p>
            <a:r>
              <a:rPr lang="pl-PL" dirty="0" smtClean="0"/>
              <a:t>8) osoby, którym udzielono zgody na pobyt ze względów humanitarnych, </a:t>
            </a:r>
            <a:r>
              <a:rPr lang="pl-PL" b="1" dirty="0" smtClean="0"/>
              <a:t>oraz członkowie ich rodzin;</a:t>
            </a:r>
          </a:p>
          <a:p>
            <a:r>
              <a:rPr lang="pl-PL" dirty="0" smtClean="0"/>
              <a:t>9) osoby, którym udzielono ochrony uzupełniającej, </a:t>
            </a:r>
            <a:r>
              <a:rPr lang="pl-PL" b="1" dirty="0" smtClean="0"/>
              <a:t>oraz członkowie ich rodzin;</a:t>
            </a:r>
          </a:p>
          <a:p>
            <a:r>
              <a:rPr lang="pl-PL" dirty="0" smtClean="0"/>
              <a:t>10) </a:t>
            </a:r>
            <a:r>
              <a:rPr lang="pl-PL" b="1" dirty="0" smtClean="0"/>
              <a:t>osoby korzystające z ochrony czasowej na terytorium Rzeczypospolitej Polskiej;</a:t>
            </a:r>
          </a:p>
          <a:p>
            <a:r>
              <a:rPr lang="pl-PL" dirty="0" smtClean="0"/>
              <a:t>11) osoby, którym na terytorium Rzeczypospolitej Polskiej udzielono zezwolenia na pobyt rezydenta długoterminowego Unii Europejskiej;</a:t>
            </a:r>
          </a:p>
          <a:p>
            <a:r>
              <a:rPr lang="pl-PL" dirty="0" smtClean="0"/>
              <a:t>12) osoby, którym na terytorium Rzeczypospolitej Polskiej udzielono zezwolenia na pobyt czasowy w związku z okolicznością, o której mowa w art. 127, art. 159 ust. 1, art. 176 lub art. 186 ust. 1 pkt 3 lub 4 ustawy z dnia 12 grudnia 2013 r. o cudzoziemcach;</a:t>
            </a:r>
          </a:p>
          <a:p>
            <a:r>
              <a:rPr lang="pl-PL" dirty="0" smtClean="0"/>
              <a:t>13) osoby, które ubiegają się o udzielenie ochrony międzynarodowej, </a:t>
            </a:r>
            <a:r>
              <a:rPr lang="pl-PL" b="1" dirty="0" smtClean="0"/>
              <a:t>oraz członkowie ich rodzin;</a:t>
            </a:r>
          </a:p>
          <a:p>
            <a:r>
              <a:rPr lang="pl-PL" dirty="0" smtClean="0"/>
              <a:t>14) osoby, które posiadają kartę pobytu z adnotacją „dostęp do rynku pracy”, wizę </a:t>
            </a:r>
            <a:r>
              <a:rPr lang="pl-PL" dirty="0" err="1" smtClean="0"/>
              <a:t>Schengen</a:t>
            </a:r>
            <a:r>
              <a:rPr lang="pl-PL" dirty="0" smtClean="0"/>
              <a:t> lub wizę krajową wydaną w celu wykonywania pracy na terytorium Rzeczypospolitej Polskiej.</a:t>
            </a:r>
            <a:endParaRPr lang="pl-PL" dirty="0"/>
          </a:p>
        </p:txBody>
      </p:sp>
      <p:sp>
        <p:nvSpPr>
          <p:cNvPr id="4" name="Symbol zastępczy numeru slajdu 3"/>
          <p:cNvSpPr>
            <a:spLocks noGrp="1"/>
          </p:cNvSpPr>
          <p:nvPr>
            <p:ph type="sldNum" sz="quarter" idx="10"/>
          </p:nvPr>
        </p:nvSpPr>
        <p:spPr/>
        <p:txBody>
          <a:bodyPr/>
          <a:lstStyle/>
          <a:p>
            <a:fld id="{3AFE93AA-FB68-4CB2-83BA-8A32DD5F80C3}" type="slidenum">
              <a:rPr lang="pl-PL" smtClean="0"/>
              <a:t>3</a:t>
            </a:fld>
            <a:endParaRPr lang="pl-PL"/>
          </a:p>
        </p:txBody>
      </p:sp>
    </p:spTree>
    <p:extLst>
      <p:ext uri="{BB962C8B-B14F-4D97-AF65-F5344CB8AC3E}">
        <p14:creationId xmlns:p14="http://schemas.microsoft.com/office/powerpoint/2010/main" val="128732003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b="1" kern="1200" dirty="0" smtClean="0">
                <a:solidFill>
                  <a:schemeClr val="tx1"/>
                </a:solidFill>
                <a:effectLst/>
                <a:latin typeface="+mn-lt"/>
                <a:ea typeface="+mn-ea"/>
                <a:cs typeface="+mn-cs"/>
              </a:rPr>
              <a:t>§ 11.</a:t>
            </a:r>
            <a:r>
              <a:rPr lang="pl-PL" sz="1200" kern="1200" dirty="0" smtClean="0">
                <a:solidFill>
                  <a:schemeClr val="tx1"/>
                </a:solidFill>
                <a:effectLst/>
                <a:latin typeface="+mn-lt"/>
                <a:ea typeface="+mn-ea"/>
                <a:cs typeface="+mn-cs"/>
              </a:rPr>
              <a:t> 1. W roku szkolnym 2021/2022 liczba uczniów na zajęciach świetlicowych w szkole podstawowej ogólnodostępnej, pozostających pod opieką jednego nauczyciela, o której mowa w § 7 ust. 1 rozporządzenia z dnia 28 lutego 2019 r., może być zwiększona o nie więcej niż 4 uczniów będących obywatelami Ukrainy, o których mowa w § 1. </a:t>
            </a:r>
          </a:p>
          <a:p>
            <a:pPr lvl="0" fontAlgn="base"/>
            <a:r>
              <a:rPr lang="pl-PL" sz="1200" u="none" strike="noStrike" kern="1200" dirty="0" smtClean="0">
                <a:solidFill>
                  <a:schemeClr val="tx1"/>
                </a:solidFill>
                <a:effectLst/>
                <a:latin typeface="+mn-lt"/>
                <a:ea typeface="+mn-ea"/>
                <a:cs typeface="+mn-cs"/>
              </a:rPr>
              <a:t>2. W roku szkolnym 2021/2022 liczba uczniów niepełnosprawnych na zajęciach świetlicowych w szkole ogólnodostępnej i integracyjnej oraz szkole ogólnodostępnej z oddziałami integracyjnymi, pozostających pod opieką jednego nauczyciela, o której mowa w § 7 ust. 2 rozporządzenia z dnia 28 lutego 2019 r., może być zwiększona o nie więcej niż 2 uczniów niepełnosprawnych będących obywatelami Ukrainy, o których mowa w § 1. </a:t>
            </a:r>
          </a:p>
          <a:p>
            <a:pPr lvl="0" fontAlgn="base"/>
            <a:r>
              <a:rPr lang="pl-PL" sz="1200" u="none" strike="noStrike" kern="1200" dirty="0" smtClean="0">
                <a:solidFill>
                  <a:schemeClr val="tx1"/>
                </a:solidFill>
                <a:effectLst/>
                <a:latin typeface="+mn-lt"/>
                <a:ea typeface="+mn-ea"/>
                <a:cs typeface="+mn-cs"/>
              </a:rPr>
              <a:t>3. W roku szkolnym 2021/2022 liczba uczniów niepełnosprawnych na zajęciach świetlicowych w szkole specjalnej oraz szkole ogólnodostępnej z oddziałami specjalnymi, pozostających pod opieką jednego nauczyciela, o której mowa w § 7 ust. 3 rozporządzenia z dnia 28 lutego 2019 r., może być zwiększona o nie więcej niż 2 uczniów niepełnosprawnych będących obywatelami Ukrainy, o których mowa w § 1. </a:t>
            </a:r>
          </a:p>
          <a:p>
            <a:endParaRPr lang="pl-PL" dirty="0"/>
          </a:p>
        </p:txBody>
      </p:sp>
      <p:sp>
        <p:nvSpPr>
          <p:cNvPr id="4" name="Symbol zastępczy numeru slajdu 3"/>
          <p:cNvSpPr>
            <a:spLocks noGrp="1"/>
          </p:cNvSpPr>
          <p:nvPr>
            <p:ph type="sldNum" sz="quarter" idx="10"/>
          </p:nvPr>
        </p:nvSpPr>
        <p:spPr/>
        <p:txBody>
          <a:bodyPr/>
          <a:lstStyle/>
          <a:p>
            <a:fld id="{3AFE93AA-FB68-4CB2-83BA-8A32DD5F80C3}" type="slidenum">
              <a:rPr lang="pl-PL" smtClean="0"/>
              <a:t>30</a:t>
            </a:fld>
            <a:endParaRPr lang="pl-PL"/>
          </a:p>
        </p:txBody>
      </p:sp>
    </p:spTree>
    <p:extLst>
      <p:ext uri="{BB962C8B-B14F-4D97-AF65-F5344CB8AC3E}">
        <p14:creationId xmlns:p14="http://schemas.microsoft.com/office/powerpoint/2010/main" val="140152667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b="1" kern="1200" dirty="0" smtClean="0">
                <a:solidFill>
                  <a:schemeClr val="tx1"/>
                </a:solidFill>
                <a:effectLst/>
                <a:latin typeface="+mn-lt"/>
                <a:ea typeface="+mn-ea"/>
                <a:cs typeface="+mn-cs"/>
              </a:rPr>
              <a:t>§ 12.</a:t>
            </a:r>
            <a:r>
              <a:rPr lang="pl-PL" sz="1200" kern="1200" dirty="0" smtClean="0">
                <a:solidFill>
                  <a:schemeClr val="tx1"/>
                </a:solidFill>
                <a:effectLst/>
                <a:latin typeface="+mn-lt"/>
                <a:ea typeface="+mn-ea"/>
                <a:cs typeface="+mn-cs"/>
              </a:rPr>
              <a:t> W roku szkolnym 2021/2022 dyrektor odpowiednio przedszkola specjalnego, szkoły specjalnej, specjalnego ośrodka szkolno-wychowawczego lub specjalnego ośrodka wychowawczego może przyjąć do odpowiednio przedszkola specjalnego, oddziału przedszkolnego w szkole podstawowej specjalnej, szkoły specjalnej, specjalnego ośrodka szkolno-wychowawczego lub specjalnego ośrodka wychowawczego dziecko niepełnosprawne lub ucznia niepełnosprawnego  będących obywatelami Ukrainy, o których mowa w § 1, na podstawie oświadczenia rodzica lub osoby sprawującej opiekę nad dzieckiem lub uczniem o złożeniu do publicznej poradni psychologiczno-pedagogicznej, w tym publicznej poradni specjalistycznej, wniosku o wydanie orzeczenia o potrzebie kształcenia specjalnego. </a:t>
            </a:r>
          </a:p>
          <a:p>
            <a:r>
              <a:rPr lang="pl-PL" sz="1200" b="1" kern="1200" dirty="0" smtClean="0">
                <a:solidFill>
                  <a:schemeClr val="tx1"/>
                </a:solidFill>
                <a:effectLst/>
                <a:latin typeface="+mn-lt"/>
                <a:ea typeface="+mn-ea"/>
                <a:cs typeface="+mn-cs"/>
              </a:rPr>
              <a:t>§ 13.</a:t>
            </a:r>
            <a:r>
              <a:rPr lang="pl-PL" sz="1200" kern="1200" dirty="0" smtClean="0">
                <a:solidFill>
                  <a:schemeClr val="tx1"/>
                </a:solidFill>
                <a:effectLst/>
                <a:latin typeface="+mn-lt"/>
                <a:ea typeface="+mn-ea"/>
                <a:cs typeface="+mn-cs"/>
              </a:rPr>
              <a:t> Dyrektor szkoły lub placówki, o której mowa w art. 2 pkt 3–5, 7 i 8 ustawy z dnia 14 grudnia 2016 r. – Prawo oświatowe (Dz. U. z 2021 r. poz. 1082), ustala, w porozumieniu z radą pedagogiczną i radą rodziców, potrzebę modyfikacji w roku szkolnym 2021/2022 realizowanego w szkole lub placówce programu wychowawczo-profilaktycznego oraz, w razie potrzeby, modyfikuje ten program. </a:t>
            </a:r>
          </a:p>
          <a:p>
            <a:endParaRPr lang="pl-PL" dirty="0"/>
          </a:p>
        </p:txBody>
      </p:sp>
      <p:sp>
        <p:nvSpPr>
          <p:cNvPr id="4" name="Symbol zastępczy numeru slajdu 3"/>
          <p:cNvSpPr>
            <a:spLocks noGrp="1"/>
          </p:cNvSpPr>
          <p:nvPr>
            <p:ph type="sldNum" sz="quarter" idx="10"/>
          </p:nvPr>
        </p:nvSpPr>
        <p:spPr/>
        <p:txBody>
          <a:bodyPr/>
          <a:lstStyle/>
          <a:p>
            <a:fld id="{3AFE93AA-FB68-4CB2-83BA-8A32DD5F80C3}" type="slidenum">
              <a:rPr lang="pl-PL" smtClean="0"/>
              <a:t>31</a:t>
            </a:fld>
            <a:endParaRPr lang="pl-PL"/>
          </a:p>
        </p:txBody>
      </p:sp>
    </p:spTree>
    <p:extLst>
      <p:ext uri="{BB962C8B-B14F-4D97-AF65-F5344CB8AC3E}">
        <p14:creationId xmlns:p14="http://schemas.microsoft.com/office/powerpoint/2010/main" val="14506026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b="1" kern="1200" dirty="0" smtClean="0">
                <a:solidFill>
                  <a:schemeClr val="tx1"/>
                </a:solidFill>
                <a:effectLst/>
                <a:latin typeface="+mn-lt"/>
                <a:ea typeface="+mn-ea"/>
                <a:cs typeface="+mn-cs"/>
              </a:rPr>
              <a:t>§ 14.</a:t>
            </a:r>
            <a:r>
              <a:rPr lang="pl-PL" sz="1200" kern="1200" dirty="0" smtClean="0">
                <a:solidFill>
                  <a:schemeClr val="tx1"/>
                </a:solidFill>
                <a:effectLst/>
                <a:latin typeface="+mn-lt"/>
                <a:ea typeface="+mn-ea"/>
                <a:cs typeface="+mn-cs"/>
              </a:rPr>
              <a:t> 1. W roku szkolnym 2021/2022 w uzasadnionych przypadkach w publicznej poradni psychologiczno-pedagogicznej, w tym publicznej poradni specjalistycznej, w celu rozpoznawania specjalnych potrzeb edukacyjnych dzieci i uczniów będących obywatelami Ukrainy, o których mowa w § 1, oraz udzielania im pomocy psychologiczno-pedagogicznej, może być, za zgodą kuratora oświaty, zatrudniona osoba niebędąca nauczycielem posiadająca przygotowanie uznane przez dyrektora poradni za odpowiednie do realizacji określonych przez dyrektora poradni zadań w tym zakresie. </a:t>
            </a:r>
          </a:p>
          <a:p>
            <a:r>
              <a:rPr lang="pl-PL" sz="1200" kern="1200" dirty="0" smtClean="0">
                <a:solidFill>
                  <a:schemeClr val="tx1"/>
                </a:solidFill>
                <a:effectLst/>
                <a:latin typeface="+mn-lt"/>
                <a:ea typeface="+mn-ea"/>
                <a:cs typeface="+mn-cs"/>
              </a:rPr>
              <a:t>2. Do zatrudnienia w publicznej poradni psychologiczno-pedagogicznej, w tym publicznej poradni specjalistycznej, osoby niebędącej nauczycielem, o której mowa w ust. 1, stosuje się przepisy art. 15 ust. 3 ustawy z dnia 14 grudnia 2016 r. – Prawo oświatowe. </a:t>
            </a:r>
          </a:p>
          <a:p>
            <a:endParaRPr lang="pl-PL" dirty="0"/>
          </a:p>
        </p:txBody>
      </p:sp>
      <p:sp>
        <p:nvSpPr>
          <p:cNvPr id="4" name="Symbol zastępczy numeru slajdu 3"/>
          <p:cNvSpPr>
            <a:spLocks noGrp="1"/>
          </p:cNvSpPr>
          <p:nvPr>
            <p:ph type="sldNum" sz="quarter" idx="10"/>
          </p:nvPr>
        </p:nvSpPr>
        <p:spPr/>
        <p:txBody>
          <a:bodyPr/>
          <a:lstStyle/>
          <a:p>
            <a:fld id="{3AFE93AA-FB68-4CB2-83BA-8A32DD5F80C3}" type="slidenum">
              <a:rPr lang="pl-PL" smtClean="0"/>
              <a:t>32</a:t>
            </a:fld>
            <a:endParaRPr lang="pl-PL"/>
          </a:p>
        </p:txBody>
      </p:sp>
    </p:spTree>
    <p:extLst>
      <p:ext uri="{BB962C8B-B14F-4D97-AF65-F5344CB8AC3E}">
        <p14:creationId xmlns:p14="http://schemas.microsoft.com/office/powerpoint/2010/main" val="47055766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200" b="1" kern="1200" dirty="0" smtClean="0">
                <a:solidFill>
                  <a:schemeClr val="tx1"/>
                </a:solidFill>
                <a:effectLst/>
                <a:latin typeface="+mn-lt"/>
                <a:ea typeface="+mn-ea"/>
                <a:cs typeface="+mn-cs"/>
              </a:rPr>
              <a:t>§ 15.</a:t>
            </a:r>
            <a:r>
              <a:rPr lang="pl-PL" sz="1200" kern="1200" dirty="0" smtClean="0">
                <a:solidFill>
                  <a:schemeClr val="tx1"/>
                </a:solidFill>
                <a:effectLst/>
                <a:latin typeface="+mn-lt"/>
                <a:ea typeface="+mn-ea"/>
                <a:cs typeface="+mn-cs"/>
              </a:rPr>
              <a:t> Dzieci i uczniowie będący obywatelami Ukrainy, o których mowa w § 1, którzy pobierają naukę w przedszkolu lub szkole funkcjonujących w ukraińskim systemie oświaty z wykorzystaniem metod i technik kształcenia na odległość, nie podlegają obowiązkowemu rocznemu przygotowaniu przedszkolnemu, obowiązkowi szkolnemu albo obowiązkowi nauki, o których mowa w ustawie z dnia 14 grudnia 2016 r. – Prawo oświatowe. Rodzic lub osoba sprawująca opiekę nad dzieckiem lub uczniem składa do gminy właściwej ze względu na miejsce pobytu dziecka lub ucznia oświadczenie o kontynuacji przez dziecko lub ucznia kształcenia w ukraińskim systemie oświaty. </a:t>
            </a:r>
          </a:p>
          <a:p>
            <a:endParaRPr lang="pl-PL" dirty="0"/>
          </a:p>
        </p:txBody>
      </p:sp>
      <p:sp>
        <p:nvSpPr>
          <p:cNvPr id="4" name="Symbol zastępczy numeru slajdu 3"/>
          <p:cNvSpPr>
            <a:spLocks noGrp="1"/>
          </p:cNvSpPr>
          <p:nvPr>
            <p:ph type="sldNum" sz="quarter" idx="10"/>
          </p:nvPr>
        </p:nvSpPr>
        <p:spPr/>
        <p:txBody>
          <a:bodyPr/>
          <a:lstStyle/>
          <a:p>
            <a:fld id="{3AFE93AA-FB68-4CB2-83BA-8A32DD5F80C3}" type="slidenum">
              <a:rPr lang="pl-PL" smtClean="0"/>
              <a:t>33</a:t>
            </a:fld>
            <a:endParaRPr lang="pl-PL"/>
          </a:p>
        </p:txBody>
      </p:sp>
    </p:spTree>
    <p:extLst>
      <p:ext uri="{BB962C8B-B14F-4D97-AF65-F5344CB8AC3E}">
        <p14:creationId xmlns:p14="http://schemas.microsoft.com/office/powerpoint/2010/main" val="231330746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1" dirty="0" smtClean="0"/>
              <a:t>§ 16. </a:t>
            </a:r>
            <a:r>
              <a:rPr lang="pl-PL" dirty="0" smtClean="0"/>
              <a:t>1. Inna lokalizacja prowadzenia zajęć dydaktycznych, wychowawczych i opiekuńczych podporządkowana organizacyjnie szkole lub przedszkolu, o której mowa w art. 51 ust. 1 ustawy z dnia 12 marca 2022 r. o pomocy obywatelom Ukrainy w związku z konfliktem zbrojnym na terytorium tego państwa, zwana dalej „lokalem”, może znajdować się również w budynku lub jego części, które spełniają wymagania określone w przepisach w sprawie warunków technicznych, jakim powinny odpowiadać budynki i ich usytuowanie, oraz wymagania ochrony przeciwpożarowej dla kategorii zagrożenia ludzi ZL II, określone w przepisach dotyczących ochrony przeciwpożarowej, z tym że dopuszcza się spełnienie tych wymagań także w sposób określony w art. 6a ustawy z dnia 24 sierpnia 1991 r. o ochronie przeciwpożarowej (Dz. U. z 2021 r. poz. 869 i 2490). </a:t>
            </a:r>
          </a:p>
          <a:p>
            <a:r>
              <a:rPr lang="pl-PL" dirty="0" smtClean="0"/>
              <a:t>2. Dopuszcza się prowadzenie zajęć w lokalu, który znajduje się w budynku lub jego części, które nie spełniają wymagań określonych w ust. 1, jeżeli: </a:t>
            </a:r>
          </a:p>
          <a:p>
            <a:r>
              <a:rPr lang="pl-PL" dirty="0" smtClean="0"/>
              <a:t>1) lokal jest użytkowany przez nie więcej niż 29 dzieci lub uczniów; </a:t>
            </a:r>
          </a:p>
          <a:p>
            <a:r>
              <a:rPr lang="pl-PL" dirty="0" smtClean="0"/>
              <a:t>2) lokal znajduje się na pierwszej kondygnacji nadziemnej budynku; </a:t>
            </a:r>
          </a:p>
          <a:p>
            <a:r>
              <a:rPr lang="pl-PL" dirty="0" smtClean="0"/>
              <a:t>3) lokal znajduje się w strefie pożarowej, w której elementy budynku są nierozprzestrzeniające ognia; wymaganie to nie dotyczy kondygnacji zlokalizowanych powyżej drugiej kondygnacji nadziemnej; </a:t>
            </a:r>
          </a:p>
          <a:p>
            <a:r>
              <a:rPr lang="pl-PL" dirty="0" smtClean="0"/>
              <a:t>4) lokal posiada co najmniej dwa wyjścia służące do celów ewakuacji, które prowadzą na zewnątrz budynku, przy czym jednym z nich są drzwi wyjściowe z lokalu, a drugim – inne drzwi lub okno, umożliwiające ewakuację dzieci lub uczniów w sposób bezpieczny bezpośrednio na zewnątrz budynku; wysokość od dolnej krawędzi okna do poziomu, na który ewakuuje się dzieci lub uczniów, nie powinna przekraczać 0,9 m; </a:t>
            </a:r>
          </a:p>
          <a:p>
            <a:r>
              <a:rPr lang="pl-PL" dirty="0" smtClean="0"/>
              <a:t>5) przejście ewakuacyjne z pomieszczenia przeznaczonego do przebywania dzieci lub uczniów, z wyłączeniem pomieszczeń higieniczno-sanitarnych, do drzwi, o których mowa w pkt 4, prowadzi łącznie przez nie więcej niż dwa pomieszczenia lokalu, włączając w to pomieszczenie przeznaczone do przebywania dzieci lub uczniów, i posiada długość nieprzekraczającą: </a:t>
            </a:r>
            <a:br>
              <a:rPr lang="pl-PL" dirty="0" smtClean="0"/>
            </a:br>
            <a:r>
              <a:rPr lang="pl-PL" dirty="0" smtClean="0"/>
              <a:t>a) 20 m lub </a:t>
            </a:r>
          </a:p>
          <a:p>
            <a:r>
              <a:rPr lang="pl-PL" dirty="0" smtClean="0"/>
              <a:t>b) 40 m – w przypadku przejścia ewakuacyjnego prowadzącego do drzwi stanowiących wyjście ewakuacyjne z lokalu bezpośrednio w miejsce bezpieczne na zewnątrz budynku; </a:t>
            </a:r>
          </a:p>
          <a:p>
            <a:r>
              <a:rPr lang="pl-PL" dirty="0" smtClean="0"/>
              <a:t>6) lokal jest wyposażony w gaśnicę o skuteczności gaśniczej co najmniej 21 A, zgodnie z wymaganiami określonymi w przepisach dotyczących ochrony przeciwpożarowej budynków, innych obiektów budowlanych i terenów, niezależnie od gaśnic zastosowanych w strefie pożarowej, w której znajduje się lokal; </a:t>
            </a:r>
          </a:p>
          <a:p>
            <a:r>
              <a:rPr lang="pl-PL" dirty="0" smtClean="0"/>
              <a:t>7) elementy wykończenia wnętrz i wyposażenia stałego w lokalu i na drogach ewakuacyjnych z lokalu spełniają następujące warunki: </a:t>
            </a:r>
          </a:p>
          <a:p>
            <a:r>
              <a:rPr lang="pl-PL" dirty="0" smtClean="0"/>
              <a:t>a) stałe elementy wyposażenia i wystroju wnętrz oraz okładziny ścienne i wykładziny podłogowe są co najmniej trudno zapalne i nie są intensywnie dymiące, </a:t>
            </a:r>
          </a:p>
          <a:p>
            <a:r>
              <a:rPr lang="pl-PL" dirty="0" smtClean="0"/>
              <a:t>b) okładziny sufitów oraz sufity podwieszone są wykonane z materiałów niepalnych lub niezapalnych, niekapiących i nieodpadających pod wpływem ognia; </a:t>
            </a:r>
          </a:p>
          <a:p>
            <a:r>
              <a:rPr lang="pl-PL" dirty="0" smtClean="0"/>
              <a:t>8) strefa pożarowa, w której znajduje się lokal, jest strefą pożarową określaną jako ZL, zgodnie z przepisami w sprawie warunków technicznych, jakim powinny odpowiadać budynki i ich usytuowanie, zlokalizowaną w obiekcie innym niż tymczasowy obiekt budowlany; </a:t>
            </a:r>
          </a:p>
          <a:p>
            <a:r>
              <a:rPr lang="pl-PL" dirty="0" smtClean="0"/>
              <a:t>9) w strefie pożarowej, w której znajduje się lokal, nie występują inne lokale, w których są prowadzone jednostki systemu oświaty, o których mowa w art. 2 pkt 1–8 i 10 ustawy z dnia 14 grudnia 2016 r. – Prawo oświatowe; </a:t>
            </a:r>
          </a:p>
          <a:p>
            <a:r>
              <a:rPr lang="pl-PL" dirty="0" smtClean="0"/>
              <a:t>10) w lokalu i na drogach ewakuacyjnych z lokalu są spełnione wymagania określone w przepisach dotyczących ochrony przeciwpożarowej budynków, innych obiektów budowlanych i terenów, właściwe dla kategorii zagrożenia ludzi tej strefy pożarowej, w której lokal i te drogi się znajdują, w szczególności nie występują w tym lokalu ani na tych drogach warunki techniczne będące podstawą do uznania budynku za zagrażający życiu ludzi; </a:t>
            </a:r>
          </a:p>
          <a:p>
            <a:r>
              <a:rPr lang="pl-PL" dirty="0" smtClean="0"/>
              <a:t>11) drogi ewakuacyjne z lokalu posiadają obudowę o klasie odporności ogniowej co najmniej EI 15, a wyjścia z pomieszczeń na te drogi są zamykane drzwiami; wymaganie dotyczące klasy odporności ogniowej nie dotyczy przypadków, w których z lokalu zapewniono dwie drogi ewakuacyjne, które się nie pokrywają ani nie krzyżują. </a:t>
            </a:r>
            <a:br>
              <a:rPr lang="pl-PL" dirty="0" smtClean="0"/>
            </a:br>
            <a:r>
              <a:rPr lang="pl-PL" dirty="0" smtClean="0"/>
              <a:t>3. Lokal wymieniony w ust. 1 lub 2, w którym mają być prowadzone zajęcia, spełnia następujące warunki: </a:t>
            </a:r>
          </a:p>
          <a:p>
            <a:r>
              <a:rPr lang="pl-PL" dirty="0" smtClean="0"/>
              <a:t>1) wysokość pomieszczeń przeznaczonych na pobyt dzieci lub uczniów wynosi co najmniej 2,5 m; </a:t>
            </a:r>
          </a:p>
          <a:p>
            <a:r>
              <a:rPr lang="pl-PL" dirty="0" smtClean="0"/>
              <a:t>2) jest zapewniona możliwość otwierania w pomieszczeniu przeznaczonym na pobyt dzieci lub uczniów co najmniej 50% powierzchni okien przy zastosowaniu wentylacji grawitacyjnej; </a:t>
            </a:r>
          </a:p>
          <a:p>
            <a:r>
              <a:rPr lang="pl-PL" dirty="0" smtClean="0"/>
              <a:t>3) w pomieszczeniach lokalu jest zapewnione oświetlenie o parametrach zgodnych z Polską Normą; </a:t>
            </a:r>
          </a:p>
          <a:p>
            <a:r>
              <a:rPr lang="pl-PL" dirty="0" smtClean="0"/>
              <a:t>4) w pomieszczeniach przeznaczonych na zajęcia na grzejnikach centralnego ogrzewania są umieszczone osłony ochraniające przed bezpośrednim kontaktem z elementem grzejnym; </a:t>
            </a:r>
          </a:p>
          <a:p>
            <a:r>
              <a:rPr lang="pl-PL" dirty="0" smtClean="0"/>
              <a:t>5) w pomieszczeniach jest zapewniona temperatura co najmniej 18°C; </a:t>
            </a:r>
          </a:p>
          <a:p>
            <a:r>
              <a:rPr lang="pl-PL" dirty="0" smtClean="0"/>
              <a:t>6) posiada co najmniej jedno pomieszczenie sanitarno-higieniczne, wyposażone w miskę ustępową oraz w urządzenia sanitarne do utrzymania higieny osobistej, w tym przeznaczone do mycia z ciepłą i zimną wodą, w którym: </a:t>
            </a:r>
          </a:p>
          <a:p>
            <a:r>
              <a:rPr lang="pl-PL" dirty="0" smtClean="0"/>
              <a:t>a) dopuszcza się możliwość korzystania przez osoby wykonujące pracę w lokalu z urządzeń sanitarnych przewidzianych dla dzieci lub uczniów, </a:t>
            </a:r>
          </a:p>
          <a:p>
            <a:r>
              <a:rPr lang="pl-PL" dirty="0" smtClean="0"/>
              <a:t>b) wydziela się kabiny ustępowe – w przypadku wyposażenia pomieszczenia w więcej niż jeden ustęp, </a:t>
            </a:r>
          </a:p>
          <a:p>
            <a:r>
              <a:rPr lang="pl-PL" dirty="0" smtClean="0"/>
              <a:t>c) podłoga oraz ściany są wykonane tak, aby było możliwe łatwe utrzymanie pomieszczenia w czystości, a ściany pomieszczeń do wysokości co najmniej 2 m są pokryte materiałami zmywalnymi, nienasiąkliwymi i odpornymi na działanie wilgoci oraz materiałami nietoksycznymi i odpornymi na działanie środków dezynfekcyjnych, </a:t>
            </a:r>
          </a:p>
          <a:p>
            <a:r>
              <a:rPr lang="pl-PL" dirty="0" smtClean="0"/>
              <a:t>d) dopuszcza się wysokość nie niższą niż 2,2 m w świetle pod warunkiem wyposażenia pomieszczenia z oknem co najmniej w wentylację grawitacyjną, a pomieszczenia bez okien w wentylację mechaniczną wywiewną; </a:t>
            </a:r>
          </a:p>
          <a:p>
            <a:r>
              <a:rPr lang="pl-PL" dirty="0" smtClean="0"/>
              <a:t>7) jest zapewniona możliwość higienicznego poboru w lokalu ciepłej i zimnej wody do celów porządkowych z instalacji wodociągowej oraz odprowadzenia powstałych ścieków do instalacji kanalizacyjnej; </a:t>
            </a:r>
          </a:p>
          <a:p>
            <a:r>
              <a:rPr lang="pl-PL" dirty="0" smtClean="0"/>
              <a:t>8) jest zapewnione miejsce do przechowywania odzieży wierzchniej dzieci lub uczniów i osób wykonujących pracę w lokalu; </a:t>
            </a:r>
          </a:p>
          <a:p>
            <a:r>
              <a:rPr lang="pl-PL" dirty="0" smtClean="0"/>
              <a:t>9) jest zapewniona możliwość leżakowania, jeżeli czas pobytu dziecka przekracza 5 godzin dziennie; </a:t>
            </a:r>
          </a:p>
          <a:p>
            <a:r>
              <a:rPr lang="pl-PL" dirty="0" smtClean="0"/>
              <a:t>10) pościel i leżaki są wyraźnie oznakowane w sposób umożliwiający identyfikację dziecka, które z nich korzysta, oraz odpowiednio przechowywane; </a:t>
            </a:r>
          </a:p>
          <a:p>
            <a:r>
              <a:rPr lang="pl-PL" dirty="0" smtClean="0"/>
              <a:t>11) meble są dostosowane do wymagań ergonomii; </a:t>
            </a:r>
          </a:p>
          <a:p>
            <a:r>
              <a:rPr lang="pl-PL" dirty="0" smtClean="0"/>
              <a:t>12) posiadane wyposażenie lokalu zapewnia bezpieczne i higieniczne warunki korzystania z niego, a nabywane wyposażenie posiada atesty lub certyfikaty; </a:t>
            </a:r>
          </a:p>
          <a:p>
            <a:r>
              <a:rPr lang="pl-PL" dirty="0" smtClean="0"/>
              <a:t>13) dopuszcza się wykorzystanie pomieszczenia przeznaczonego na zbiorowy pobyt dzieci lub uczniów do zabawy, nauki, leżakowania lub spożywania posiłków, przy zastosowaniu rozwiązań organizacyjnych zapewniających realizację programu wychowania przedszkolnego lub programu nauczania oraz bezpieczne i higieniczne warunki pobytu dzieci i uczniów; </a:t>
            </a:r>
          </a:p>
          <a:p>
            <a:r>
              <a:rPr lang="pl-PL" dirty="0" smtClean="0"/>
              <a:t>14) apteczki w lokalu są wyposażone w podstawowe środki opatrunkowe; </a:t>
            </a:r>
          </a:p>
          <a:p>
            <a:r>
              <a:rPr lang="pl-PL" dirty="0" smtClean="0"/>
              <a:t>15) jest zapewnione utrzymanie czystości i porządku w lokalu, pomieszczenia są utrzymywane w odpowiednim stanie, są przeprowadzane ich okresowe remonty i konserwacje. </a:t>
            </a:r>
            <a:endParaRPr lang="pl-PL" dirty="0"/>
          </a:p>
        </p:txBody>
      </p:sp>
      <p:sp>
        <p:nvSpPr>
          <p:cNvPr id="4" name="Symbol zastępczy numeru slajdu 3"/>
          <p:cNvSpPr>
            <a:spLocks noGrp="1"/>
          </p:cNvSpPr>
          <p:nvPr>
            <p:ph type="sldNum" sz="quarter" idx="10"/>
          </p:nvPr>
        </p:nvSpPr>
        <p:spPr/>
        <p:txBody>
          <a:bodyPr/>
          <a:lstStyle/>
          <a:p>
            <a:fld id="{3AFE93AA-FB68-4CB2-83BA-8A32DD5F80C3}" type="slidenum">
              <a:rPr lang="pl-PL" smtClean="0"/>
              <a:t>34</a:t>
            </a:fld>
            <a:endParaRPr lang="pl-PL"/>
          </a:p>
        </p:txBody>
      </p:sp>
    </p:spTree>
    <p:extLst>
      <p:ext uri="{BB962C8B-B14F-4D97-AF65-F5344CB8AC3E}">
        <p14:creationId xmlns:p14="http://schemas.microsoft.com/office/powerpoint/2010/main" val="30200152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3AFE93AA-FB68-4CB2-83BA-8A32DD5F80C3}" type="slidenum">
              <a:rPr lang="pl-PL" smtClean="0"/>
              <a:t>35</a:t>
            </a:fld>
            <a:endParaRPr lang="pl-PL"/>
          </a:p>
        </p:txBody>
      </p:sp>
    </p:spTree>
    <p:extLst>
      <p:ext uri="{BB962C8B-B14F-4D97-AF65-F5344CB8AC3E}">
        <p14:creationId xmlns:p14="http://schemas.microsoft.com/office/powerpoint/2010/main" val="35800155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1" dirty="0" smtClean="0"/>
              <a:t>Art. 165. </a:t>
            </a:r>
            <a:r>
              <a:rPr lang="pl-PL" dirty="0" smtClean="0"/>
              <a:t>4. Za członków rodzin osób, o których mowa w ust. 3:</a:t>
            </a:r>
          </a:p>
          <a:p>
            <a:r>
              <a:rPr lang="pl-PL" dirty="0" smtClean="0"/>
              <a:t>1) pkt 1 - uważa się osoby, o których mowa w art. 2 pkt 4 ustawy z dnia 14 lipca 2006 r. o wjeździe na terytorium Rzeczypospolitej Polskiej, pobycie oraz wyjeździe z tego terytorium obywateli państw członkowskich Unii Europejskiej i członków ich rodzin (Dz. U. z 2019 r. poz. 293, z 2020 r. poz. 2023 i 2369 oraz z 2021 r. poz. 159);</a:t>
            </a:r>
          </a:p>
          <a:p>
            <a:r>
              <a:rPr lang="pl-PL" dirty="0" smtClean="0"/>
              <a:t>2) pkt 6, 8, 9 i 13 - uważa się małżonka oraz małoletnie dzieci tych osób niepozostające w związku małżeńskim i będące na ich utrzymaniu, a w przypadku małoletnich osób, o których mowa w pkt 6 i 9, także ich wstępnego w linii prostej lub osobę pełnoletnią odpowiedzialną za małoletniego zgodnie z prawem obowiązującym w Rzeczypospolitej Polskiej.</a:t>
            </a:r>
          </a:p>
          <a:p>
            <a:r>
              <a:rPr lang="pl-PL" dirty="0" smtClean="0"/>
              <a:t>5. Osoby niebędące obywatelami polskimi niewymienione w ust. 3 mogą korzystać z nauki w publicznych szkołach dla dorosłych, publicznych szkołach policealnych, publicznych szkołach artystycznych, publicznych placówkach i publicznych kolegiach pracowników służb społecznych oraz z kształcenia ustawicznego w formie kwalifikacyjnych kursów zawodowych:</a:t>
            </a:r>
          </a:p>
          <a:p>
            <a:r>
              <a:rPr lang="pl-PL" dirty="0" smtClean="0"/>
              <a:t>1) jako stypendyści otrzymujący stypendium przyznane przez ministra właściwego do spraw oświaty i wychowania;</a:t>
            </a:r>
          </a:p>
          <a:p>
            <a:r>
              <a:rPr lang="pl-PL" dirty="0" smtClean="0"/>
              <a:t>2) jako stypendyści otrzymujący stypendium przyznane przez organ prowadzący szkołę lub placówkę, przez dyrektora szkoły lub placówki;</a:t>
            </a:r>
          </a:p>
          <a:p>
            <a:r>
              <a:rPr lang="pl-PL" dirty="0" smtClean="0"/>
              <a:t>3) na warunkach odpłatności.</a:t>
            </a:r>
          </a:p>
          <a:p>
            <a:r>
              <a:rPr lang="pl-PL" dirty="0" smtClean="0"/>
              <a:t>6. Wysokość odpłatności za korzystanie z nauki w publicznych szkołach, placówkach i kolegiach pracowników służb społecznych oraz za kształcenie ustawiczne w formie kwalifikacyjnych kursów zawodowych, o której mowa w ust. 5 pkt 3, oraz sposób wnoszenia opłat ustala organ prowadzący, uwzględniając przewidywane koszty kształcenia lub koszty udzielanych świadczeń oraz możliwość całkowitego lub częściowego zwolnienia z tej odpłatności. </a:t>
            </a:r>
            <a:endParaRPr lang="pl-PL" dirty="0"/>
          </a:p>
        </p:txBody>
      </p:sp>
      <p:sp>
        <p:nvSpPr>
          <p:cNvPr id="4" name="Symbol zastępczy numeru slajdu 3"/>
          <p:cNvSpPr>
            <a:spLocks noGrp="1"/>
          </p:cNvSpPr>
          <p:nvPr>
            <p:ph type="sldNum" sz="quarter" idx="10"/>
          </p:nvPr>
        </p:nvSpPr>
        <p:spPr/>
        <p:txBody>
          <a:bodyPr/>
          <a:lstStyle/>
          <a:p>
            <a:fld id="{3AFE93AA-FB68-4CB2-83BA-8A32DD5F80C3}" type="slidenum">
              <a:rPr lang="pl-PL" smtClean="0"/>
              <a:t>4</a:t>
            </a:fld>
            <a:endParaRPr lang="pl-PL"/>
          </a:p>
        </p:txBody>
      </p:sp>
    </p:spTree>
    <p:extLst>
      <p:ext uri="{BB962C8B-B14F-4D97-AF65-F5344CB8AC3E}">
        <p14:creationId xmlns:p14="http://schemas.microsoft.com/office/powerpoint/2010/main" val="23633599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1" dirty="0" smtClean="0"/>
              <a:t>Art. 165. </a:t>
            </a:r>
            <a:r>
              <a:rPr lang="pl-PL" dirty="0" smtClean="0"/>
              <a:t>7. Osoby niebędące obywatelami polskimi, podlegające obowiązkowi szkolnemu lub obowiązkowi nauki, które nie znają języka polskiego albo znają go na poziomie niewystarczającym do korzystania z nauki, mają prawo do dodatkowej, bezpłatnej nauki języka polskiego. Dodatkową naukę języka polskiego dla tych osób organizuje organ prowadzący szkołę.</a:t>
            </a:r>
          </a:p>
          <a:p>
            <a:r>
              <a:rPr lang="pl-PL" dirty="0" smtClean="0"/>
              <a:t>8. Osoby, o których mowa w ust. 7, mają prawo do pomocy udzielanej przez osobę władającą językiem kraju pochodzenia, zatrudnioną w charakterze pomocy nauczyciela przez dyrektora szkoły. Pomocy tej udziela się nie dłużej niż przez okres 12 miesięcy.</a:t>
            </a:r>
          </a:p>
          <a:p>
            <a:r>
              <a:rPr lang="pl-PL" dirty="0" smtClean="0"/>
              <a:t>9. Uprawnienie, o którym mowa w ust. 7, przysługuje także osobom będącym obywatelami polskimi, podlegającym obowiązkowi szkolnemu lub obowiązkowi nauki, które nie znają języka polskiego albo znają go na poziomie niewystarczającym do korzystania z nauki; osoby te korzystają z uprawnienia, o którym mowa w ust. 7, nie dłużej niż przez okres 12 miesięcy.</a:t>
            </a:r>
          </a:p>
        </p:txBody>
      </p:sp>
      <p:sp>
        <p:nvSpPr>
          <p:cNvPr id="4" name="Symbol zastępczy numeru slajdu 3"/>
          <p:cNvSpPr>
            <a:spLocks noGrp="1"/>
          </p:cNvSpPr>
          <p:nvPr>
            <p:ph type="sldNum" sz="quarter" idx="10"/>
          </p:nvPr>
        </p:nvSpPr>
        <p:spPr/>
        <p:txBody>
          <a:bodyPr/>
          <a:lstStyle/>
          <a:p>
            <a:fld id="{3AFE93AA-FB68-4CB2-83BA-8A32DD5F80C3}" type="slidenum">
              <a:rPr lang="pl-PL" smtClean="0"/>
              <a:t>5</a:t>
            </a:fld>
            <a:endParaRPr lang="pl-PL"/>
          </a:p>
        </p:txBody>
      </p:sp>
    </p:spTree>
    <p:extLst>
      <p:ext uri="{BB962C8B-B14F-4D97-AF65-F5344CB8AC3E}">
        <p14:creationId xmlns:p14="http://schemas.microsoft.com/office/powerpoint/2010/main" val="1075352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b="1" dirty="0" smtClean="0"/>
              <a:t>Art. 165. </a:t>
            </a:r>
            <a:r>
              <a:rPr lang="pl-PL" dirty="0" smtClean="0"/>
              <a:t>10. Osoby, o których mowa w ust. 7 i 9, mogą korzystać z dodatkowych zajęć wyrównawczych w zakresie przedmiotów nauczania organizowanych przez organ prowadzący szkołę, nie dłużej jednak niż przez okres 12 miesięcy.</a:t>
            </a:r>
          </a:p>
          <a:p>
            <a:endParaRPr lang="pl-PL" dirty="0"/>
          </a:p>
        </p:txBody>
      </p:sp>
      <p:sp>
        <p:nvSpPr>
          <p:cNvPr id="4" name="Symbol zastępczy numeru slajdu 3"/>
          <p:cNvSpPr>
            <a:spLocks noGrp="1"/>
          </p:cNvSpPr>
          <p:nvPr>
            <p:ph type="sldNum" sz="quarter" idx="10"/>
          </p:nvPr>
        </p:nvSpPr>
        <p:spPr/>
        <p:txBody>
          <a:bodyPr/>
          <a:lstStyle/>
          <a:p>
            <a:fld id="{3AFE93AA-FB68-4CB2-83BA-8A32DD5F80C3}" type="slidenum">
              <a:rPr lang="pl-PL" smtClean="0"/>
              <a:t>6</a:t>
            </a:fld>
            <a:endParaRPr lang="pl-PL"/>
          </a:p>
        </p:txBody>
      </p:sp>
    </p:spTree>
    <p:extLst>
      <p:ext uri="{BB962C8B-B14F-4D97-AF65-F5344CB8AC3E}">
        <p14:creationId xmlns:p14="http://schemas.microsoft.com/office/powerpoint/2010/main" val="12322147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b="1" dirty="0" smtClean="0"/>
              <a:t>Art. 165. </a:t>
            </a:r>
            <a:r>
              <a:rPr lang="pl-PL" b="0" dirty="0" smtClean="0"/>
              <a:t>11. Dla osób, o których mowa w ust. 7 i 9, które wymagają dostosowania procesu kształcenia do ich potrzeb i możliwości edukacyjnych, a także dostosowania formy organizacyjnej wspomagającej efektywność ich kształcenia, organ prowadzący szkołę może zorganizować oddział przygotowawczy w szkole, w której te osoby realizują naukę zgodnie z podstawą programową kształcenia ogólnego.</a:t>
            </a:r>
          </a:p>
          <a:p>
            <a:pPr marL="0" marR="0" indent="0" algn="l" defTabSz="914400" rtl="0" eaLnBrk="1" fontAlgn="auto" latinLnBrk="0" hangingPunct="1">
              <a:lnSpc>
                <a:spcPct val="100000"/>
              </a:lnSpc>
              <a:spcBef>
                <a:spcPts val="0"/>
              </a:spcBef>
              <a:spcAft>
                <a:spcPts val="0"/>
              </a:spcAft>
              <a:buClrTx/>
              <a:buSzTx/>
              <a:buFontTx/>
              <a:buNone/>
              <a:tabLst/>
              <a:defRPr/>
            </a:pPr>
            <a:r>
              <a:rPr lang="pl-PL" b="0" dirty="0" smtClean="0"/>
              <a:t>12. Do oddziału przygotowawczego, na wniosek rodzica, za zgodą organu prowadzącego szkołę, w której utworzono ten oddział, w ramach posiadanych środków, mogą uczęszczać uczniowie innej szkoły, z uwzględnieniem przepisów art. 39 ust. 2-4a.</a:t>
            </a:r>
          </a:p>
          <a:p>
            <a:pPr marL="0" marR="0" indent="0" algn="l" defTabSz="914400" rtl="0" eaLnBrk="1" fontAlgn="auto" latinLnBrk="0" hangingPunct="1">
              <a:lnSpc>
                <a:spcPct val="100000"/>
              </a:lnSpc>
              <a:spcBef>
                <a:spcPts val="0"/>
              </a:spcBef>
              <a:spcAft>
                <a:spcPts val="0"/>
              </a:spcAft>
              <a:buClrTx/>
              <a:buSzTx/>
              <a:buFontTx/>
              <a:buNone/>
              <a:tabLst/>
              <a:defRPr/>
            </a:pPr>
            <a:r>
              <a:rPr lang="pl-PL" b="0" dirty="0" smtClean="0"/>
              <a:t>13. Okres nauki ucznia w oddziale przygotowawczym trwa do zakończenia zajęć dydaktyczno-wychowawczych w roku szkolnym, w którym uczeń został zakwalifikowany do oddziału przygotowawczego, z tym że okres ten w zależności od postępów w nauce ucznia i jego potrzeb edukacyjnych może zostać skrócony albo przedłużony, nie dłużej niż o jeden rok szkolny.</a:t>
            </a:r>
          </a:p>
          <a:p>
            <a:pPr marL="0" marR="0" indent="0" algn="l" defTabSz="914400" rtl="0" eaLnBrk="1" fontAlgn="auto" latinLnBrk="0" hangingPunct="1">
              <a:lnSpc>
                <a:spcPct val="100000"/>
              </a:lnSpc>
              <a:spcBef>
                <a:spcPts val="0"/>
              </a:spcBef>
              <a:spcAft>
                <a:spcPts val="0"/>
              </a:spcAft>
              <a:buClrTx/>
              <a:buSzTx/>
              <a:buFontTx/>
              <a:buNone/>
              <a:tabLst/>
              <a:defRPr/>
            </a:pPr>
            <a:r>
              <a:rPr lang="pl-PL" b="0" dirty="0" smtClean="0"/>
              <a:t>14. Oddziału przygotowawczego nie organizuje się w szkołach artystycznych, szkołach specjalnych, szkołach sportowych, szkołach mistrzostwa sportowego, szkołach dla dorosłych, szkołach policealnych i branżowych szkołach II stopnia.  </a:t>
            </a:r>
            <a:endParaRPr lang="pl-PL" b="0" dirty="0"/>
          </a:p>
        </p:txBody>
      </p:sp>
      <p:sp>
        <p:nvSpPr>
          <p:cNvPr id="4" name="Symbol zastępczy numeru slajdu 3"/>
          <p:cNvSpPr>
            <a:spLocks noGrp="1"/>
          </p:cNvSpPr>
          <p:nvPr>
            <p:ph type="sldNum" sz="quarter" idx="10"/>
          </p:nvPr>
        </p:nvSpPr>
        <p:spPr/>
        <p:txBody>
          <a:bodyPr/>
          <a:lstStyle/>
          <a:p>
            <a:fld id="{3AFE93AA-FB68-4CB2-83BA-8A32DD5F80C3}" type="slidenum">
              <a:rPr lang="pl-PL" smtClean="0"/>
              <a:t>7</a:t>
            </a:fld>
            <a:endParaRPr lang="pl-PL"/>
          </a:p>
        </p:txBody>
      </p:sp>
    </p:spTree>
    <p:extLst>
      <p:ext uri="{BB962C8B-B14F-4D97-AF65-F5344CB8AC3E}">
        <p14:creationId xmlns:p14="http://schemas.microsoft.com/office/powerpoint/2010/main" val="31240804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 16. 1. Dyrektor szkoły, w której utworzono oddział przygotowawczy, powołuje zespół kwalifikujący uczniów, o których mowa w art. 165 ust. 7 i 9 ustawy, do tego oddziału. W skład zespołu wchodzi dwóch nauczycieli oraz pedagog lub psycholog. </a:t>
            </a:r>
          </a:p>
          <a:p>
            <a:r>
              <a:rPr lang="pl-PL" dirty="0" smtClean="0"/>
              <a:t>2. Liczba uczniów w oddziale przygotowawczym nie może przekraczać 25 uczniów. </a:t>
            </a:r>
          </a:p>
          <a:p>
            <a:r>
              <a:rPr lang="pl-PL" dirty="0" smtClean="0"/>
              <a:t>3. Nauczanie w oddziale przygotowawczym jest prowadzone według realizowanych w szkole programów nauczania, z dostosowaniem metod i form ich realizacji do indywidualnych potrzeb rozwojowych i edukacyjnych oraz możliwości psychofizycznych uczniów. </a:t>
            </a:r>
          </a:p>
          <a:p>
            <a:r>
              <a:rPr lang="pl-PL" dirty="0" smtClean="0"/>
              <a:t>4. Zajęcia edukacyjne w oddziale przygotowawczym prowadzą nauczyciele poszczególnych zajęć edukacyjnych, którzy mogą być wspomagani przez osobę władającą językiem kraju pochodzenia ucznia, o której mowa w art. 165 ust. 8 ustawy. </a:t>
            </a:r>
          </a:p>
        </p:txBody>
      </p:sp>
      <p:sp>
        <p:nvSpPr>
          <p:cNvPr id="4" name="Symbol zastępczy numeru slajdu 3"/>
          <p:cNvSpPr>
            <a:spLocks noGrp="1"/>
          </p:cNvSpPr>
          <p:nvPr>
            <p:ph type="sldNum" sz="quarter" idx="10"/>
          </p:nvPr>
        </p:nvSpPr>
        <p:spPr/>
        <p:txBody>
          <a:bodyPr/>
          <a:lstStyle/>
          <a:p>
            <a:fld id="{3AFE93AA-FB68-4CB2-83BA-8A32DD5F80C3}" type="slidenum">
              <a:rPr lang="pl-PL" smtClean="0"/>
              <a:t>8</a:t>
            </a:fld>
            <a:endParaRPr lang="pl-PL"/>
          </a:p>
        </p:txBody>
      </p:sp>
    </p:spTree>
    <p:extLst>
      <p:ext uri="{BB962C8B-B14F-4D97-AF65-F5344CB8AC3E}">
        <p14:creationId xmlns:p14="http://schemas.microsoft.com/office/powerpoint/2010/main" val="16390992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 16. 5. Na realizację obowiązkowych zajęć edukacyjnych w oddziale przygotowawczym przeznacza się w tygodniowym rozkładzie zajęć liczbę godzin: </a:t>
            </a:r>
          </a:p>
          <a:p>
            <a:r>
              <a:rPr lang="pl-PL" dirty="0" smtClean="0"/>
              <a:t>1) w szkole podstawowej dla klas I-III - nie mniejszą niż 20 godzin tygodniowo;</a:t>
            </a:r>
          </a:p>
          <a:p>
            <a:r>
              <a:rPr lang="pl-PL" dirty="0" smtClean="0"/>
              <a:t>2) w szkole podstawowej dla klas IV-VI - nie mniejszą niż 23 godziny tygodniowo;</a:t>
            </a:r>
          </a:p>
          <a:p>
            <a:r>
              <a:rPr lang="pl-PL" dirty="0" smtClean="0"/>
              <a:t>3) w szkole podstawowej dla klas VII i VIII - nie mniejszą niż 25 godzin tygodniowo;</a:t>
            </a:r>
          </a:p>
          <a:p>
            <a:r>
              <a:rPr lang="pl-PL" dirty="0" smtClean="0"/>
              <a:t>4) w szkole ponadpodstawowej - nie mniejszą niż 26 godzin tygodniowo.</a:t>
            </a:r>
          </a:p>
          <a:p>
            <a:r>
              <a:rPr lang="pl-PL" dirty="0" smtClean="0"/>
              <a:t>6. W oddziale przygotowawczym dopuszcza się organizację nauczania w klasach łączonych odpowiednio dla klas: </a:t>
            </a:r>
          </a:p>
          <a:p>
            <a:r>
              <a:rPr lang="pl-PL" dirty="0" smtClean="0"/>
              <a:t>1) I-III szkoły podstawowej;</a:t>
            </a:r>
          </a:p>
          <a:p>
            <a:r>
              <a:rPr lang="pl-PL" dirty="0" smtClean="0"/>
              <a:t>2) IV-VI szkoły podstawowej;</a:t>
            </a:r>
          </a:p>
          <a:p>
            <a:r>
              <a:rPr lang="pl-PL" dirty="0" smtClean="0"/>
              <a:t>3) VII i VIII szkoły podstawowej;</a:t>
            </a:r>
          </a:p>
          <a:p>
            <a:r>
              <a:rPr lang="pl-PL" dirty="0" smtClean="0"/>
              <a:t>4) I </a:t>
            </a:r>
            <a:r>
              <a:rPr lang="pl-PL" dirty="0" err="1" smtClean="0"/>
              <a:t>i</a:t>
            </a:r>
            <a:r>
              <a:rPr lang="pl-PL" dirty="0" smtClean="0"/>
              <a:t> II liceum ogólnokształcącego, klas I-III technikum i branżowej szkoły I stopnia;</a:t>
            </a:r>
          </a:p>
          <a:p>
            <a:r>
              <a:rPr lang="pl-PL" dirty="0" smtClean="0"/>
              <a:t>5) III i IV liceum ogólnokształcącego i klas III-V technikum.</a:t>
            </a:r>
          </a:p>
        </p:txBody>
      </p:sp>
      <p:sp>
        <p:nvSpPr>
          <p:cNvPr id="4" name="Symbol zastępczy numeru slajdu 3"/>
          <p:cNvSpPr>
            <a:spLocks noGrp="1"/>
          </p:cNvSpPr>
          <p:nvPr>
            <p:ph type="sldNum" sz="quarter" idx="10"/>
          </p:nvPr>
        </p:nvSpPr>
        <p:spPr/>
        <p:txBody>
          <a:bodyPr/>
          <a:lstStyle/>
          <a:p>
            <a:fld id="{3AFE93AA-FB68-4CB2-83BA-8A32DD5F80C3}" type="slidenum">
              <a:rPr lang="pl-PL" smtClean="0"/>
              <a:t>9</a:t>
            </a:fld>
            <a:endParaRPr lang="pl-PL"/>
          </a:p>
        </p:txBody>
      </p:sp>
    </p:spTree>
    <p:extLst>
      <p:ext uri="{BB962C8B-B14F-4D97-AF65-F5344CB8AC3E}">
        <p14:creationId xmlns:p14="http://schemas.microsoft.com/office/powerpoint/2010/main" val="5574504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smtClean="0"/>
              <a:t>Kliknij, aby edytować styl</a:t>
            </a:r>
            <a:endParaRPr lang="pl-PL"/>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97E5E187-78E2-40F6-B885-9D9EDA106D8A}" type="datetime1">
              <a:rPr lang="pl-PL" smtClean="0"/>
              <a:t>28.03.2022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7387F155-43F5-4583-9F39-1278E8AB1DE5}" type="slidenum">
              <a:rPr lang="pl-PL" smtClean="0"/>
              <a:t>‹#›</a:t>
            </a:fld>
            <a:endParaRPr lang="pl-PL"/>
          </a:p>
        </p:txBody>
      </p:sp>
    </p:spTree>
    <p:extLst>
      <p:ext uri="{BB962C8B-B14F-4D97-AF65-F5344CB8AC3E}">
        <p14:creationId xmlns:p14="http://schemas.microsoft.com/office/powerpoint/2010/main" val="703926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4114D611-EC3D-45EC-B97F-82A0666BF18B}" type="datetime1">
              <a:rPr lang="pl-PL" smtClean="0"/>
              <a:t>28.03.2022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7387F155-43F5-4583-9F39-1278E8AB1DE5}" type="slidenum">
              <a:rPr lang="pl-PL" smtClean="0"/>
              <a:t>‹#›</a:t>
            </a:fld>
            <a:endParaRPr lang="pl-PL"/>
          </a:p>
        </p:txBody>
      </p:sp>
    </p:spTree>
    <p:extLst>
      <p:ext uri="{BB962C8B-B14F-4D97-AF65-F5344CB8AC3E}">
        <p14:creationId xmlns:p14="http://schemas.microsoft.com/office/powerpoint/2010/main" val="2246537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7CE7B279-37B5-44A7-9EF6-7A597AFB4B3B}" type="datetime1">
              <a:rPr lang="pl-PL" smtClean="0"/>
              <a:t>28.03.2022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7387F155-43F5-4583-9F39-1278E8AB1DE5}" type="slidenum">
              <a:rPr lang="pl-PL" smtClean="0"/>
              <a:t>‹#›</a:t>
            </a:fld>
            <a:endParaRPr lang="pl-PL"/>
          </a:p>
        </p:txBody>
      </p:sp>
    </p:spTree>
    <p:extLst>
      <p:ext uri="{BB962C8B-B14F-4D97-AF65-F5344CB8AC3E}">
        <p14:creationId xmlns:p14="http://schemas.microsoft.com/office/powerpoint/2010/main" val="1790718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5978C012-673D-40E0-965C-4D5F24C8A21F}" type="datetime1">
              <a:rPr lang="pl-PL" smtClean="0"/>
              <a:t>28.03.2022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7387F155-43F5-4583-9F39-1278E8AB1DE5}" type="slidenum">
              <a:rPr lang="pl-PL" smtClean="0"/>
              <a:t>‹#›</a:t>
            </a:fld>
            <a:endParaRPr lang="pl-PL"/>
          </a:p>
        </p:txBody>
      </p:sp>
    </p:spTree>
    <p:extLst>
      <p:ext uri="{BB962C8B-B14F-4D97-AF65-F5344CB8AC3E}">
        <p14:creationId xmlns:p14="http://schemas.microsoft.com/office/powerpoint/2010/main" val="2907056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smtClean="0"/>
              <a:t>Kliknij, aby edytować styl</a:t>
            </a:r>
            <a:endParaRPr lang="pl-PL"/>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smtClean="0"/>
              <a:t>Edytuj style wzorca tekstu</a:t>
            </a:r>
          </a:p>
        </p:txBody>
      </p:sp>
      <p:sp>
        <p:nvSpPr>
          <p:cNvPr id="4" name="Symbol zastępczy daty 3"/>
          <p:cNvSpPr>
            <a:spLocks noGrp="1"/>
          </p:cNvSpPr>
          <p:nvPr>
            <p:ph type="dt" sz="half" idx="10"/>
          </p:nvPr>
        </p:nvSpPr>
        <p:spPr/>
        <p:txBody>
          <a:bodyPr/>
          <a:lstStyle/>
          <a:p>
            <a:fld id="{5BCF43AC-760A-4FA5-A07A-3E3C18BC90F3}" type="datetime1">
              <a:rPr lang="pl-PL" smtClean="0"/>
              <a:t>28.03.2022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7387F155-43F5-4583-9F39-1278E8AB1DE5}" type="slidenum">
              <a:rPr lang="pl-PL" smtClean="0"/>
              <a:t>‹#›</a:t>
            </a:fld>
            <a:endParaRPr lang="pl-PL"/>
          </a:p>
        </p:txBody>
      </p:sp>
    </p:spTree>
    <p:extLst>
      <p:ext uri="{BB962C8B-B14F-4D97-AF65-F5344CB8AC3E}">
        <p14:creationId xmlns:p14="http://schemas.microsoft.com/office/powerpoint/2010/main" val="605924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838200" y="1825625"/>
            <a:ext cx="5181600" cy="4351338"/>
          </a:xfrm>
        </p:spPr>
        <p:txBody>
          <a:body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6172200" y="1825625"/>
            <a:ext cx="5181600" cy="4351338"/>
          </a:xfrm>
        </p:spPr>
        <p:txBody>
          <a:body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FF244F03-0DE2-45C3-B3BD-B77EFFEB44CB}" type="datetime1">
              <a:rPr lang="pl-PL" smtClean="0"/>
              <a:t>28.03.2022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7387F155-43F5-4583-9F39-1278E8AB1DE5}" type="slidenum">
              <a:rPr lang="pl-PL" smtClean="0"/>
              <a:t>‹#›</a:t>
            </a:fld>
            <a:endParaRPr lang="pl-PL"/>
          </a:p>
        </p:txBody>
      </p:sp>
    </p:spTree>
    <p:extLst>
      <p:ext uri="{BB962C8B-B14F-4D97-AF65-F5344CB8AC3E}">
        <p14:creationId xmlns:p14="http://schemas.microsoft.com/office/powerpoint/2010/main" val="143164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smtClean="0"/>
              <a:t>Kliknij, aby edytować styl</a:t>
            </a:r>
            <a:endParaRPr lang="pl-PL"/>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Edytuj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Edytuj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6BE3E437-7DC8-4F30-8379-2008368C689A}" type="datetime1">
              <a:rPr lang="pl-PL" smtClean="0"/>
              <a:t>28.03.2022</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7387F155-43F5-4583-9F39-1278E8AB1DE5}" type="slidenum">
              <a:rPr lang="pl-PL" smtClean="0"/>
              <a:t>‹#›</a:t>
            </a:fld>
            <a:endParaRPr lang="pl-PL"/>
          </a:p>
        </p:txBody>
      </p:sp>
    </p:spTree>
    <p:extLst>
      <p:ext uri="{BB962C8B-B14F-4D97-AF65-F5344CB8AC3E}">
        <p14:creationId xmlns:p14="http://schemas.microsoft.com/office/powerpoint/2010/main" val="2565924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65C07DEC-0C99-4220-992E-EAC6F6233AEB}" type="datetime1">
              <a:rPr lang="pl-PL" smtClean="0"/>
              <a:t>28.03.2022</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7387F155-43F5-4583-9F39-1278E8AB1DE5}" type="slidenum">
              <a:rPr lang="pl-PL" smtClean="0"/>
              <a:t>‹#›</a:t>
            </a:fld>
            <a:endParaRPr lang="pl-PL"/>
          </a:p>
        </p:txBody>
      </p:sp>
    </p:spTree>
    <p:extLst>
      <p:ext uri="{BB962C8B-B14F-4D97-AF65-F5344CB8AC3E}">
        <p14:creationId xmlns:p14="http://schemas.microsoft.com/office/powerpoint/2010/main" val="2988817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51B719BE-F4E1-4D54-BC35-11A50C6FE926}" type="datetime1">
              <a:rPr lang="pl-PL" smtClean="0"/>
              <a:t>28.03.2022</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7387F155-43F5-4583-9F39-1278E8AB1DE5}" type="slidenum">
              <a:rPr lang="pl-PL" smtClean="0"/>
              <a:t>‹#›</a:t>
            </a:fld>
            <a:endParaRPr lang="pl-PL"/>
          </a:p>
        </p:txBody>
      </p:sp>
    </p:spTree>
    <p:extLst>
      <p:ext uri="{BB962C8B-B14F-4D97-AF65-F5344CB8AC3E}">
        <p14:creationId xmlns:p14="http://schemas.microsoft.com/office/powerpoint/2010/main" val="150837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Edytuj style wzorca tekstu</a:t>
            </a:r>
          </a:p>
        </p:txBody>
      </p:sp>
      <p:sp>
        <p:nvSpPr>
          <p:cNvPr id="5" name="Symbol zastępczy daty 4"/>
          <p:cNvSpPr>
            <a:spLocks noGrp="1"/>
          </p:cNvSpPr>
          <p:nvPr>
            <p:ph type="dt" sz="half" idx="10"/>
          </p:nvPr>
        </p:nvSpPr>
        <p:spPr/>
        <p:txBody>
          <a:bodyPr/>
          <a:lstStyle/>
          <a:p>
            <a:fld id="{B0D57B1D-6435-4F6E-8B52-D45053B2ECEF}" type="datetime1">
              <a:rPr lang="pl-PL" smtClean="0"/>
              <a:t>28.03.2022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7387F155-43F5-4583-9F39-1278E8AB1DE5}" type="slidenum">
              <a:rPr lang="pl-PL" smtClean="0"/>
              <a:t>‹#›</a:t>
            </a:fld>
            <a:endParaRPr lang="pl-PL"/>
          </a:p>
        </p:txBody>
      </p:sp>
    </p:spTree>
    <p:extLst>
      <p:ext uri="{BB962C8B-B14F-4D97-AF65-F5344CB8AC3E}">
        <p14:creationId xmlns:p14="http://schemas.microsoft.com/office/powerpoint/2010/main" val="2368869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Edytuj style wzorca tekstu</a:t>
            </a:r>
          </a:p>
        </p:txBody>
      </p:sp>
      <p:sp>
        <p:nvSpPr>
          <p:cNvPr id="5" name="Symbol zastępczy daty 4"/>
          <p:cNvSpPr>
            <a:spLocks noGrp="1"/>
          </p:cNvSpPr>
          <p:nvPr>
            <p:ph type="dt" sz="half" idx="10"/>
          </p:nvPr>
        </p:nvSpPr>
        <p:spPr/>
        <p:txBody>
          <a:bodyPr/>
          <a:lstStyle/>
          <a:p>
            <a:fld id="{99001AA2-1D20-4863-A1FF-3A04C8A1751F}" type="datetime1">
              <a:rPr lang="pl-PL" smtClean="0"/>
              <a:t>28.03.2022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7387F155-43F5-4583-9F39-1278E8AB1DE5}" type="slidenum">
              <a:rPr lang="pl-PL" smtClean="0"/>
              <a:t>‹#›</a:t>
            </a:fld>
            <a:endParaRPr lang="pl-PL"/>
          </a:p>
        </p:txBody>
      </p:sp>
    </p:spTree>
    <p:extLst>
      <p:ext uri="{BB962C8B-B14F-4D97-AF65-F5344CB8AC3E}">
        <p14:creationId xmlns:p14="http://schemas.microsoft.com/office/powerpoint/2010/main" val="19172068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2E8E7B-C684-4024-B688-AD77A10DC303}" type="datetime1">
              <a:rPr lang="pl-PL" smtClean="0"/>
              <a:t>28.03.2022</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87F155-43F5-4583-9F39-1278E8AB1DE5}" type="slidenum">
              <a:rPr lang="pl-PL" smtClean="0"/>
              <a:t>‹#›</a:t>
            </a:fld>
            <a:endParaRPr lang="pl-PL"/>
          </a:p>
        </p:txBody>
      </p:sp>
    </p:spTree>
    <p:extLst>
      <p:ext uri="{BB962C8B-B14F-4D97-AF65-F5344CB8AC3E}">
        <p14:creationId xmlns:p14="http://schemas.microsoft.com/office/powerpoint/2010/main" val="549519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dziennikustaw.gov.pl/D2021000108201.pdf"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hyperlink" Target="https://prawo.vulcan.edu.pl/przegladarka.asp?qindrodzaj=11&amp;qdatprz=11-03-2022&amp;qdatzmi=11-03-2022&amp;qindid=4409"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https://prawo.vulcan.edu.pl/przegladarka.asp?qdatprz=26-03-2022&amp;qindrodzaj=1&amp;qindid=6071" TargetMode="External"/><Relationship Id="rId2" Type="http://schemas.openxmlformats.org/officeDocument/2006/relationships/notesSlide" Target="../notesSlides/notesSlide20.xml"/><Relationship Id="rId1" Type="http://schemas.openxmlformats.org/officeDocument/2006/relationships/slideLayout" Target="../slideLayouts/slideLayout4.xml"/><Relationship Id="rId4" Type="http://schemas.openxmlformats.org/officeDocument/2006/relationships/hyperlink" Target="https://dziennikustaw.gov.pl/D2022000064501.pdf"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cke.gov.pl/informacje-dotyczace-egzaminu-osmoklasisty-i-egzaminu-maturalnego-dla-zdajacych-obywateli-ukrainy/" TargetMode="External"/><Relationship Id="rId2" Type="http://schemas.openxmlformats.org/officeDocument/2006/relationships/notesSlide" Target="../notesSlides/notesSlide27.xml"/><Relationship Id="rId1" Type="http://schemas.openxmlformats.org/officeDocument/2006/relationships/slideLayout" Target="../slideLayouts/slideLayout4.xml"/><Relationship Id="rId4" Type="http://schemas.openxmlformats.org/officeDocument/2006/relationships/hyperlink" Target="http://www.oke.krakow.pl/inf/article.php?story=20220325110304435" TargetMode="Externa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www.gov.pl/attachment/4a695dfb-a0cd-4ca5-a494-907ac20f23fd"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 Id="rId6" Type="http://schemas.openxmlformats.org/officeDocument/2006/relationships/hyperlink" Target="https://www.instytutpm.eu/blogs/system-edukacji-na-ukrainie-uznawalnosc-stopni-wyksztalcenia-i-tytulow-w/" TargetMode="External"/><Relationship Id="rId5" Type="http://schemas.openxmlformats.org/officeDocument/2006/relationships/hyperlink" Target="https://www.pcen.pl/oferta-szkoleniowa-pcen/wsparcie-uczniow-z-ukrainy.html" TargetMode="External"/><Relationship Id="rId4" Type="http://schemas.openxmlformats.org/officeDocument/2006/relationships/hyperlink" Target="https://legislacja.gov.pl/projekt/12357851/katalog/12863235#12863235"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gov.pl/web/edukacja-i-nauka/zasady-organizacji-oddzialow-przygotowawczych"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mailto:oddzialy-przygotowawcze@ko.rzeszow.pl"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769532" y="0"/>
            <a:ext cx="10422467" cy="3294743"/>
          </a:xfrm>
        </p:spPr>
        <p:txBody>
          <a:bodyPr>
            <a:normAutofit/>
          </a:bodyPr>
          <a:lstStyle/>
          <a:p>
            <a:r>
              <a:rPr lang="pl-PL" sz="4000" dirty="0" smtClean="0">
                <a:solidFill>
                  <a:srgbClr val="002060"/>
                </a:solidFill>
                <a:effectLst>
                  <a:outerShdw blurRad="38100" dist="38100" dir="2700000" algn="tl">
                    <a:srgbClr val="000000">
                      <a:alpha val="43137"/>
                    </a:srgbClr>
                  </a:outerShdw>
                </a:effectLst>
              </a:rPr>
              <a:t>Podstawy </a:t>
            </a:r>
            <a:r>
              <a:rPr lang="pl-PL" sz="4000" dirty="0">
                <a:solidFill>
                  <a:srgbClr val="002060"/>
                </a:solidFill>
                <a:effectLst>
                  <a:outerShdw blurRad="38100" dist="38100" dir="2700000" algn="tl">
                    <a:srgbClr val="000000">
                      <a:alpha val="43137"/>
                    </a:srgbClr>
                  </a:outerShdw>
                </a:effectLst>
              </a:rPr>
              <a:t>prawne dotyczące problematyki kształcenia, wychowania i opieki </a:t>
            </a:r>
            <a:r>
              <a:rPr lang="pl-PL" sz="4000" dirty="0" smtClean="0">
                <a:solidFill>
                  <a:srgbClr val="002060"/>
                </a:solidFill>
                <a:effectLst>
                  <a:outerShdw blurRad="38100" dist="38100" dir="2700000" algn="tl">
                    <a:srgbClr val="000000">
                      <a:alpha val="43137"/>
                    </a:srgbClr>
                  </a:outerShdw>
                </a:effectLst>
              </a:rPr>
              <a:t>dzieci i </a:t>
            </a:r>
            <a:r>
              <a:rPr lang="pl-PL" sz="4000" dirty="0">
                <a:solidFill>
                  <a:srgbClr val="002060"/>
                </a:solidFill>
                <a:effectLst>
                  <a:outerShdw blurRad="38100" dist="38100" dir="2700000" algn="tl">
                    <a:srgbClr val="000000">
                      <a:alpha val="43137"/>
                    </a:srgbClr>
                  </a:outerShdw>
                </a:effectLst>
              </a:rPr>
              <a:t>młodzieży będących obywatelami </a:t>
            </a:r>
            <a:r>
              <a:rPr lang="pl-PL" sz="4000" dirty="0" smtClean="0">
                <a:solidFill>
                  <a:srgbClr val="002060"/>
                </a:solidFill>
                <a:effectLst>
                  <a:outerShdw blurRad="38100" dist="38100" dir="2700000" algn="tl">
                    <a:srgbClr val="000000">
                      <a:alpha val="43137"/>
                    </a:srgbClr>
                  </a:outerShdw>
                </a:effectLst>
              </a:rPr>
              <a:t>Ukrainy  </a:t>
            </a:r>
            <a:r>
              <a:rPr lang="pl-PL" sz="4000" dirty="0"/>
              <a:t/>
            </a:r>
            <a:br>
              <a:rPr lang="pl-PL" sz="4000" dirty="0"/>
            </a:br>
            <a:endParaRPr lang="pl-PL" sz="4000" dirty="0">
              <a:solidFill>
                <a:srgbClr val="002060"/>
              </a:solidFill>
              <a:effectLst>
                <a:outerShdw blurRad="38100" dist="38100" dir="2700000" algn="tl">
                  <a:srgbClr val="000000">
                    <a:alpha val="43137"/>
                  </a:srgbClr>
                </a:outerShdw>
              </a:effectLst>
            </a:endParaRPr>
          </a:p>
        </p:txBody>
      </p:sp>
      <p:sp>
        <p:nvSpPr>
          <p:cNvPr id="3" name="Podtytuł 2"/>
          <p:cNvSpPr>
            <a:spLocks noGrp="1"/>
          </p:cNvSpPr>
          <p:nvPr>
            <p:ph type="subTitle" idx="1"/>
          </p:nvPr>
        </p:nvSpPr>
        <p:spPr>
          <a:xfrm>
            <a:off x="435430" y="4561114"/>
            <a:ext cx="11422742" cy="2296886"/>
          </a:xfrm>
        </p:spPr>
        <p:txBody>
          <a:bodyPr>
            <a:normAutofit fontScale="92500"/>
          </a:bodyPr>
          <a:lstStyle/>
          <a:p>
            <a:r>
              <a:rPr lang="pl-PL" sz="2600" dirty="0" smtClean="0">
                <a:solidFill>
                  <a:srgbClr val="002060"/>
                </a:solidFill>
                <a:effectLst>
                  <a:outerShdw blurRad="38100" dist="38100" dir="2700000" algn="tl">
                    <a:srgbClr val="000000">
                      <a:alpha val="43137"/>
                    </a:srgbClr>
                  </a:outerShdw>
                </a:effectLst>
              </a:rPr>
              <a:t>- rozdział </a:t>
            </a:r>
            <a:r>
              <a:rPr lang="pl-PL" sz="2600" dirty="0">
                <a:solidFill>
                  <a:srgbClr val="002060"/>
                </a:solidFill>
                <a:effectLst>
                  <a:outerShdw blurRad="38100" dist="38100" dir="2700000" algn="tl">
                    <a:srgbClr val="000000">
                      <a:alpha val="43137"/>
                    </a:srgbClr>
                  </a:outerShdw>
                </a:effectLst>
              </a:rPr>
              <a:t>7. ustawy </a:t>
            </a:r>
            <a:r>
              <a:rPr lang="pl-PL" sz="2600" dirty="0" smtClean="0">
                <a:solidFill>
                  <a:srgbClr val="002060"/>
                </a:solidFill>
                <a:effectLst>
                  <a:outerShdw blurRad="38100" dist="38100" dir="2700000" algn="tl">
                    <a:srgbClr val="000000">
                      <a:alpha val="43137"/>
                    </a:srgbClr>
                  </a:outerShdw>
                </a:effectLst>
              </a:rPr>
              <a:t>z </a:t>
            </a:r>
            <a:r>
              <a:rPr lang="pl-PL" sz="2600" dirty="0">
                <a:solidFill>
                  <a:srgbClr val="002060"/>
                </a:solidFill>
                <a:effectLst>
                  <a:outerShdw blurRad="38100" dist="38100" dir="2700000" algn="tl">
                    <a:srgbClr val="000000">
                      <a:alpha val="43137"/>
                    </a:srgbClr>
                  </a:outerShdw>
                </a:effectLst>
              </a:rPr>
              <a:t>dnia 14 grudnia 2016 r</a:t>
            </a:r>
            <a:r>
              <a:rPr lang="pl-PL" sz="2600" dirty="0" smtClean="0">
                <a:solidFill>
                  <a:srgbClr val="002060"/>
                </a:solidFill>
                <a:effectLst>
                  <a:outerShdw blurRad="38100" dist="38100" dir="2700000" algn="tl">
                    <a:srgbClr val="000000">
                      <a:alpha val="43137"/>
                    </a:srgbClr>
                  </a:outerShdw>
                </a:effectLst>
              </a:rPr>
              <a:t>. Prawo </a:t>
            </a:r>
            <a:r>
              <a:rPr lang="pl-PL" sz="2600" dirty="0">
                <a:solidFill>
                  <a:srgbClr val="002060"/>
                </a:solidFill>
                <a:effectLst>
                  <a:outerShdw blurRad="38100" dist="38100" dir="2700000" algn="tl">
                    <a:srgbClr val="000000">
                      <a:alpha val="43137"/>
                    </a:srgbClr>
                  </a:outerShdw>
                </a:effectLst>
              </a:rPr>
              <a:t>oświatowe i </a:t>
            </a:r>
            <a:r>
              <a:rPr lang="pl-PL" sz="2600" dirty="0" err="1">
                <a:solidFill>
                  <a:srgbClr val="002060"/>
                </a:solidFill>
                <a:effectLst>
                  <a:outerShdw blurRad="38100" dist="38100" dir="2700000" algn="tl">
                    <a:srgbClr val="000000">
                      <a:alpha val="43137"/>
                    </a:srgbClr>
                  </a:outerShdw>
                </a:effectLst>
              </a:rPr>
              <a:t>rozp</a:t>
            </a:r>
            <a:r>
              <a:rPr lang="pl-PL" sz="2600" dirty="0">
                <a:solidFill>
                  <a:srgbClr val="002060"/>
                </a:solidFill>
                <a:effectLst>
                  <a:outerShdw blurRad="38100" dist="38100" dir="2700000" algn="tl">
                    <a:srgbClr val="000000">
                      <a:alpha val="43137"/>
                    </a:srgbClr>
                  </a:outerShdw>
                </a:effectLst>
              </a:rPr>
              <a:t>. </a:t>
            </a:r>
            <a:r>
              <a:rPr lang="pl-PL" sz="2600" dirty="0" smtClean="0">
                <a:solidFill>
                  <a:srgbClr val="002060"/>
                </a:solidFill>
                <a:effectLst>
                  <a:outerShdw blurRad="38100" dist="38100" dir="2700000" algn="tl">
                    <a:srgbClr val="000000">
                      <a:alpha val="43137"/>
                    </a:srgbClr>
                  </a:outerShdw>
                </a:effectLst>
              </a:rPr>
              <a:t>wykonawcze</a:t>
            </a:r>
            <a:br>
              <a:rPr lang="pl-PL" sz="2600" dirty="0" smtClean="0">
                <a:solidFill>
                  <a:srgbClr val="002060"/>
                </a:solidFill>
                <a:effectLst>
                  <a:outerShdw blurRad="38100" dist="38100" dir="2700000" algn="tl">
                    <a:srgbClr val="000000">
                      <a:alpha val="43137"/>
                    </a:srgbClr>
                  </a:outerShdw>
                </a:effectLst>
              </a:rPr>
            </a:br>
            <a:r>
              <a:rPr lang="pl-PL" sz="2600" dirty="0" smtClean="0">
                <a:solidFill>
                  <a:srgbClr val="002060"/>
                </a:solidFill>
                <a:effectLst>
                  <a:outerShdw blurRad="38100" dist="38100" dir="2700000" algn="tl">
                    <a:srgbClr val="000000">
                      <a:alpha val="43137"/>
                    </a:srgbClr>
                  </a:outerShdw>
                </a:effectLst>
              </a:rPr>
              <a:t>- ustawa z dnia </a:t>
            </a:r>
            <a:r>
              <a:rPr lang="pl-PL" sz="2600" dirty="0">
                <a:solidFill>
                  <a:srgbClr val="002060"/>
                </a:solidFill>
                <a:effectLst>
                  <a:outerShdw blurRad="38100" dist="38100" dir="2700000" algn="tl">
                    <a:srgbClr val="000000">
                      <a:alpha val="43137"/>
                    </a:srgbClr>
                  </a:outerShdw>
                </a:effectLst>
              </a:rPr>
              <a:t>z dnia 12 marca 2022 r. </a:t>
            </a:r>
            <a:r>
              <a:rPr lang="pl-PL" sz="2600" dirty="0" smtClean="0">
                <a:solidFill>
                  <a:srgbClr val="002060"/>
                </a:solidFill>
                <a:effectLst>
                  <a:outerShdw blurRad="38100" dist="38100" dir="2700000" algn="tl">
                    <a:srgbClr val="000000">
                      <a:alpha val="43137"/>
                    </a:srgbClr>
                  </a:outerShdw>
                </a:effectLst>
              </a:rPr>
              <a:t>o </a:t>
            </a:r>
            <a:r>
              <a:rPr lang="pl-PL" sz="2600" dirty="0">
                <a:solidFill>
                  <a:srgbClr val="002060"/>
                </a:solidFill>
                <a:effectLst>
                  <a:outerShdw blurRad="38100" dist="38100" dir="2700000" algn="tl">
                    <a:srgbClr val="000000">
                      <a:alpha val="43137"/>
                    </a:srgbClr>
                  </a:outerShdw>
                </a:effectLst>
              </a:rPr>
              <a:t>pomocy obywatelom Ukrainy w związku </a:t>
            </a:r>
            <a:r>
              <a:rPr lang="pl-PL" sz="2600" dirty="0" smtClean="0">
                <a:solidFill>
                  <a:srgbClr val="002060"/>
                </a:solidFill>
                <a:effectLst>
                  <a:outerShdw blurRad="38100" dist="38100" dir="2700000" algn="tl">
                    <a:srgbClr val="000000">
                      <a:alpha val="43137"/>
                    </a:srgbClr>
                  </a:outerShdw>
                </a:effectLst>
              </a:rPr>
              <a:t/>
            </a:r>
            <a:br>
              <a:rPr lang="pl-PL" sz="2600" dirty="0" smtClean="0">
                <a:solidFill>
                  <a:srgbClr val="002060"/>
                </a:solidFill>
                <a:effectLst>
                  <a:outerShdw blurRad="38100" dist="38100" dir="2700000" algn="tl">
                    <a:srgbClr val="000000">
                      <a:alpha val="43137"/>
                    </a:srgbClr>
                  </a:outerShdw>
                </a:effectLst>
              </a:rPr>
            </a:br>
            <a:r>
              <a:rPr lang="pl-PL" sz="2600" dirty="0" smtClean="0">
                <a:solidFill>
                  <a:srgbClr val="002060"/>
                </a:solidFill>
                <a:effectLst>
                  <a:outerShdw blurRad="38100" dist="38100" dir="2700000" algn="tl">
                    <a:srgbClr val="000000">
                      <a:alpha val="43137"/>
                    </a:srgbClr>
                  </a:outerShdw>
                </a:effectLst>
              </a:rPr>
              <a:t>z </a:t>
            </a:r>
            <a:r>
              <a:rPr lang="pl-PL" sz="2600" dirty="0">
                <a:solidFill>
                  <a:srgbClr val="002060"/>
                </a:solidFill>
                <a:effectLst>
                  <a:outerShdw blurRad="38100" dist="38100" dir="2700000" algn="tl">
                    <a:srgbClr val="000000">
                      <a:alpha val="43137"/>
                    </a:srgbClr>
                  </a:outerShdw>
                </a:effectLst>
              </a:rPr>
              <a:t>konfliktem zbrojnym na terytorium tego państwa (</a:t>
            </a:r>
            <a:r>
              <a:rPr lang="pl-PL" sz="2600" b="1" dirty="0">
                <a:solidFill>
                  <a:srgbClr val="002060"/>
                </a:solidFill>
                <a:effectLst>
                  <a:outerShdw blurRad="38100" dist="38100" dir="2700000" algn="tl">
                    <a:srgbClr val="000000">
                      <a:alpha val="43137"/>
                    </a:srgbClr>
                  </a:outerShdw>
                </a:effectLst>
              </a:rPr>
              <a:t>„specustawa”</a:t>
            </a:r>
            <a:r>
              <a:rPr lang="pl-PL" sz="2600" dirty="0">
                <a:solidFill>
                  <a:srgbClr val="002060"/>
                </a:solidFill>
                <a:effectLst>
                  <a:outerShdw blurRad="38100" dist="38100" dir="2700000" algn="tl">
                    <a:srgbClr val="000000">
                      <a:alpha val="43137"/>
                    </a:srgbClr>
                  </a:outerShdw>
                </a:effectLst>
              </a:rPr>
              <a:t>) i </a:t>
            </a:r>
            <a:r>
              <a:rPr lang="pl-PL" sz="2600" dirty="0" err="1">
                <a:solidFill>
                  <a:srgbClr val="002060"/>
                </a:solidFill>
                <a:effectLst>
                  <a:outerShdw blurRad="38100" dist="38100" dir="2700000" algn="tl">
                    <a:srgbClr val="000000">
                      <a:alpha val="43137"/>
                    </a:srgbClr>
                  </a:outerShdw>
                </a:effectLst>
              </a:rPr>
              <a:t>rozp</a:t>
            </a:r>
            <a:r>
              <a:rPr lang="pl-PL" sz="2600" dirty="0">
                <a:solidFill>
                  <a:srgbClr val="002060"/>
                </a:solidFill>
                <a:effectLst>
                  <a:outerShdw blurRad="38100" dist="38100" dir="2700000" algn="tl">
                    <a:srgbClr val="000000">
                      <a:alpha val="43137"/>
                    </a:srgbClr>
                  </a:outerShdw>
                </a:effectLst>
              </a:rPr>
              <a:t>. wykonawcze</a:t>
            </a:r>
            <a:endParaRPr lang="pl-PL" sz="2600" dirty="0" smtClean="0">
              <a:solidFill>
                <a:srgbClr val="002060"/>
              </a:solidFill>
              <a:effectLst>
                <a:outerShdw blurRad="38100" dist="38100" dir="2700000" algn="tl">
                  <a:srgbClr val="000000">
                    <a:alpha val="43137"/>
                  </a:srgbClr>
                </a:outerShdw>
              </a:effectLst>
            </a:endParaRPr>
          </a:p>
          <a:p>
            <a:endParaRPr lang="pl-PL" sz="2600" dirty="0" smtClean="0">
              <a:solidFill>
                <a:srgbClr val="002060"/>
              </a:solidFill>
              <a:effectLst>
                <a:outerShdw blurRad="38100" dist="38100" dir="2700000" algn="tl">
                  <a:srgbClr val="000000">
                    <a:alpha val="43137"/>
                  </a:srgbClr>
                </a:outerShdw>
              </a:effectLst>
            </a:endParaRPr>
          </a:p>
          <a:p>
            <a:r>
              <a:rPr lang="pl-PL" sz="2200" dirty="0" smtClean="0">
                <a:solidFill>
                  <a:srgbClr val="002060"/>
                </a:solidFill>
                <a:effectLst>
                  <a:outerShdw blurRad="38100" dist="38100" dir="2700000" algn="tl">
                    <a:srgbClr val="000000">
                      <a:alpha val="43137"/>
                    </a:srgbClr>
                  </a:outerShdw>
                </a:effectLst>
              </a:rPr>
              <a:t>Wspomaganie </a:t>
            </a:r>
            <a:r>
              <a:rPr lang="pl-PL" sz="2200" dirty="0">
                <a:solidFill>
                  <a:srgbClr val="002060"/>
                </a:solidFill>
                <a:effectLst>
                  <a:outerShdw blurRad="38100" dist="38100" dir="2700000" algn="tl">
                    <a:srgbClr val="000000">
                      <a:alpha val="43137"/>
                    </a:srgbClr>
                  </a:outerShdw>
                </a:effectLst>
              </a:rPr>
              <a:t>dyrektorów w zakresie zarządzania jednostkami </a:t>
            </a:r>
            <a:r>
              <a:rPr lang="pl-PL" sz="2200" dirty="0" smtClean="0">
                <a:solidFill>
                  <a:srgbClr val="002060"/>
                </a:solidFill>
                <a:effectLst>
                  <a:outerShdw blurRad="38100" dist="38100" dir="2700000" algn="tl">
                    <a:srgbClr val="000000">
                      <a:alpha val="43137"/>
                    </a:srgbClr>
                  </a:outerShdw>
                </a:effectLst>
              </a:rPr>
              <a:t>oświatowymi </a:t>
            </a:r>
            <a:br>
              <a:rPr lang="pl-PL" sz="2200" dirty="0" smtClean="0">
                <a:solidFill>
                  <a:srgbClr val="002060"/>
                </a:solidFill>
                <a:effectLst>
                  <a:outerShdw blurRad="38100" dist="38100" dir="2700000" algn="tl">
                    <a:srgbClr val="000000">
                      <a:alpha val="43137"/>
                    </a:srgbClr>
                  </a:outerShdw>
                </a:effectLst>
              </a:rPr>
            </a:br>
            <a:r>
              <a:rPr lang="pl-PL" sz="2200" dirty="0" smtClean="0">
                <a:solidFill>
                  <a:srgbClr val="002060"/>
                </a:solidFill>
                <a:effectLst>
                  <a:outerShdw blurRad="38100" dist="38100" dir="2700000" algn="tl">
                    <a:srgbClr val="000000">
                      <a:alpha val="43137"/>
                    </a:srgbClr>
                  </a:outerShdw>
                </a:effectLst>
              </a:rPr>
              <a:t>Leszek Morąg PCEN w Rzeszowie, 28 marca 2022 r.</a:t>
            </a:r>
            <a:endParaRPr lang="pl-PL" sz="2200" dirty="0">
              <a:solidFill>
                <a:srgbClr val="002060"/>
              </a:solidFill>
              <a:effectLst>
                <a:outerShdw blurRad="38100" dist="38100" dir="2700000" algn="tl">
                  <a:srgbClr val="000000">
                    <a:alpha val="43137"/>
                  </a:srgbClr>
                </a:outerShdw>
              </a:effectLst>
            </a:endParaRPr>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44667" y="2086354"/>
            <a:ext cx="1001486" cy="668050"/>
          </a:xfrm>
          <a:prstGeom prst="rect">
            <a:avLst/>
          </a:prstGeom>
        </p:spPr>
      </p:pic>
      <p:pic>
        <p:nvPicPr>
          <p:cNvPr id="6" name="Obraz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200" y="0"/>
            <a:ext cx="1845732" cy="2359364"/>
          </a:xfrm>
          <a:prstGeom prst="rect">
            <a:avLst/>
          </a:prstGeom>
        </p:spPr>
      </p:pic>
    </p:spTree>
    <p:extLst>
      <p:ext uri="{BB962C8B-B14F-4D97-AF65-F5344CB8AC3E}">
        <p14:creationId xmlns:p14="http://schemas.microsoft.com/office/powerpoint/2010/main" val="17723389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61257" y="1"/>
            <a:ext cx="11567886" cy="1690688"/>
          </a:xfrm>
        </p:spPr>
        <p:txBody>
          <a:bodyPr>
            <a:normAutofit/>
          </a:bodyPr>
          <a:lstStyle/>
          <a:p>
            <a:r>
              <a:rPr lang="pl-PL" sz="4000" dirty="0"/>
              <a:t>ROZPORZĄDZENIE MEN z dnia 23 sierpnia 2017 r. </a:t>
            </a:r>
            <a:r>
              <a:rPr lang="pl-PL" sz="4000" dirty="0" smtClean="0"/>
              <a:t>– </a:t>
            </a:r>
            <a:r>
              <a:rPr lang="pl-PL" sz="4000" dirty="0" smtClean="0">
                <a:solidFill>
                  <a:srgbClr val="0070C0"/>
                </a:solidFill>
              </a:rPr>
              <a:t>szczegółowe przepisy dot. oddziałów przygotowawczych</a:t>
            </a:r>
            <a:endParaRPr lang="pl-PL" sz="4000" dirty="0">
              <a:solidFill>
                <a:srgbClr val="0070C0"/>
              </a:solidFill>
            </a:endParaRPr>
          </a:p>
        </p:txBody>
      </p:sp>
      <p:sp>
        <p:nvSpPr>
          <p:cNvPr id="3" name="Symbol zastępczy zawartości 2"/>
          <p:cNvSpPr>
            <a:spLocks noGrp="1"/>
          </p:cNvSpPr>
          <p:nvPr>
            <p:ph idx="1"/>
          </p:nvPr>
        </p:nvSpPr>
        <p:spPr>
          <a:xfrm>
            <a:off x="406399" y="1825624"/>
            <a:ext cx="11640458" cy="5032375"/>
          </a:xfrm>
        </p:spPr>
        <p:txBody>
          <a:bodyPr>
            <a:normAutofit/>
          </a:bodyPr>
          <a:lstStyle/>
          <a:p>
            <a:r>
              <a:rPr lang="pl-PL" sz="2400" b="1" dirty="0"/>
              <a:t>§ </a:t>
            </a:r>
            <a:r>
              <a:rPr lang="pl-PL" sz="2400" b="1" dirty="0" smtClean="0"/>
              <a:t>16. </a:t>
            </a:r>
            <a:r>
              <a:rPr lang="pl-PL" sz="2400" dirty="0"/>
              <a:t>7. </a:t>
            </a:r>
            <a:r>
              <a:rPr lang="pl-PL" sz="2400" b="1" dirty="0">
                <a:solidFill>
                  <a:srgbClr val="0070C0"/>
                </a:solidFill>
              </a:rPr>
              <a:t>Decyzję o skróceniu albo przedłużeniu okresu nauki ucznia w oddziale przygotowawczym</a:t>
            </a:r>
            <a:r>
              <a:rPr lang="pl-PL" sz="2400" dirty="0"/>
              <a:t>, o którym mowa w art. 165 ust. 13 ustawy, </a:t>
            </a:r>
            <a:r>
              <a:rPr lang="pl-PL" sz="2400" u="sng" dirty="0">
                <a:solidFill>
                  <a:srgbClr val="0070C0"/>
                </a:solidFill>
              </a:rPr>
              <a:t>podejmuje rada pedagogiczna na wniosek uczących ucznia nauczycieli, pedagoga lub </a:t>
            </a:r>
            <a:r>
              <a:rPr lang="pl-PL" sz="2400" u="sng" dirty="0" smtClean="0">
                <a:solidFill>
                  <a:srgbClr val="0070C0"/>
                </a:solidFill>
              </a:rPr>
              <a:t>psychologa</a:t>
            </a:r>
            <a:r>
              <a:rPr lang="pl-PL" sz="2400" dirty="0" smtClean="0"/>
              <a:t>.</a:t>
            </a:r>
            <a:br>
              <a:rPr lang="pl-PL" sz="2400" dirty="0" smtClean="0"/>
            </a:br>
            <a:r>
              <a:rPr lang="pl-PL" sz="2400" dirty="0" smtClean="0"/>
              <a:t>8</a:t>
            </a:r>
            <a:r>
              <a:rPr lang="pl-PL" sz="2400" dirty="0"/>
              <a:t>. W przypadku przyjęcia w trakcie roku szkolnego do szkoły znacznej liczby uczniów, o których mowa w ust. 1, </a:t>
            </a:r>
            <a:r>
              <a:rPr lang="pl-PL" sz="2400" b="1" dirty="0">
                <a:solidFill>
                  <a:srgbClr val="0070C0"/>
                </a:solidFill>
              </a:rPr>
              <a:t>oddział przygotowawczy może być zorganizowany także w trakcie roku szkolnego. </a:t>
            </a:r>
            <a:r>
              <a:rPr lang="pl-PL" sz="2400" dirty="0" smtClean="0"/>
              <a:t/>
            </a:r>
            <a:br>
              <a:rPr lang="pl-PL" sz="2400" dirty="0" smtClean="0"/>
            </a:br>
            <a:r>
              <a:rPr lang="pl-PL" sz="2400" dirty="0" smtClean="0"/>
              <a:t>9</a:t>
            </a:r>
            <a:r>
              <a:rPr lang="pl-PL" sz="2400" dirty="0"/>
              <a:t>. W oddziale przygotowawczym </a:t>
            </a:r>
            <a:r>
              <a:rPr lang="pl-PL" sz="2400" u="sng" dirty="0">
                <a:solidFill>
                  <a:srgbClr val="0070C0"/>
                </a:solidFill>
              </a:rPr>
              <a:t>w ramach tygodniowego wymiaru godzin</a:t>
            </a:r>
            <a:r>
              <a:rPr lang="pl-PL" sz="2400" dirty="0"/>
              <a:t>, o którym mowa w ust. 5, </a:t>
            </a:r>
            <a:r>
              <a:rPr lang="pl-PL" sz="2400" b="1" dirty="0">
                <a:solidFill>
                  <a:srgbClr val="0070C0"/>
                </a:solidFill>
              </a:rPr>
              <a:t>prowadzi się naukę języka polskiego według programu nauczania opracowanego na podstawie ramowego programu kursów nauki języka polskiego dla cudzoziemców</a:t>
            </a:r>
            <a:r>
              <a:rPr lang="pl-PL" sz="2400" dirty="0"/>
              <a:t>, o którym mowa w przepisach wydanych na podstawie art. 92 ust. 2 ustawy z dnia 12 marca 2004 r. o pomocy społecznej, w wymiarze nie niższym niż </a:t>
            </a:r>
            <a:r>
              <a:rPr lang="pl-PL" sz="2400" strike="sngStrike" dirty="0">
                <a:solidFill>
                  <a:srgbClr val="FF0000"/>
                </a:solidFill>
              </a:rPr>
              <a:t>3 godziny</a:t>
            </a:r>
            <a:r>
              <a:rPr lang="pl-PL" sz="2400" dirty="0">
                <a:solidFill>
                  <a:srgbClr val="FF0000"/>
                </a:solidFill>
              </a:rPr>
              <a:t> </a:t>
            </a:r>
            <a:r>
              <a:rPr lang="pl-PL" sz="2400" b="1" dirty="0">
                <a:solidFill>
                  <a:srgbClr val="00B050"/>
                </a:solidFill>
              </a:rPr>
              <a:t>6</a:t>
            </a:r>
            <a:r>
              <a:rPr lang="pl-PL" sz="2400" dirty="0">
                <a:solidFill>
                  <a:srgbClr val="00B050"/>
                </a:solidFill>
              </a:rPr>
              <a:t> </a:t>
            </a:r>
            <a:r>
              <a:rPr lang="pl-PL" sz="2400" b="1" dirty="0">
                <a:solidFill>
                  <a:srgbClr val="00B050"/>
                </a:solidFill>
              </a:rPr>
              <a:t>godzin</a:t>
            </a:r>
            <a:r>
              <a:rPr lang="pl-PL" sz="2400" dirty="0">
                <a:solidFill>
                  <a:srgbClr val="00B050"/>
                </a:solidFill>
              </a:rPr>
              <a:t> </a:t>
            </a:r>
            <a:r>
              <a:rPr lang="pl-PL" sz="2400" dirty="0"/>
              <a:t>tygodniowo</a:t>
            </a:r>
            <a:r>
              <a:rPr lang="pl-PL" sz="2400" dirty="0" smtClean="0"/>
              <a:t>.</a:t>
            </a:r>
            <a:br>
              <a:rPr lang="pl-PL" sz="2400" dirty="0" smtClean="0"/>
            </a:br>
            <a:r>
              <a:rPr lang="pl-PL" sz="2400" dirty="0" smtClean="0"/>
              <a:t>10. W </a:t>
            </a:r>
            <a:r>
              <a:rPr lang="pl-PL" sz="2400" dirty="0"/>
              <a:t>przypadku gdy szkoła organizuje obowiązkowe zajęcia edukacyjne w oddziale przygotowawczym dla małoletnich przebywających </a:t>
            </a:r>
            <a:r>
              <a:rPr lang="pl-PL" sz="2400" dirty="0">
                <a:solidFill>
                  <a:srgbClr val="0070C0"/>
                </a:solidFill>
              </a:rPr>
              <a:t>w strzeżonym </a:t>
            </a:r>
            <a:r>
              <a:rPr lang="pl-PL" sz="2400" dirty="0" smtClean="0">
                <a:solidFill>
                  <a:srgbClr val="0070C0"/>
                </a:solidFill>
              </a:rPr>
              <a:t>ośrodku ………… (notatki)</a:t>
            </a:r>
            <a:endParaRPr lang="pl-PL" sz="2400" dirty="0">
              <a:solidFill>
                <a:srgbClr val="0070C0"/>
              </a:solidFill>
            </a:endParaRPr>
          </a:p>
          <a:p>
            <a:endParaRPr lang="pl-PL" dirty="0"/>
          </a:p>
        </p:txBody>
      </p:sp>
      <p:sp>
        <p:nvSpPr>
          <p:cNvPr id="4" name="Symbol zastępczy numeru slajdu 3"/>
          <p:cNvSpPr>
            <a:spLocks noGrp="1"/>
          </p:cNvSpPr>
          <p:nvPr>
            <p:ph type="sldNum" sz="quarter" idx="12"/>
          </p:nvPr>
        </p:nvSpPr>
        <p:spPr/>
        <p:txBody>
          <a:bodyPr/>
          <a:lstStyle/>
          <a:p>
            <a:fld id="{7387F155-43F5-4583-9F39-1278E8AB1DE5}" type="slidenum">
              <a:rPr lang="pl-PL" smtClean="0"/>
              <a:t>10</a:t>
            </a:fld>
            <a:endParaRPr lang="pl-PL"/>
          </a:p>
        </p:txBody>
      </p:sp>
    </p:spTree>
    <p:extLst>
      <p:ext uri="{BB962C8B-B14F-4D97-AF65-F5344CB8AC3E}">
        <p14:creationId xmlns:p14="http://schemas.microsoft.com/office/powerpoint/2010/main" val="16652184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0"/>
            <a:ext cx="12192000" cy="1325563"/>
          </a:xfrm>
        </p:spPr>
        <p:txBody>
          <a:bodyPr>
            <a:normAutofit/>
          </a:bodyPr>
          <a:lstStyle/>
          <a:p>
            <a:pPr algn="ctr"/>
            <a:r>
              <a:rPr lang="pl-PL" sz="4000" b="1" dirty="0" smtClean="0">
                <a:solidFill>
                  <a:srgbClr val="0070C0"/>
                </a:solidFill>
              </a:rPr>
              <a:t>„Specustawa”</a:t>
            </a:r>
            <a:r>
              <a:rPr lang="pl-PL" sz="4000" dirty="0" smtClean="0">
                <a:solidFill>
                  <a:srgbClr val="0070C0"/>
                </a:solidFill>
              </a:rPr>
              <a:t> – dot. oddziału przygotowawczego </a:t>
            </a:r>
            <a:endParaRPr lang="pl-PL" sz="4000" dirty="0">
              <a:solidFill>
                <a:srgbClr val="0070C0"/>
              </a:solidFill>
            </a:endParaRPr>
          </a:p>
        </p:txBody>
      </p:sp>
      <p:sp>
        <p:nvSpPr>
          <p:cNvPr id="3" name="Symbol zastępczy zawartości 2"/>
          <p:cNvSpPr>
            <a:spLocks noGrp="1"/>
          </p:cNvSpPr>
          <p:nvPr>
            <p:ph idx="1"/>
          </p:nvPr>
        </p:nvSpPr>
        <p:spPr>
          <a:xfrm>
            <a:off x="290945" y="1177636"/>
            <a:ext cx="11901055" cy="5680363"/>
          </a:xfrm>
        </p:spPr>
        <p:txBody>
          <a:bodyPr>
            <a:normAutofit fontScale="85000" lnSpcReduction="20000"/>
          </a:bodyPr>
          <a:lstStyle/>
          <a:p>
            <a:pPr marL="0" indent="0">
              <a:buNone/>
            </a:pPr>
            <a:r>
              <a:rPr lang="pl-PL" b="1" dirty="0"/>
              <a:t>Art. 55. </a:t>
            </a:r>
            <a:r>
              <a:rPr lang="pl-PL" dirty="0"/>
              <a:t>1. Nauczanie w oddziale przygotowawczym, o którym mowa w art. 165 ust. 11 ustawy z dnia 14 grudnia 2016 r. - Prawo oświatowe, </a:t>
            </a:r>
            <a:r>
              <a:rPr lang="pl-PL" b="1" dirty="0">
                <a:solidFill>
                  <a:srgbClr val="0070C0"/>
                </a:solidFill>
              </a:rPr>
              <a:t>może być prowadzone w grupie międzyszkolnej. </a:t>
            </a:r>
          </a:p>
          <a:p>
            <a:pPr marL="0" indent="0">
              <a:buNone/>
            </a:pPr>
            <a:r>
              <a:rPr lang="pl-PL" dirty="0"/>
              <a:t>2. W przypadkach uzasadnionych warunkami demograficznymi organ wykonawczy jednostki samorządu terytorialnego będącej organem prowadzącym szkołę, w której zorganizowano oddział przygotowawczy, </a:t>
            </a:r>
            <a:r>
              <a:rPr lang="pl-PL" b="1" dirty="0">
                <a:solidFill>
                  <a:srgbClr val="0070C0"/>
                </a:solidFill>
              </a:rPr>
              <a:t>może kierować do tego oddziału uczniów innych szkół tego samego typu, prowadzonych przez tę samą jednostkę samorządu terytorialnego. </a:t>
            </a:r>
          </a:p>
          <a:p>
            <a:pPr marL="0" indent="0">
              <a:buNone/>
            </a:pPr>
            <a:r>
              <a:rPr lang="pl-PL" dirty="0"/>
              <a:t>3. </a:t>
            </a:r>
            <a:r>
              <a:rPr lang="pl-PL" u="sng" dirty="0">
                <a:solidFill>
                  <a:srgbClr val="0070C0"/>
                </a:solidFill>
              </a:rPr>
              <a:t>Jednostki samorządu terytorialnego prowadzące szkoły </a:t>
            </a:r>
            <a:r>
              <a:rPr lang="pl-PL" b="1" dirty="0">
                <a:solidFill>
                  <a:srgbClr val="0070C0"/>
                </a:solidFill>
              </a:rPr>
              <a:t>mogą zawierać porozumienia </a:t>
            </a:r>
            <a:r>
              <a:rPr lang="pl-PL" dirty="0"/>
              <a:t>w celu kierowania przez organ wykonawczy jednostki samorządu terytorialnego uczniów prowadzonej przez siebie szkoły do oddziału przygotowawczego zorganizowanego w szkole tego samego typu prowadzonej przez inną jednostkę samorządu terytorialnego. </a:t>
            </a:r>
          </a:p>
          <a:p>
            <a:pPr marL="0" indent="0">
              <a:buNone/>
            </a:pPr>
            <a:r>
              <a:rPr lang="pl-PL" dirty="0"/>
              <a:t>4. W przypadkach, o których mowa w ust. 2 i 3, przepisy art. 39 ust. 2-4a ustawy z dnia 14 grudnia 2016 r. - Prawo oświatowe </a:t>
            </a:r>
            <a:r>
              <a:rPr lang="pl-PL" dirty="0">
                <a:solidFill>
                  <a:srgbClr val="0070C0"/>
                </a:solidFill>
              </a:rPr>
              <a:t>stosuje się odpowiednio</a:t>
            </a:r>
            <a:r>
              <a:rPr lang="pl-PL" dirty="0" smtClean="0">
                <a:solidFill>
                  <a:srgbClr val="0070C0"/>
                </a:solidFill>
              </a:rPr>
              <a:t>. </a:t>
            </a:r>
            <a:r>
              <a:rPr lang="pl-PL" i="1" dirty="0">
                <a:solidFill>
                  <a:srgbClr val="00B050"/>
                </a:solidFill>
              </a:rPr>
              <a:t>(zapewnienie bezpłatnego transportu i opieki w czasie przewozu dziecka albo zwrot kosztów przejazdu dziecka środkami komunikacji publicznej</a:t>
            </a:r>
            <a:r>
              <a:rPr lang="pl-PL" i="1" dirty="0" smtClean="0">
                <a:solidFill>
                  <a:srgbClr val="00B050"/>
                </a:solidFill>
              </a:rPr>
              <a:t>)</a:t>
            </a:r>
            <a:r>
              <a:rPr lang="pl-PL" dirty="0" smtClean="0"/>
              <a:t>  </a:t>
            </a:r>
            <a:endParaRPr lang="pl-PL" dirty="0"/>
          </a:p>
          <a:p>
            <a:pPr marL="0" indent="0">
              <a:buNone/>
            </a:pPr>
            <a:r>
              <a:rPr lang="pl-PL" dirty="0"/>
              <a:t>5. Nauczanie w oddziale przygotowawczym jest prowadzone w oparciu o realizowane w szkole </a:t>
            </a:r>
            <a:r>
              <a:rPr lang="pl-PL" b="1" u="sng" dirty="0">
                <a:solidFill>
                  <a:srgbClr val="0070C0"/>
                </a:solidFill>
              </a:rPr>
              <a:t>programy nauczania z zakresu kształcenia ogólnego dostosowane pod względem </a:t>
            </a:r>
            <a:r>
              <a:rPr lang="pl-PL" u="sng" dirty="0"/>
              <a:t>zakresu treści nauczania oraz metod i form ich realizacji do potrzeb rozwojowych i edukacyjnych oraz możliwości psychofizycznych uczniów.</a:t>
            </a:r>
          </a:p>
        </p:txBody>
      </p:sp>
      <p:sp>
        <p:nvSpPr>
          <p:cNvPr id="4" name="Symbol zastępczy numeru slajdu 3"/>
          <p:cNvSpPr>
            <a:spLocks noGrp="1"/>
          </p:cNvSpPr>
          <p:nvPr>
            <p:ph type="sldNum" sz="quarter" idx="12"/>
          </p:nvPr>
        </p:nvSpPr>
        <p:spPr/>
        <p:txBody>
          <a:bodyPr/>
          <a:lstStyle/>
          <a:p>
            <a:fld id="{7387F155-43F5-4583-9F39-1278E8AB1DE5}" type="slidenum">
              <a:rPr lang="pl-PL" smtClean="0"/>
              <a:t>11</a:t>
            </a:fld>
            <a:endParaRPr lang="pl-PL"/>
          </a:p>
        </p:txBody>
      </p:sp>
    </p:spTree>
    <p:extLst>
      <p:ext uri="{BB962C8B-B14F-4D97-AF65-F5344CB8AC3E}">
        <p14:creationId xmlns:p14="http://schemas.microsoft.com/office/powerpoint/2010/main" val="28007322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000" dirty="0"/>
              <a:t>USTAWA Prawo oświatowe</a:t>
            </a:r>
            <a:r>
              <a:rPr lang="pl-PL" sz="4000" dirty="0" smtClean="0"/>
              <a:t>, </a:t>
            </a:r>
            <a:r>
              <a:rPr lang="pl-PL" sz="4000" dirty="0" smtClean="0">
                <a:solidFill>
                  <a:srgbClr val="0070C0"/>
                </a:solidFill>
              </a:rPr>
              <a:t>nauka </a:t>
            </a:r>
            <a:r>
              <a:rPr lang="pl-PL" sz="4000" dirty="0">
                <a:solidFill>
                  <a:srgbClr val="0070C0"/>
                </a:solidFill>
              </a:rPr>
              <a:t>języka i kultury kraju pochodzenia</a:t>
            </a:r>
            <a:r>
              <a:rPr lang="pl-PL" sz="4000" dirty="0" smtClean="0">
                <a:solidFill>
                  <a:srgbClr val="0070C0"/>
                </a:solidFill>
              </a:rPr>
              <a:t> </a:t>
            </a:r>
            <a:endParaRPr lang="pl-PL" sz="4000" dirty="0">
              <a:solidFill>
                <a:srgbClr val="0070C0"/>
              </a:solidFill>
            </a:endParaRPr>
          </a:p>
        </p:txBody>
      </p:sp>
      <p:sp>
        <p:nvSpPr>
          <p:cNvPr id="3" name="Symbol zastępczy zawartości 2"/>
          <p:cNvSpPr>
            <a:spLocks noGrp="1"/>
          </p:cNvSpPr>
          <p:nvPr>
            <p:ph idx="1"/>
          </p:nvPr>
        </p:nvSpPr>
        <p:spPr>
          <a:xfrm>
            <a:off x="838200" y="2410691"/>
            <a:ext cx="10515600" cy="3766272"/>
          </a:xfrm>
        </p:spPr>
        <p:txBody>
          <a:bodyPr/>
          <a:lstStyle/>
          <a:p>
            <a:pPr marL="0" indent="0">
              <a:buNone/>
            </a:pPr>
            <a:r>
              <a:rPr lang="pl-PL" b="1" dirty="0"/>
              <a:t>Art. 165. </a:t>
            </a:r>
            <a:r>
              <a:rPr lang="pl-PL" dirty="0"/>
              <a:t>15. Dla osób niebędących obywatelami polskimi, podlegających obowiązkowi szkolnemu, </a:t>
            </a:r>
            <a:r>
              <a:rPr lang="pl-PL" u="sng" dirty="0"/>
              <a:t>placówka dyplomatyczna lub konsularna kraju ich pochodzenia działająca w Polsce albo stowarzyszenie kulturalno-oświatowe danej narodowości </a:t>
            </a:r>
            <a:r>
              <a:rPr lang="pl-PL" b="1" dirty="0">
                <a:solidFill>
                  <a:srgbClr val="0070C0"/>
                </a:solidFill>
              </a:rPr>
              <a:t>mogą organizować w szkole</a:t>
            </a:r>
            <a:r>
              <a:rPr lang="pl-PL" dirty="0"/>
              <a:t>, w porozumieniu z dyrektorem szkoły i za zgodą organu prowadzącego, </a:t>
            </a:r>
            <a:r>
              <a:rPr lang="pl-PL" b="1" dirty="0">
                <a:solidFill>
                  <a:srgbClr val="0070C0"/>
                </a:solidFill>
              </a:rPr>
              <a:t>naukę języka i kultury kraju pochodzenia</a:t>
            </a:r>
            <a:r>
              <a:rPr lang="pl-PL" dirty="0"/>
              <a:t>. </a:t>
            </a:r>
            <a:r>
              <a:rPr lang="pl-PL" u="sng" dirty="0"/>
              <a:t>Szkoła udostępnia nieodpłatnie pomieszczenia i pomoce dydaktyczne</a:t>
            </a:r>
            <a:r>
              <a:rPr lang="pl-PL" u="sng" dirty="0" smtClean="0"/>
              <a:t>.</a:t>
            </a:r>
            <a:endParaRPr lang="pl-PL" u="sng" dirty="0"/>
          </a:p>
        </p:txBody>
      </p:sp>
      <p:sp>
        <p:nvSpPr>
          <p:cNvPr id="4" name="Symbol zastępczy numeru slajdu 3"/>
          <p:cNvSpPr>
            <a:spLocks noGrp="1"/>
          </p:cNvSpPr>
          <p:nvPr>
            <p:ph type="sldNum" sz="quarter" idx="12"/>
          </p:nvPr>
        </p:nvSpPr>
        <p:spPr/>
        <p:txBody>
          <a:bodyPr/>
          <a:lstStyle/>
          <a:p>
            <a:fld id="{7387F155-43F5-4583-9F39-1278E8AB1DE5}" type="slidenum">
              <a:rPr lang="pl-PL" smtClean="0"/>
              <a:t>12</a:t>
            </a:fld>
            <a:endParaRPr lang="pl-PL"/>
          </a:p>
        </p:txBody>
      </p:sp>
    </p:spTree>
    <p:extLst>
      <p:ext uri="{BB962C8B-B14F-4D97-AF65-F5344CB8AC3E}">
        <p14:creationId xmlns:p14="http://schemas.microsoft.com/office/powerpoint/2010/main" val="796452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48342" y="0"/>
            <a:ext cx="11771086" cy="1325563"/>
          </a:xfrm>
        </p:spPr>
        <p:txBody>
          <a:bodyPr>
            <a:normAutofit/>
          </a:bodyPr>
          <a:lstStyle/>
          <a:p>
            <a:r>
              <a:rPr lang="pl-PL" sz="3600" dirty="0"/>
              <a:t>USTAWA Prawo oświatowe, </a:t>
            </a:r>
            <a:r>
              <a:rPr lang="pl-PL" sz="3600" dirty="0">
                <a:solidFill>
                  <a:srgbClr val="0070C0"/>
                </a:solidFill>
              </a:rPr>
              <a:t>wskazanie </a:t>
            </a:r>
            <a:r>
              <a:rPr lang="pl-PL" sz="3600" dirty="0" smtClean="0">
                <a:solidFill>
                  <a:srgbClr val="0070C0"/>
                </a:solidFill>
              </a:rPr>
              <a:t>miejsca </a:t>
            </a:r>
            <a:r>
              <a:rPr lang="pl-PL" sz="3600" dirty="0">
                <a:solidFill>
                  <a:srgbClr val="0070C0"/>
                </a:solidFill>
              </a:rPr>
              <a:t>realizacji obowiązku szkolnego</a:t>
            </a:r>
          </a:p>
        </p:txBody>
      </p:sp>
      <p:sp>
        <p:nvSpPr>
          <p:cNvPr id="3" name="Symbol zastępczy zawartości 2"/>
          <p:cNvSpPr>
            <a:spLocks noGrp="1"/>
          </p:cNvSpPr>
          <p:nvPr>
            <p:ph idx="1"/>
          </p:nvPr>
        </p:nvSpPr>
        <p:spPr>
          <a:xfrm>
            <a:off x="275771" y="1436914"/>
            <a:ext cx="11916229" cy="5421086"/>
          </a:xfrm>
        </p:spPr>
        <p:txBody>
          <a:bodyPr>
            <a:normAutofit/>
          </a:bodyPr>
          <a:lstStyle/>
          <a:p>
            <a:r>
              <a:rPr lang="pl-PL" sz="2400" b="1" dirty="0"/>
              <a:t>Art. 166. </a:t>
            </a:r>
            <a:r>
              <a:rPr lang="pl-PL" sz="2400" dirty="0"/>
              <a:t>1. </a:t>
            </a:r>
            <a:r>
              <a:rPr lang="pl-PL" sz="2400" b="1" dirty="0">
                <a:solidFill>
                  <a:srgbClr val="0070C0"/>
                </a:solidFill>
              </a:rPr>
              <a:t>W przypadkach uzasadnionych warunkami demograficznymi</a:t>
            </a:r>
            <a:r>
              <a:rPr lang="pl-PL" sz="2400" dirty="0"/>
              <a:t>, jeżeli przyjęcie osób, o których mowa w art. 165 ust. 7 i 9, podlegających obowiązkowi szkolnemu wymaga przeprowadzenia zmian organizacyjnych pracy szkoły, w której obwodzie te osoby mieszkają, </a:t>
            </a:r>
            <a:r>
              <a:rPr lang="pl-PL" sz="2400" b="1" dirty="0"/>
              <a:t>organ wykonawczy jednostki samorządu terytorialnego prowadzącej szkołę podstawową </a:t>
            </a:r>
            <a:r>
              <a:rPr lang="pl-PL" sz="2400" u="sng" dirty="0">
                <a:solidFill>
                  <a:srgbClr val="0070C0"/>
                </a:solidFill>
              </a:rPr>
              <a:t>może wskazać jako miejsce realizacji obowiązku </a:t>
            </a:r>
            <a:r>
              <a:rPr lang="pl-PL" sz="2400" u="sng" dirty="0" smtClean="0">
                <a:solidFill>
                  <a:srgbClr val="0070C0"/>
                </a:solidFill>
              </a:rPr>
              <a:t>szkolnego</a:t>
            </a:r>
            <a:r>
              <a:rPr lang="pl-PL" sz="2400" dirty="0" smtClean="0">
                <a:solidFill>
                  <a:srgbClr val="0070C0"/>
                </a:solidFill>
              </a:rPr>
              <a:t>:</a:t>
            </a:r>
            <a:br>
              <a:rPr lang="pl-PL" sz="2400" dirty="0" smtClean="0">
                <a:solidFill>
                  <a:srgbClr val="0070C0"/>
                </a:solidFill>
              </a:rPr>
            </a:br>
            <a:r>
              <a:rPr lang="pl-PL" sz="2400" dirty="0" smtClean="0"/>
              <a:t>1</a:t>
            </a:r>
            <a:r>
              <a:rPr lang="pl-PL" sz="2400" dirty="0"/>
              <a:t>) inną publiczną szkołę podstawową prowadzoną przez tę jednostkę samorządu terytorialnego</a:t>
            </a:r>
            <a:r>
              <a:rPr lang="pl-PL" sz="2400" dirty="0" smtClean="0"/>
              <a:t>; </a:t>
            </a:r>
            <a:br>
              <a:rPr lang="pl-PL" sz="2400" dirty="0" smtClean="0"/>
            </a:br>
            <a:r>
              <a:rPr lang="pl-PL" sz="2400" dirty="0" smtClean="0"/>
              <a:t>2</a:t>
            </a:r>
            <a:r>
              <a:rPr lang="pl-PL" sz="2400" dirty="0"/>
              <a:t>) publiczną szkołę podstawową prowadzoną przez inną jednostkę samorządu terytorialnego, po zawarciu porozumienia z tą jednostką samorządu </a:t>
            </a:r>
            <a:r>
              <a:rPr lang="pl-PL" sz="2400" dirty="0" smtClean="0"/>
              <a:t>terytorialnego.</a:t>
            </a:r>
            <a:br>
              <a:rPr lang="pl-PL" sz="2400" dirty="0" smtClean="0"/>
            </a:br>
            <a:r>
              <a:rPr lang="pl-PL" sz="2400" dirty="0" smtClean="0"/>
              <a:t>2</a:t>
            </a:r>
            <a:r>
              <a:rPr lang="pl-PL" sz="2400" dirty="0"/>
              <a:t>. </a:t>
            </a:r>
            <a:r>
              <a:rPr lang="pl-PL" sz="2400" b="1" dirty="0">
                <a:solidFill>
                  <a:srgbClr val="0070C0"/>
                </a:solidFill>
              </a:rPr>
              <a:t>W przypadku braku możliwości wskazania </a:t>
            </a:r>
            <a:r>
              <a:rPr lang="pl-PL" sz="2400" dirty="0"/>
              <a:t>jako miejsca realizacji obowiązku szkolnego szkół, o których mowa w ust. 1, na wniosek organu wykonawczego jednostki samorządu terytorialnego prowadzącej szkołę podstawową, w której obwodzie mieszkają osoby, o których mowa w art. 165 ust. 7 i 9, </a:t>
            </a:r>
            <a:r>
              <a:rPr lang="pl-PL" sz="2400" b="1" dirty="0">
                <a:solidFill>
                  <a:srgbClr val="0070C0"/>
                </a:solidFill>
              </a:rPr>
              <a:t>kurator oświaty wskazuje szkołę podstawową</a:t>
            </a:r>
            <a:r>
              <a:rPr lang="pl-PL" sz="2400" dirty="0"/>
              <a:t>, w której te osoby będą realizować obowiązek szkolny</a:t>
            </a:r>
            <a:r>
              <a:rPr lang="pl-PL" sz="2400" dirty="0" smtClean="0"/>
              <a:t>. </a:t>
            </a:r>
            <a:br>
              <a:rPr lang="pl-PL" sz="2400" dirty="0" smtClean="0"/>
            </a:br>
            <a:r>
              <a:rPr lang="pl-PL" sz="2400" dirty="0" smtClean="0"/>
              <a:t>3</a:t>
            </a:r>
            <a:r>
              <a:rPr lang="pl-PL" sz="2400" dirty="0"/>
              <a:t>. W przypadkach, o których mowa w ust. 1 i 2, przepisów art. 130 ust. 2 i 5 nie stosuje się, a przepisy art. 39 ust. 2-4a stosuje się odpowiednio.</a:t>
            </a:r>
          </a:p>
        </p:txBody>
      </p:sp>
      <p:sp>
        <p:nvSpPr>
          <p:cNvPr id="4" name="Symbol zastępczy numeru slajdu 3"/>
          <p:cNvSpPr>
            <a:spLocks noGrp="1"/>
          </p:cNvSpPr>
          <p:nvPr>
            <p:ph type="sldNum" sz="quarter" idx="12"/>
          </p:nvPr>
        </p:nvSpPr>
        <p:spPr/>
        <p:txBody>
          <a:bodyPr/>
          <a:lstStyle/>
          <a:p>
            <a:fld id="{7387F155-43F5-4583-9F39-1278E8AB1DE5}" type="slidenum">
              <a:rPr lang="pl-PL" smtClean="0"/>
              <a:t>13</a:t>
            </a:fld>
            <a:endParaRPr lang="pl-PL"/>
          </a:p>
        </p:txBody>
      </p:sp>
    </p:spTree>
    <p:extLst>
      <p:ext uri="{BB962C8B-B14F-4D97-AF65-F5344CB8AC3E}">
        <p14:creationId xmlns:p14="http://schemas.microsoft.com/office/powerpoint/2010/main" val="2598622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74171" y="0"/>
            <a:ext cx="12017829" cy="1325563"/>
          </a:xfrm>
        </p:spPr>
        <p:txBody>
          <a:bodyPr>
            <a:normAutofit/>
          </a:bodyPr>
          <a:lstStyle/>
          <a:p>
            <a:r>
              <a:rPr lang="pl-PL" sz="4000" dirty="0" smtClean="0"/>
              <a:t>ROZPORZĄDZENIE MEN z dnia 23 sierpnia 2017 r. - </a:t>
            </a:r>
            <a:r>
              <a:rPr lang="pl-PL" sz="4000" dirty="0" smtClean="0">
                <a:solidFill>
                  <a:srgbClr val="0070C0"/>
                </a:solidFill>
              </a:rPr>
              <a:t>analiza</a:t>
            </a:r>
            <a:endParaRPr lang="pl-PL" sz="4000" dirty="0">
              <a:solidFill>
                <a:srgbClr val="0070C0"/>
              </a:solidFill>
            </a:endParaRPr>
          </a:p>
        </p:txBody>
      </p:sp>
      <p:sp>
        <p:nvSpPr>
          <p:cNvPr id="3" name="Symbol zastępczy zawartości 2"/>
          <p:cNvSpPr>
            <a:spLocks noGrp="1"/>
          </p:cNvSpPr>
          <p:nvPr>
            <p:ph idx="1"/>
          </p:nvPr>
        </p:nvSpPr>
        <p:spPr>
          <a:xfrm>
            <a:off x="174171" y="1146630"/>
            <a:ext cx="11916229" cy="5711370"/>
          </a:xfrm>
        </p:spPr>
        <p:txBody>
          <a:bodyPr>
            <a:normAutofit fontScale="92500"/>
          </a:bodyPr>
          <a:lstStyle/>
          <a:p>
            <a:r>
              <a:rPr lang="pl-PL" sz="2600" b="1" u="sng" dirty="0">
                <a:solidFill>
                  <a:srgbClr val="0070C0"/>
                </a:solidFill>
              </a:rPr>
              <a:t>w trakcie roku szkolnego</a:t>
            </a:r>
            <a:r>
              <a:rPr lang="pl-PL" sz="2600" b="1" dirty="0">
                <a:solidFill>
                  <a:srgbClr val="0070C0"/>
                </a:solidFill>
              </a:rPr>
              <a:t>, o przyjęciu dziecka decyduje odpowiednio dyrektor </a:t>
            </a:r>
            <a:r>
              <a:rPr lang="pl-PL" sz="2600" dirty="0"/>
              <a:t>przedszkola lub </a:t>
            </a:r>
            <a:r>
              <a:rPr lang="pl-PL" sz="2600" dirty="0" smtClean="0"/>
              <a:t>szkoły albo </a:t>
            </a:r>
            <a:r>
              <a:rPr lang="pl-PL" sz="2600" dirty="0"/>
              <a:t>osoba kierująca publiczną inną formą wychowania </a:t>
            </a:r>
            <a:r>
              <a:rPr lang="pl-PL" sz="2600" dirty="0" smtClean="0"/>
              <a:t>przedszkolnego </a:t>
            </a:r>
            <a:r>
              <a:rPr lang="pl-PL" sz="2600" b="1" dirty="0" smtClean="0"/>
              <a:t>(</a:t>
            </a:r>
            <a:r>
              <a:rPr lang="pl-PL" sz="2600" b="1" dirty="0"/>
              <a:t>§ </a:t>
            </a:r>
            <a:r>
              <a:rPr lang="pl-PL" sz="2600" b="1" dirty="0" smtClean="0"/>
              <a:t>3 </a:t>
            </a:r>
            <a:r>
              <a:rPr lang="pl-PL" sz="2600" b="1" dirty="0" err="1" smtClean="0"/>
              <a:t>rozp</a:t>
            </a:r>
            <a:r>
              <a:rPr lang="pl-PL" sz="2600" b="1" dirty="0" smtClean="0"/>
              <a:t>.)</a:t>
            </a:r>
          </a:p>
          <a:p>
            <a:r>
              <a:rPr lang="pl-PL" sz="2600" dirty="0"/>
              <a:t>u</a:t>
            </a:r>
            <a:r>
              <a:rPr lang="pl-PL" sz="2600" dirty="0" smtClean="0"/>
              <a:t>czeń jest kwalifikowany i </a:t>
            </a:r>
            <a:r>
              <a:rPr lang="pl-PL" sz="2600" dirty="0"/>
              <a:t>przyjmowany </a:t>
            </a:r>
            <a:r>
              <a:rPr lang="pl-PL" sz="2600" dirty="0" smtClean="0">
                <a:solidFill>
                  <a:srgbClr val="0070C0"/>
                </a:solidFill>
              </a:rPr>
              <a:t>na podstawie dokumentów </a:t>
            </a:r>
            <a:r>
              <a:rPr lang="pl-PL" sz="2600" b="1" dirty="0" smtClean="0"/>
              <a:t>(§ 4, 5, 6  </a:t>
            </a:r>
            <a:r>
              <a:rPr lang="pl-PL" sz="2600" b="1" dirty="0" err="1" smtClean="0"/>
              <a:t>rozp</a:t>
            </a:r>
            <a:r>
              <a:rPr lang="pl-PL" sz="2600" b="1" dirty="0" smtClean="0"/>
              <a:t>.)</a:t>
            </a:r>
            <a:r>
              <a:rPr lang="pl-PL" sz="2600" dirty="0" smtClean="0"/>
              <a:t> bądź </a:t>
            </a:r>
            <a:r>
              <a:rPr lang="pl-PL" sz="2600" dirty="0" smtClean="0">
                <a:solidFill>
                  <a:srgbClr val="0070C0"/>
                </a:solidFill>
              </a:rPr>
              <a:t>oświadczenia wyrażonego </a:t>
            </a:r>
            <a:r>
              <a:rPr lang="pl-PL" sz="2600" dirty="0">
                <a:solidFill>
                  <a:srgbClr val="0070C0"/>
                </a:solidFill>
              </a:rPr>
              <a:t>w formie ustnej lub pisemnej</a:t>
            </a:r>
            <a:r>
              <a:rPr lang="pl-PL" sz="2600" dirty="0" smtClean="0">
                <a:solidFill>
                  <a:srgbClr val="0070C0"/>
                </a:solidFill>
              </a:rPr>
              <a:t>  </a:t>
            </a:r>
            <a:r>
              <a:rPr lang="pl-PL" sz="2600" b="1" dirty="0" smtClean="0"/>
              <a:t>(</a:t>
            </a:r>
            <a:r>
              <a:rPr lang="pl-PL" sz="2600" b="1" dirty="0"/>
              <a:t>§</a:t>
            </a:r>
            <a:r>
              <a:rPr lang="pl-PL" sz="2600" b="1" dirty="0" smtClean="0"/>
              <a:t> 11 </a:t>
            </a:r>
            <a:r>
              <a:rPr lang="pl-PL" sz="2600" b="1" dirty="0" err="1" smtClean="0"/>
              <a:t>rozp</a:t>
            </a:r>
            <a:r>
              <a:rPr lang="pl-PL" sz="2600" b="1" dirty="0" smtClean="0"/>
              <a:t>.), </a:t>
            </a:r>
            <a:r>
              <a:rPr lang="pl-PL" sz="2600" dirty="0" smtClean="0"/>
              <a:t>bądź </a:t>
            </a:r>
            <a:r>
              <a:rPr lang="pl-PL" sz="2600" dirty="0" smtClean="0">
                <a:solidFill>
                  <a:srgbClr val="0070C0"/>
                </a:solidFill>
              </a:rPr>
              <a:t>na podstawie rozmowy kwalifikacyjnej </a:t>
            </a:r>
            <a:r>
              <a:rPr lang="pl-PL" sz="2600" b="1" dirty="0"/>
              <a:t>(§ </a:t>
            </a:r>
            <a:r>
              <a:rPr lang="pl-PL" sz="2600" b="1" dirty="0" smtClean="0"/>
              <a:t>12 </a:t>
            </a:r>
            <a:r>
              <a:rPr lang="pl-PL" sz="2600" b="1" dirty="0" err="1"/>
              <a:t>rozp</a:t>
            </a:r>
            <a:r>
              <a:rPr lang="pl-PL" sz="2600" b="1" dirty="0" smtClean="0"/>
              <a:t>.)</a:t>
            </a:r>
          </a:p>
          <a:p>
            <a:pPr marL="0" indent="0">
              <a:buNone/>
            </a:pPr>
            <a:r>
              <a:rPr lang="pl-PL" sz="2600" b="1" dirty="0" smtClean="0"/>
              <a:t>„</a:t>
            </a:r>
            <a:r>
              <a:rPr lang="pl-PL" sz="2600" dirty="0" smtClean="0"/>
              <a:t> </a:t>
            </a:r>
            <a:r>
              <a:rPr lang="pl-PL" sz="2600" dirty="0"/>
              <a:t>§ 11. </a:t>
            </a:r>
            <a:r>
              <a:rPr lang="pl-PL" sz="2600" u="sng" dirty="0"/>
              <a:t>Uczeń przybywający z zagranicy </a:t>
            </a:r>
            <a:r>
              <a:rPr lang="pl-PL" sz="2600" b="1" dirty="0">
                <a:solidFill>
                  <a:srgbClr val="0070C0"/>
                </a:solidFill>
              </a:rPr>
              <a:t>może być kwalifikowany </a:t>
            </a:r>
            <a:r>
              <a:rPr lang="pl-PL" sz="2600" dirty="0"/>
              <a:t>do odpowiedniej klasy lub na odpowiedni semestr lub rok kształcenia </a:t>
            </a:r>
            <a:r>
              <a:rPr lang="pl-PL" sz="2600" b="1" dirty="0">
                <a:solidFill>
                  <a:srgbClr val="0070C0"/>
                </a:solidFill>
              </a:rPr>
              <a:t>oraz przyjmowany</a:t>
            </a:r>
            <a:r>
              <a:rPr lang="pl-PL" sz="2600" dirty="0">
                <a:solidFill>
                  <a:srgbClr val="0070C0"/>
                </a:solidFill>
              </a:rPr>
              <a:t> </a:t>
            </a:r>
            <a:r>
              <a:rPr lang="pl-PL" sz="2600" dirty="0"/>
              <a:t>odpowiednio do publicznej szkoły, o której mowa w § 4 ust. 2, § 5 i § 6 pkt 1, 2 i 5-8, oraz publicznej szkoły artystycznej lub publicznej placówki artystycznej </a:t>
            </a:r>
            <a:r>
              <a:rPr lang="pl-PL" sz="2600" u="sng" dirty="0"/>
              <a:t>także z uwzględnieniem wieku ucznia lub opinii rodzica ucznia lub </a:t>
            </a:r>
            <a:r>
              <a:rPr lang="pl-PL" sz="2600" b="1" u="sng" dirty="0"/>
              <a:t>innej osoby sprawującej opiekę nad uczniem </a:t>
            </a:r>
            <a:r>
              <a:rPr lang="pl-PL" sz="2600" u="sng" dirty="0"/>
              <a:t>albo pełnoletniego ucznia </a:t>
            </a:r>
            <a:r>
              <a:rPr lang="pl-PL" sz="2600" u="sng" dirty="0">
                <a:solidFill>
                  <a:srgbClr val="0070C0"/>
                </a:solidFill>
              </a:rPr>
              <a:t>wyrażonej w formie ustnej lub pisemnej</a:t>
            </a:r>
            <a:r>
              <a:rPr lang="pl-PL" sz="2600" dirty="0" smtClean="0">
                <a:solidFill>
                  <a:srgbClr val="0070C0"/>
                </a:solidFill>
              </a:rPr>
              <a:t>.</a:t>
            </a:r>
            <a:r>
              <a:rPr lang="pl-PL" sz="2600" dirty="0" smtClean="0"/>
              <a:t>”</a:t>
            </a:r>
          </a:p>
          <a:p>
            <a:pPr marL="0" indent="0">
              <a:buNone/>
            </a:pPr>
            <a:r>
              <a:rPr lang="pl-PL" sz="2600" dirty="0" smtClean="0"/>
              <a:t>„§ </a:t>
            </a:r>
            <a:r>
              <a:rPr lang="pl-PL" sz="2600" dirty="0"/>
              <a:t>12. 1. </a:t>
            </a:r>
            <a:r>
              <a:rPr lang="pl-PL" sz="2600" u="sng" dirty="0"/>
              <a:t>Jeżeli uczeń przybywający z zagranicy </a:t>
            </a:r>
            <a:r>
              <a:rPr lang="pl-PL" sz="2600" b="1" dirty="0">
                <a:solidFill>
                  <a:srgbClr val="0070C0"/>
                </a:solidFill>
              </a:rPr>
              <a:t>nie może przedłożyć dokumentów</a:t>
            </a:r>
            <a:r>
              <a:rPr lang="pl-PL" sz="2600" dirty="0">
                <a:solidFill>
                  <a:srgbClr val="0070C0"/>
                </a:solidFill>
              </a:rPr>
              <a:t>, </a:t>
            </a:r>
            <a:r>
              <a:rPr lang="pl-PL" sz="2600" b="1" dirty="0">
                <a:solidFill>
                  <a:srgbClr val="0070C0"/>
                </a:solidFill>
              </a:rPr>
              <a:t>zostaje zakwalifikowany </a:t>
            </a:r>
            <a:r>
              <a:rPr lang="pl-PL" sz="2600" dirty="0"/>
              <a:t>do odpowiedniej klasy lub na odpowiedni semestr lub rok kształcenia </a:t>
            </a:r>
            <a:r>
              <a:rPr lang="pl-PL" sz="2600" b="1" dirty="0">
                <a:solidFill>
                  <a:srgbClr val="0070C0"/>
                </a:solidFill>
              </a:rPr>
              <a:t>oraz przyjęty </a:t>
            </a:r>
            <a:r>
              <a:rPr lang="pl-PL" sz="2600" dirty="0"/>
              <a:t>do publicznej szkoły lub publicznej placówki artystycznej </a:t>
            </a:r>
            <a:r>
              <a:rPr lang="pl-PL" sz="2600" b="1" dirty="0">
                <a:solidFill>
                  <a:srgbClr val="0070C0"/>
                </a:solidFill>
              </a:rPr>
              <a:t>na podstawie rozmowy kwalifikacyjnej</a:t>
            </a:r>
            <a:r>
              <a:rPr lang="pl-PL" sz="2600" dirty="0">
                <a:solidFill>
                  <a:srgbClr val="0070C0"/>
                </a:solidFill>
              </a:rPr>
              <a:t>. </a:t>
            </a:r>
            <a:r>
              <a:rPr lang="pl-PL" sz="2600" dirty="0"/>
              <a:t>Przepisy § 4-8, § 10, § 11 i § 13-15 stosuje się odpowiednio</a:t>
            </a:r>
            <a:r>
              <a:rPr lang="pl-PL" sz="2600" dirty="0" smtClean="0"/>
              <a:t>.”</a:t>
            </a:r>
          </a:p>
          <a:p>
            <a:endParaRPr lang="pl-PL" b="1" dirty="0"/>
          </a:p>
        </p:txBody>
      </p:sp>
      <p:sp>
        <p:nvSpPr>
          <p:cNvPr id="4" name="Symbol zastępczy numeru slajdu 3"/>
          <p:cNvSpPr>
            <a:spLocks noGrp="1"/>
          </p:cNvSpPr>
          <p:nvPr>
            <p:ph type="sldNum" sz="quarter" idx="12"/>
          </p:nvPr>
        </p:nvSpPr>
        <p:spPr/>
        <p:txBody>
          <a:bodyPr/>
          <a:lstStyle/>
          <a:p>
            <a:fld id="{7387F155-43F5-4583-9F39-1278E8AB1DE5}" type="slidenum">
              <a:rPr lang="pl-PL" smtClean="0"/>
              <a:t>14</a:t>
            </a:fld>
            <a:endParaRPr lang="pl-PL"/>
          </a:p>
        </p:txBody>
      </p:sp>
    </p:spTree>
    <p:extLst>
      <p:ext uri="{BB962C8B-B14F-4D97-AF65-F5344CB8AC3E}">
        <p14:creationId xmlns:p14="http://schemas.microsoft.com/office/powerpoint/2010/main" val="25117855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74171" y="0"/>
            <a:ext cx="12017829" cy="1325563"/>
          </a:xfrm>
        </p:spPr>
        <p:txBody>
          <a:bodyPr>
            <a:normAutofit/>
          </a:bodyPr>
          <a:lstStyle/>
          <a:p>
            <a:r>
              <a:rPr lang="pl-PL" sz="4000" dirty="0" smtClean="0"/>
              <a:t>ROZPORZĄDZENIE MEN z dnia 23 sierpnia 2017 r. - </a:t>
            </a:r>
            <a:r>
              <a:rPr lang="pl-PL" sz="4000" dirty="0" smtClean="0">
                <a:solidFill>
                  <a:srgbClr val="0070C0"/>
                </a:solidFill>
              </a:rPr>
              <a:t>analiza</a:t>
            </a:r>
            <a:endParaRPr lang="pl-PL" sz="4000" dirty="0">
              <a:solidFill>
                <a:srgbClr val="0070C0"/>
              </a:solidFill>
            </a:endParaRPr>
          </a:p>
        </p:txBody>
      </p:sp>
      <p:sp>
        <p:nvSpPr>
          <p:cNvPr id="3" name="Symbol zastępczy zawartości 2"/>
          <p:cNvSpPr>
            <a:spLocks noGrp="1"/>
          </p:cNvSpPr>
          <p:nvPr>
            <p:ph idx="1"/>
          </p:nvPr>
        </p:nvSpPr>
        <p:spPr>
          <a:xfrm>
            <a:off x="542925" y="1325562"/>
            <a:ext cx="11229975" cy="5532437"/>
          </a:xfrm>
        </p:spPr>
        <p:txBody>
          <a:bodyPr>
            <a:normAutofit/>
          </a:bodyPr>
          <a:lstStyle/>
          <a:p>
            <a:r>
              <a:rPr lang="pl-PL" sz="2400" dirty="0"/>
              <a:t>Do szkoły dla dorosłych </a:t>
            </a:r>
            <a:r>
              <a:rPr lang="pl-PL" sz="2400" b="1" dirty="0"/>
              <a:t>– „</a:t>
            </a:r>
            <a:r>
              <a:rPr lang="pl-PL" sz="2400" dirty="0"/>
              <a:t>jeżeli szkoła dysponuje wolnymi miejscami.” </a:t>
            </a:r>
            <a:r>
              <a:rPr lang="pl-PL" sz="2400" b="1" dirty="0"/>
              <a:t>(§ 7 </a:t>
            </a:r>
            <a:r>
              <a:rPr lang="pl-PL" sz="2400" b="1" dirty="0" err="1"/>
              <a:t>rozp</a:t>
            </a:r>
            <a:r>
              <a:rPr lang="pl-PL" sz="2400" b="1" dirty="0"/>
              <a:t>.)</a:t>
            </a:r>
          </a:p>
          <a:p>
            <a:r>
              <a:rPr lang="pl-PL" sz="2400" b="1" dirty="0"/>
              <a:t>§ 9. </a:t>
            </a:r>
            <a:r>
              <a:rPr lang="pl-PL" sz="2400" dirty="0"/>
              <a:t>3. </a:t>
            </a:r>
            <a:r>
              <a:rPr lang="pl-PL" sz="2400" dirty="0">
                <a:solidFill>
                  <a:srgbClr val="0070C0"/>
                </a:solidFill>
              </a:rPr>
              <a:t>Jeżeli przyjęcie </a:t>
            </a:r>
            <a:r>
              <a:rPr lang="pl-PL" sz="2400" u="sng" dirty="0">
                <a:solidFill>
                  <a:srgbClr val="0070C0"/>
                </a:solidFill>
              </a:rPr>
              <a:t>ucznia przybywającego z zagranicy</a:t>
            </a:r>
            <a:r>
              <a:rPr lang="pl-PL" sz="2400" dirty="0"/>
              <a:t>: </a:t>
            </a:r>
          </a:p>
          <a:p>
            <a:pPr marL="0" indent="0">
              <a:buNone/>
            </a:pPr>
            <a:r>
              <a:rPr lang="pl-PL" sz="2400" dirty="0"/>
              <a:t>1) na zajęcia rozwijające zainteresowania lub rozwijające uzdolnienia organizowane w publicznej placówce oświatowo-wychowawczej lub</a:t>
            </a:r>
          </a:p>
          <a:p>
            <a:pPr marL="0" indent="0">
              <a:buNone/>
            </a:pPr>
            <a:r>
              <a:rPr lang="pl-PL" sz="2400" dirty="0"/>
              <a:t>2) do publicznej placówki zapewniającej opiekę i wychowanie uczniom w okresie pobierania nauki poza miejscem stałego zamieszkania, lub</a:t>
            </a:r>
          </a:p>
          <a:p>
            <a:pPr marL="0" indent="0">
              <a:buNone/>
            </a:pPr>
            <a:r>
              <a:rPr lang="pl-PL" sz="2400" dirty="0"/>
              <a:t>3) na kształcenie ustawiczne w formach pozaszkolnych, lub</a:t>
            </a:r>
          </a:p>
          <a:p>
            <a:pPr marL="0" indent="0">
              <a:buNone/>
            </a:pPr>
            <a:r>
              <a:rPr lang="pl-PL" sz="2400" dirty="0"/>
              <a:t>4) na kwalifikacyjne kursy zawodowe</a:t>
            </a:r>
          </a:p>
          <a:p>
            <a:pPr marL="0" indent="0">
              <a:buNone/>
            </a:pPr>
            <a:r>
              <a:rPr lang="pl-PL" sz="2400" dirty="0"/>
              <a:t>- </a:t>
            </a:r>
            <a:r>
              <a:rPr lang="pl-PL" sz="2400" b="1" dirty="0">
                <a:solidFill>
                  <a:srgbClr val="0070C0"/>
                </a:solidFill>
              </a:rPr>
              <a:t>odbywa się w trakcie roku szkolnego, o przyjęciu ucznia decyduje dyrektor publicznej placówki</a:t>
            </a:r>
            <a:r>
              <a:rPr lang="pl-PL" sz="2400" dirty="0"/>
              <a:t>, zgodnie z art. 130 ust. 2 i 3 ustawy.  </a:t>
            </a:r>
            <a:r>
              <a:rPr lang="pl-PL" sz="2400" i="1" dirty="0">
                <a:solidFill>
                  <a:srgbClr val="00B050"/>
                </a:solidFill>
              </a:rPr>
              <a:t>(jeżeli wymaga to „przeprowadzenia zmian organizacyjnych pracy szkoły powodujących dodatkowe skutki finansowe, dyrektor szkoły może przyjąć ucznia po uzyskaniu zgody organu prowadzącego.”) </a:t>
            </a:r>
          </a:p>
          <a:p>
            <a:endParaRPr lang="pl-PL" b="1" dirty="0"/>
          </a:p>
        </p:txBody>
      </p:sp>
      <p:sp>
        <p:nvSpPr>
          <p:cNvPr id="4" name="Symbol zastępczy numeru slajdu 3"/>
          <p:cNvSpPr>
            <a:spLocks noGrp="1"/>
          </p:cNvSpPr>
          <p:nvPr>
            <p:ph type="sldNum" sz="quarter" idx="12"/>
          </p:nvPr>
        </p:nvSpPr>
        <p:spPr/>
        <p:txBody>
          <a:bodyPr/>
          <a:lstStyle/>
          <a:p>
            <a:fld id="{7387F155-43F5-4583-9F39-1278E8AB1DE5}" type="slidenum">
              <a:rPr lang="pl-PL" smtClean="0"/>
              <a:t>15</a:t>
            </a:fld>
            <a:endParaRPr lang="pl-PL"/>
          </a:p>
        </p:txBody>
      </p:sp>
    </p:spTree>
    <p:extLst>
      <p:ext uri="{BB962C8B-B14F-4D97-AF65-F5344CB8AC3E}">
        <p14:creationId xmlns:p14="http://schemas.microsoft.com/office/powerpoint/2010/main" val="27192451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0"/>
            <a:ext cx="10515600" cy="1325563"/>
          </a:xfrm>
        </p:spPr>
        <p:txBody>
          <a:bodyPr>
            <a:normAutofit fontScale="90000"/>
          </a:bodyPr>
          <a:lstStyle/>
          <a:p>
            <a:r>
              <a:rPr lang="pl-PL" dirty="0"/>
              <a:t>ROZPORZĄDZENIE MEN z dnia 23 sierpnia 2017 r. </a:t>
            </a:r>
            <a:r>
              <a:rPr lang="pl-PL" dirty="0" smtClean="0"/>
              <a:t>– </a:t>
            </a:r>
            <a:r>
              <a:rPr lang="pl-PL" dirty="0" smtClean="0">
                <a:solidFill>
                  <a:srgbClr val="0070C0"/>
                </a:solidFill>
              </a:rPr>
              <a:t>dodatkowa, bezpłatna nauka </a:t>
            </a:r>
            <a:r>
              <a:rPr lang="pl-PL" dirty="0">
                <a:solidFill>
                  <a:srgbClr val="0070C0"/>
                </a:solidFill>
              </a:rPr>
              <a:t>języka polskiego </a:t>
            </a:r>
          </a:p>
        </p:txBody>
      </p:sp>
      <p:sp>
        <p:nvSpPr>
          <p:cNvPr id="3" name="Symbol zastępczy zawartości 2"/>
          <p:cNvSpPr>
            <a:spLocks noGrp="1"/>
          </p:cNvSpPr>
          <p:nvPr>
            <p:ph idx="1"/>
          </p:nvPr>
        </p:nvSpPr>
        <p:spPr>
          <a:xfrm>
            <a:off x="406401" y="1825624"/>
            <a:ext cx="11640456" cy="5032375"/>
          </a:xfrm>
        </p:spPr>
        <p:txBody>
          <a:bodyPr>
            <a:normAutofit/>
          </a:bodyPr>
          <a:lstStyle/>
          <a:p>
            <a:r>
              <a:rPr lang="pl-PL" sz="2400" b="1" dirty="0"/>
              <a:t>§ 17. </a:t>
            </a:r>
            <a:r>
              <a:rPr lang="pl-PL" sz="2400" dirty="0"/>
              <a:t>1. </a:t>
            </a:r>
            <a:r>
              <a:rPr lang="pl-PL" sz="2400" dirty="0">
                <a:solidFill>
                  <a:srgbClr val="0070C0"/>
                </a:solidFill>
              </a:rPr>
              <a:t>Dla uczniów przybywających z zagranicy, podlegających obowiązkowi szkolnemu lub obowiązkowi nauki, którzy nie znają języka polskiego albo znają go na poziomie niewystarczającym do korzystania z nauki</a:t>
            </a:r>
            <a:r>
              <a:rPr lang="pl-PL" sz="2400" dirty="0"/>
              <a:t>, </a:t>
            </a:r>
            <a:r>
              <a:rPr lang="pl-PL" sz="2400" b="1" dirty="0">
                <a:solidFill>
                  <a:srgbClr val="0070C0"/>
                </a:solidFill>
              </a:rPr>
              <a:t>organ prowadzący szkołę organizuje w szkole</a:t>
            </a:r>
            <a:r>
              <a:rPr lang="pl-PL" sz="2400" dirty="0"/>
              <a:t>, w której uczeń realizuje naukę zgodnie z podstawą programową kształcenia ogólnego, dodatkową, </a:t>
            </a:r>
            <a:r>
              <a:rPr lang="pl-PL" sz="2400" dirty="0">
                <a:solidFill>
                  <a:srgbClr val="0070C0"/>
                </a:solidFill>
              </a:rPr>
              <a:t>bezpłatną naukę języka polskiego w formie dodatkowych zajęć lekcyjnych z języka polskiego</a:t>
            </a:r>
            <a:r>
              <a:rPr lang="pl-PL" sz="2400" dirty="0" smtClean="0"/>
              <a:t>. </a:t>
            </a:r>
            <a:br>
              <a:rPr lang="pl-PL" sz="2400" dirty="0" smtClean="0"/>
            </a:br>
            <a:r>
              <a:rPr lang="pl-PL" sz="2400" dirty="0" smtClean="0"/>
              <a:t>2</a:t>
            </a:r>
            <a:r>
              <a:rPr lang="pl-PL" sz="2400" dirty="0"/>
              <a:t>. Dodatkowe zajęcia lekcyjne z języka polskiego są prowadzone </a:t>
            </a:r>
            <a:r>
              <a:rPr lang="pl-PL" sz="2400" dirty="0">
                <a:solidFill>
                  <a:srgbClr val="0070C0"/>
                </a:solidFill>
              </a:rPr>
              <a:t>indywidualnie lub w grupach w wymiarze </a:t>
            </a:r>
            <a:r>
              <a:rPr lang="pl-PL" sz="2400" dirty="0"/>
              <a:t>pozwalającym na opanowanie języka polskiego w stopniu umożliwiającym udział w obowiązkowych zajęciach edukacyjnych, </a:t>
            </a:r>
            <a:r>
              <a:rPr lang="pl-PL" sz="2400" dirty="0">
                <a:solidFill>
                  <a:srgbClr val="0070C0"/>
                </a:solidFill>
              </a:rPr>
              <a:t>nie niższym niż 2 godziny lekcyjne tygodniowo</a:t>
            </a:r>
            <a:r>
              <a:rPr lang="pl-PL" sz="2400" dirty="0" smtClean="0">
                <a:solidFill>
                  <a:srgbClr val="0070C0"/>
                </a:solidFill>
              </a:rPr>
              <a:t>. </a:t>
            </a:r>
            <a:r>
              <a:rPr lang="pl-PL" sz="2400" dirty="0" smtClean="0"/>
              <a:t/>
            </a:r>
            <a:br>
              <a:rPr lang="pl-PL" sz="2400" dirty="0" smtClean="0"/>
            </a:br>
            <a:r>
              <a:rPr lang="pl-PL" sz="2400" dirty="0" smtClean="0"/>
              <a:t>3</a:t>
            </a:r>
            <a:r>
              <a:rPr lang="pl-PL" sz="2400" dirty="0"/>
              <a:t>. Tygodniowy rozkład oraz wymiar godzin dodatkowych zajęć lekcyjnych z języka polskiego </a:t>
            </a:r>
            <a:r>
              <a:rPr lang="pl-PL" sz="2400" dirty="0">
                <a:solidFill>
                  <a:srgbClr val="0070C0"/>
                </a:solidFill>
              </a:rPr>
              <a:t>ustala, w porozumieniu z organem prowadzącym szkołę, dyrektor szkoły</a:t>
            </a:r>
            <a:r>
              <a:rPr lang="pl-PL" sz="2400" dirty="0"/>
              <a:t>, w której są organizowane te zajęcia.</a:t>
            </a:r>
          </a:p>
          <a:p>
            <a:endParaRPr lang="pl-PL" dirty="0"/>
          </a:p>
        </p:txBody>
      </p:sp>
      <p:sp>
        <p:nvSpPr>
          <p:cNvPr id="4" name="Symbol zastępczy numeru slajdu 3"/>
          <p:cNvSpPr>
            <a:spLocks noGrp="1"/>
          </p:cNvSpPr>
          <p:nvPr>
            <p:ph type="sldNum" sz="quarter" idx="12"/>
          </p:nvPr>
        </p:nvSpPr>
        <p:spPr/>
        <p:txBody>
          <a:bodyPr/>
          <a:lstStyle/>
          <a:p>
            <a:fld id="{7387F155-43F5-4583-9F39-1278E8AB1DE5}" type="slidenum">
              <a:rPr lang="pl-PL" smtClean="0"/>
              <a:t>16</a:t>
            </a:fld>
            <a:endParaRPr lang="pl-PL"/>
          </a:p>
        </p:txBody>
      </p:sp>
    </p:spTree>
    <p:extLst>
      <p:ext uri="{BB962C8B-B14F-4D97-AF65-F5344CB8AC3E}">
        <p14:creationId xmlns:p14="http://schemas.microsoft.com/office/powerpoint/2010/main" val="16560144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0"/>
            <a:ext cx="10515600" cy="1325563"/>
          </a:xfrm>
        </p:spPr>
        <p:txBody>
          <a:bodyPr>
            <a:normAutofit/>
          </a:bodyPr>
          <a:lstStyle/>
          <a:p>
            <a:r>
              <a:rPr lang="pl-PL" sz="4000" dirty="0"/>
              <a:t>ROZPORZĄDZENIE MEN z dnia 23 sierpnia 2017 r. </a:t>
            </a:r>
            <a:r>
              <a:rPr lang="pl-PL" sz="4000" dirty="0" smtClean="0"/>
              <a:t>– </a:t>
            </a:r>
            <a:r>
              <a:rPr lang="pl-PL" sz="4000" dirty="0" smtClean="0">
                <a:solidFill>
                  <a:srgbClr val="0070C0"/>
                </a:solidFill>
              </a:rPr>
              <a:t>uzupełnienie </a:t>
            </a:r>
            <a:r>
              <a:rPr lang="pl-PL" sz="4000" dirty="0">
                <a:solidFill>
                  <a:srgbClr val="0070C0"/>
                </a:solidFill>
              </a:rPr>
              <a:t>różnic programowych </a:t>
            </a:r>
          </a:p>
        </p:txBody>
      </p:sp>
      <p:sp>
        <p:nvSpPr>
          <p:cNvPr id="3" name="Symbol zastępczy zawartości 2"/>
          <p:cNvSpPr>
            <a:spLocks noGrp="1"/>
          </p:cNvSpPr>
          <p:nvPr>
            <p:ph idx="1"/>
          </p:nvPr>
        </p:nvSpPr>
        <p:spPr>
          <a:xfrm>
            <a:off x="406400" y="2206171"/>
            <a:ext cx="11596913" cy="4651828"/>
          </a:xfrm>
        </p:spPr>
        <p:txBody>
          <a:bodyPr>
            <a:normAutofit/>
          </a:bodyPr>
          <a:lstStyle/>
          <a:p>
            <a:r>
              <a:rPr lang="pl-PL" sz="2400" b="1" dirty="0"/>
              <a:t>§ 18. </a:t>
            </a:r>
            <a:r>
              <a:rPr lang="pl-PL" sz="2400" dirty="0"/>
              <a:t>1. Dla uczniów wymienionych w § 17 ust. 1, w odniesieniu do których </a:t>
            </a:r>
            <a:r>
              <a:rPr lang="pl-PL" sz="2400" b="1" dirty="0">
                <a:solidFill>
                  <a:srgbClr val="0070C0"/>
                </a:solidFill>
              </a:rPr>
              <a:t>nauczyciel prowadzący zajęcia edukacyjne z danego przedmiotu </a:t>
            </a:r>
            <a:r>
              <a:rPr lang="pl-PL" sz="2400" u="sng" dirty="0">
                <a:solidFill>
                  <a:srgbClr val="0070C0"/>
                </a:solidFill>
              </a:rPr>
              <a:t>stwierdzi </a:t>
            </a:r>
            <a:r>
              <a:rPr lang="pl-PL" sz="2400" u="sng" dirty="0"/>
              <a:t>konieczność uzupełnienia różnic programowych</a:t>
            </a:r>
            <a:r>
              <a:rPr lang="pl-PL" sz="2400" dirty="0"/>
              <a:t> z tego przedmiotu, </a:t>
            </a:r>
            <a:r>
              <a:rPr lang="pl-PL" sz="2400" b="1" dirty="0">
                <a:solidFill>
                  <a:srgbClr val="0070C0"/>
                </a:solidFill>
              </a:rPr>
              <a:t>organ prowadzący szkołę organizuje w szkole dodatkowe zajęcia wyrównawcze</a:t>
            </a:r>
            <a:r>
              <a:rPr lang="pl-PL" sz="2400" b="1" dirty="0"/>
              <a:t> </a:t>
            </a:r>
            <a:r>
              <a:rPr lang="pl-PL" sz="2400" dirty="0"/>
              <a:t>z tego </a:t>
            </a:r>
            <a:r>
              <a:rPr lang="pl-PL" sz="2400" dirty="0" smtClean="0"/>
              <a:t>przedmiotu.</a:t>
            </a:r>
            <a:br>
              <a:rPr lang="pl-PL" sz="2400" dirty="0" smtClean="0"/>
            </a:br>
            <a:r>
              <a:rPr lang="pl-PL" sz="2400" dirty="0" smtClean="0"/>
              <a:t>2</a:t>
            </a:r>
            <a:r>
              <a:rPr lang="pl-PL" sz="2400" dirty="0"/>
              <a:t>. Dodatkowe zajęcia wyrównawcze z danego przedmiotu </a:t>
            </a:r>
            <a:r>
              <a:rPr lang="pl-PL" sz="2400" b="1" dirty="0">
                <a:solidFill>
                  <a:srgbClr val="0070C0"/>
                </a:solidFill>
              </a:rPr>
              <a:t>są prowadzone indywidualnie lub w grupach</a:t>
            </a:r>
            <a:r>
              <a:rPr lang="pl-PL" sz="2400" dirty="0"/>
              <a:t>, w formie dodatkowych zajęć lekcyjnych z tego przedmiotu, </a:t>
            </a:r>
            <a:r>
              <a:rPr lang="pl-PL" sz="2400" u="sng" dirty="0"/>
              <a:t>w wymiarze 1 godziny lekcyjnej </a:t>
            </a:r>
            <a:r>
              <a:rPr lang="pl-PL" sz="2400" u="sng" dirty="0" smtClean="0"/>
              <a:t>tygodniowo.</a:t>
            </a:r>
            <a:r>
              <a:rPr lang="pl-PL" sz="2400" dirty="0" smtClean="0"/>
              <a:t/>
            </a:r>
            <a:br>
              <a:rPr lang="pl-PL" sz="2400" dirty="0" smtClean="0"/>
            </a:br>
            <a:r>
              <a:rPr lang="pl-PL" sz="2400" dirty="0" smtClean="0"/>
              <a:t>3</a:t>
            </a:r>
            <a:r>
              <a:rPr lang="pl-PL" sz="2400" dirty="0"/>
              <a:t>. Tygodniowy rozkład dodatkowych zajęć wyrównawczych </a:t>
            </a:r>
            <a:r>
              <a:rPr lang="pl-PL" sz="2400" b="1" dirty="0">
                <a:solidFill>
                  <a:srgbClr val="0070C0"/>
                </a:solidFill>
              </a:rPr>
              <a:t>ustala, w porozumieniu z organem prowadzącym szkołę, dyrektor szkoły</a:t>
            </a:r>
            <a:r>
              <a:rPr lang="pl-PL" sz="2400" dirty="0"/>
              <a:t>, w której są organizowane te zajęcia.</a:t>
            </a:r>
          </a:p>
          <a:p>
            <a:r>
              <a:rPr lang="pl-PL" sz="2400" b="1" dirty="0"/>
              <a:t>§ 19. </a:t>
            </a:r>
            <a:r>
              <a:rPr lang="pl-PL" sz="2400" u="sng" dirty="0"/>
              <a:t>Łączny wymiar godzin zajęć lekcyjnych</a:t>
            </a:r>
            <a:r>
              <a:rPr lang="pl-PL" sz="2400" dirty="0"/>
              <a:t>, o których mowa w § 17 ust. 2 i § 18 ust. 2, </a:t>
            </a:r>
            <a:r>
              <a:rPr lang="pl-PL" sz="2400" u="sng" dirty="0">
                <a:solidFill>
                  <a:srgbClr val="0070C0"/>
                </a:solidFill>
              </a:rPr>
              <a:t>nie może być wyższy niż 5 godzin lekcyjnych tygodniowo w odniesieniu do jednego ucznia. </a:t>
            </a:r>
          </a:p>
        </p:txBody>
      </p:sp>
      <p:sp>
        <p:nvSpPr>
          <p:cNvPr id="4" name="Symbol zastępczy numeru slajdu 3"/>
          <p:cNvSpPr>
            <a:spLocks noGrp="1"/>
          </p:cNvSpPr>
          <p:nvPr>
            <p:ph type="sldNum" sz="quarter" idx="12"/>
          </p:nvPr>
        </p:nvSpPr>
        <p:spPr/>
        <p:txBody>
          <a:bodyPr/>
          <a:lstStyle/>
          <a:p>
            <a:fld id="{7387F155-43F5-4583-9F39-1278E8AB1DE5}" type="slidenum">
              <a:rPr lang="pl-PL" smtClean="0"/>
              <a:t>17</a:t>
            </a:fld>
            <a:endParaRPr lang="pl-PL"/>
          </a:p>
        </p:txBody>
      </p:sp>
    </p:spTree>
    <p:extLst>
      <p:ext uri="{BB962C8B-B14F-4D97-AF65-F5344CB8AC3E}">
        <p14:creationId xmlns:p14="http://schemas.microsoft.com/office/powerpoint/2010/main" val="38277207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0"/>
            <a:ext cx="10515600" cy="1325563"/>
          </a:xfrm>
        </p:spPr>
        <p:txBody>
          <a:bodyPr>
            <a:normAutofit/>
          </a:bodyPr>
          <a:lstStyle/>
          <a:p>
            <a:r>
              <a:rPr lang="pl-PL" sz="4000" dirty="0"/>
              <a:t>ROZPORZĄDZENIE MEN z dnia 23 sierpnia 2017 r. </a:t>
            </a:r>
            <a:r>
              <a:rPr lang="pl-PL" sz="4000" dirty="0" smtClean="0"/>
              <a:t>– </a:t>
            </a:r>
            <a:r>
              <a:rPr lang="pl-PL" sz="4000" dirty="0" smtClean="0">
                <a:solidFill>
                  <a:srgbClr val="0070C0"/>
                </a:solidFill>
              </a:rPr>
              <a:t>nauka </a:t>
            </a:r>
            <a:r>
              <a:rPr lang="pl-PL" sz="4000" dirty="0">
                <a:solidFill>
                  <a:srgbClr val="0070C0"/>
                </a:solidFill>
              </a:rPr>
              <a:t>języka i kultury kraju pochodzenia</a:t>
            </a:r>
          </a:p>
        </p:txBody>
      </p:sp>
      <p:sp>
        <p:nvSpPr>
          <p:cNvPr id="3" name="Symbol zastępczy zawartości 2"/>
          <p:cNvSpPr>
            <a:spLocks noGrp="1"/>
          </p:cNvSpPr>
          <p:nvPr>
            <p:ph idx="1"/>
          </p:nvPr>
        </p:nvSpPr>
        <p:spPr>
          <a:xfrm>
            <a:off x="406401" y="1857829"/>
            <a:ext cx="11553370" cy="5000170"/>
          </a:xfrm>
        </p:spPr>
        <p:txBody>
          <a:bodyPr>
            <a:normAutofit/>
          </a:bodyPr>
          <a:lstStyle/>
          <a:p>
            <a:r>
              <a:rPr lang="pl-PL" sz="2400" b="1" dirty="0"/>
              <a:t>§ </a:t>
            </a:r>
            <a:r>
              <a:rPr lang="pl-PL" sz="2400" b="1" dirty="0" smtClean="0"/>
              <a:t>20. </a:t>
            </a:r>
            <a:r>
              <a:rPr lang="pl-PL" sz="2400" dirty="0"/>
              <a:t>1</a:t>
            </a:r>
            <a:r>
              <a:rPr lang="pl-PL" sz="2400" dirty="0" smtClean="0"/>
              <a:t>. </a:t>
            </a:r>
            <a:r>
              <a:rPr lang="pl-PL" sz="2400" dirty="0"/>
              <a:t>Dla uczniów niebędących obywatelami polskimi, podlegających obowiązkowi szkolnemu </a:t>
            </a:r>
            <a:r>
              <a:rPr lang="pl-PL" sz="2400" u="sng" dirty="0"/>
              <a:t>placówka dyplomatyczna lub konsularna kraju ich pochodzenia działająca na terytorium Rzeczypospolitej Polskiej albo stowarzyszenie kulturalno-oświatowe danej narodowości </a:t>
            </a:r>
            <a:r>
              <a:rPr lang="pl-PL" sz="2400" b="1" dirty="0">
                <a:solidFill>
                  <a:srgbClr val="0070C0"/>
                </a:solidFill>
              </a:rPr>
              <a:t>mogą organizować w szkole naukę języka i kultury kraju pochodzenia</a:t>
            </a:r>
            <a:r>
              <a:rPr lang="pl-PL" sz="2400" dirty="0">
                <a:solidFill>
                  <a:srgbClr val="0070C0"/>
                </a:solidFill>
              </a:rPr>
              <a:t>, </a:t>
            </a:r>
            <a:r>
              <a:rPr lang="pl-PL" sz="2400" u="sng" dirty="0">
                <a:solidFill>
                  <a:srgbClr val="0070C0"/>
                </a:solidFill>
              </a:rPr>
              <a:t>jeżeli </a:t>
            </a:r>
            <a:r>
              <a:rPr lang="pl-PL" sz="2400" u="sng" dirty="0"/>
              <a:t>do udziału w tym kształceniu zostanie zgłoszonych co najmniej 7 uczniów. </a:t>
            </a:r>
            <a:r>
              <a:rPr lang="pl-PL" sz="2400" dirty="0" smtClean="0"/>
              <a:t/>
            </a:r>
            <a:br>
              <a:rPr lang="pl-PL" sz="2400" dirty="0" smtClean="0"/>
            </a:br>
            <a:r>
              <a:rPr lang="pl-PL" sz="2400" dirty="0" smtClean="0"/>
              <a:t>2</a:t>
            </a:r>
            <a:r>
              <a:rPr lang="pl-PL" sz="2400" dirty="0"/>
              <a:t>. Łączny wymiar godzin nauki języka i kultury kraju pochodzenia </a:t>
            </a:r>
            <a:r>
              <a:rPr lang="pl-PL" sz="2400" b="1" dirty="0">
                <a:solidFill>
                  <a:srgbClr val="0070C0"/>
                </a:solidFill>
              </a:rPr>
              <a:t>nie może być wyższy niż 5 godzin lekcyjnych </a:t>
            </a:r>
            <a:r>
              <a:rPr lang="pl-PL" sz="2400" b="1" dirty="0" smtClean="0">
                <a:solidFill>
                  <a:srgbClr val="0070C0"/>
                </a:solidFill>
              </a:rPr>
              <a:t>tygodniowo.</a:t>
            </a:r>
            <a:r>
              <a:rPr lang="pl-PL" sz="2400" b="1" dirty="0" smtClean="0"/>
              <a:t/>
            </a:r>
            <a:br>
              <a:rPr lang="pl-PL" sz="2400" b="1" dirty="0" smtClean="0"/>
            </a:br>
            <a:r>
              <a:rPr lang="pl-PL" sz="2400" dirty="0" smtClean="0"/>
              <a:t>3</a:t>
            </a:r>
            <a:r>
              <a:rPr lang="pl-PL" sz="2400" dirty="0"/>
              <a:t>. </a:t>
            </a:r>
            <a:r>
              <a:rPr lang="pl-PL" sz="2400" b="1" dirty="0">
                <a:solidFill>
                  <a:srgbClr val="0070C0"/>
                </a:solidFill>
              </a:rPr>
              <a:t>Dyrektor szkoły ustala </a:t>
            </a:r>
            <a:r>
              <a:rPr lang="pl-PL" sz="2400" u="sng" dirty="0"/>
              <a:t>w porozumieniu z placówką dyplomatyczną lub konsularną lub stowarzyszeniem</a:t>
            </a:r>
            <a:r>
              <a:rPr lang="pl-PL" sz="2400" dirty="0"/>
              <a:t>, o których mowa w ust. 1, </a:t>
            </a:r>
            <a:r>
              <a:rPr lang="pl-PL" sz="2400" b="1" dirty="0">
                <a:solidFill>
                  <a:srgbClr val="0070C0"/>
                </a:solidFill>
              </a:rPr>
              <a:t>dni tygodnia i godziny</a:t>
            </a:r>
            <a:r>
              <a:rPr lang="pl-PL" sz="2400" dirty="0"/>
              <a:t>, w których może odbywać się w szkole nauka języka i kultury kraju pochodzenia. </a:t>
            </a:r>
          </a:p>
          <a:p>
            <a:pPr marL="0" indent="0">
              <a:buNone/>
            </a:pPr>
            <a:endParaRPr lang="pl-PL" sz="2400" dirty="0"/>
          </a:p>
        </p:txBody>
      </p:sp>
      <p:sp>
        <p:nvSpPr>
          <p:cNvPr id="4" name="Symbol zastępczy numeru slajdu 3"/>
          <p:cNvSpPr>
            <a:spLocks noGrp="1"/>
          </p:cNvSpPr>
          <p:nvPr>
            <p:ph type="sldNum" sz="quarter" idx="12"/>
          </p:nvPr>
        </p:nvSpPr>
        <p:spPr/>
        <p:txBody>
          <a:bodyPr/>
          <a:lstStyle/>
          <a:p>
            <a:fld id="{7387F155-43F5-4583-9F39-1278E8AB1DE5}" type="slidenum">
              <a:rPr lang="pl-PL" smtClean="0"/>
              <a:t>18</a:t>
            </a:fld>
            <a:endParaRPr lang="pl-PL"/>
          </a:p>
        </p:txBody>
      </p:sp>
    </p:spTree>
    <p:extLst>
      <p:ext uri="{BB962C8B-B14F-4D97-AF65-F5344CB8AC3E}">
        <p14:creationId xmlns:p14="http://schemas.microsoft.com/office/powerpoint/2010/main" val="41810726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59657" y="0"/>
            <a:ext cx="11872686" cy="1325563"/>
          </a:xfrm>
        </p:spPr>
        <p:txBody>
          <a:bodyPr>
            <a:normAutofit/>
          </a:bodyPr>
          <a:lstStyle/>
          <a:p>
            <a:r>
              <a:rPr lang="pl-PL" sz="3600" dirty="0"/>
              <a:t>ROZPORZĄDZENIE MEN z dnia 23 sierpnia 2017 r. – </a:t>
            </a:r>
            <a:r>
              <a:rPr lang="pl-PL" sz="3600" dirty="0" smtClean="0">
                <a:solidFill>
                  <a:srgbClr val="0070C0"/>
                </a:solidFill>
              </a:rPr>
              <a:t>stypendium </a:t>
            </a:r>
            <a:r>
              <a:rPr lang="pl-PL" sz="3600" dirty="0">
                <a:solidFill>
                  <a:srgbClr val="0070C0"/>
                </a:solidFill>
              </a:rPr>
              <a:t>ministra właściwego do spraw oświaty i </a:t>
            </a:r>
            <a:r>
              <a:rPr lang="pl-PL" sz="3600" dirty="0" smtClean="0">
                <a:solidFill>
                  <a:srgbClr val="0070C0"/>
                </a:solidFill>
              </a:rPr>
              <a:t>wychowania</a:t>
            </a:r>
            <a:endParaRPr lang="pl-PL" sz="3600" dirty="0">
              <a:solidFill>
                <a:srgbClr val="0070C0"/>
              </a:solidFill>
            </a:endParaRPr>
          </a:p>
        </p:txBody>
      </p:sp>
      <p:sp>
        <p:nvSpPr>
          <p:cNvPr id="3" name="Symbol zastępczy zawartości 2"/>
          <p:cNvSpPr>
            <a:spLocks noGrp="1"/>
          </p:cNvSpPr>
          <p:nvPr>
            <p:ph idx="1"/>
          </p:nvPr>
        </p:nvSpPr>
        <p:spPr>
          <a:xfrm>
            <a:off x="348343" y="1480456"/>
            <a:ext cx="11683999" cy="5377543"/>
          </a:xfrm>
        </p:spPr>
        <p:txBody>
          <a:bodyPr>
            <a:normAutofit fontScale="92500" lnSpcReduction="20000"/>
          </a:bodyPr>
          <a:lstStyle/>
          <a:p>
            <a:r>
              <a:rPr lang="pl-PL" sz="2600" b="1" dirty="0"/>
              <a:t>§ 21. </a:t>
            </a:r>
            <a:r>
              <a:rPr lang="pl-PL" sz="2600" dirty="0"/>
              <a:t>Osobom niebędącym obywatelami polskimi, o których mowa w art. 165 ust. 5 pkt 1 ustawy, </a:t>
            </a:r>
            <a:r>
              <a:rPr lang="pl-PL" sz="2600" b="1" dirty="0"/>
              <a:t>może być przyznane stypendium ministra właściwego do spraw oświaty i wychowania </a:t>
            </a:r>
            <a:r>
              <a:rPr lang="pl-PL" sz="2600" dirty="0"/>
              <a:t>w miesięcznej wysokości równej wysokości stypendium Prezesa Rady Ministrów, o którym mowa w przepisach wydanych na podstawie art. 90k ustawy z dnia 7 września 1991 r. o systemie oświaty. </a:t>
            </a:r>
            <a:r>
              <a:rPr lang="pl-PL" sz="2600" i="1" dirty="0" smtClean="0">
                <a:solidFill>
                  <a:srgbClr val="00B050"/>
                </a:solidFill>
              </a:rPr>
              <a:t>(</a:t>
            </a:r>
            <a:r>
              <a:rPr lang="pl-PL" sz="2400" i="1" dirty="0">
                <a:solidFill>
                  <a:srgbClr val="00B050"/>
                </a:solidFill>
              </a:rPr>
              <a:t>ROZPORZĄDZENIE RADY </a:t>
            </a:r>
            <a:r>
              <a:rPr lang="pl-PL" sz="2400" i="1" dirty="0" smtClean="0">
                <a:solidFill>
                  <a:srgbClr val="00B050"/>
                </a:solidFill>
              </a:rPr>
              <a:t>MINISTRÓW z </a:t>
            </a:r>
            <a:r>
              <a:rPr lang="pl-PL" sz="2400" i="1" dirty="0">
                <a:solidFill>
                  <a:srgbClr val="00B050"/>
                </a:solidFill>
              </a:rPr>
              <a:t>dnia 14 czerwca 2005 r</a:t>
            </a:r>
            <a:r>
              <a:rPr lang="pl-PL" sz="2400" i="1" dirty="0" smtClean="0">
                <a:solidFill>
                  <a:srgbClr val="00B050"/>
                </a:solidFill>
              </a:rPr>
              <a:t>. w </a:t>
            </a:r>
            <a:r>
              <a:rPr lang="pl-PL" sz="2400" i="1" dirty="0">
                <a:solidFill>
                  <a:srgbClr val="00B050"/>
                </a:solidFill>
              </a:rPr>
              <a:t>sprawie stypendiów Prezesa Rady Ministrów, ministra właściwego do spraw oświaty i wychowania oraz ministra właściwego do spraw kultury i ochrony dziedzictwa </a:t>
            </a:r>
            <a:r>
              <a:rPr lang="pl-PL" sz="2400" i="1" dirty="0" smtClean="0">
                <a:solidFill>
                  <a:srgbClr val="00B050"/>
                </a:solidFill>
              </a:rPr>
              <a:t>narodowego - Dz</a:t>
            </a:r>
            <a:r>
              <a:rPr lang="pl-PL" sz="2400" i="1" dirty="0">
                <a:solidFill>
                  <a:srgbClr val="00B050"/>
                </a:solidFill>
              </a:rPr>
              <a:t>. U. Nr 106, poz. 890 oraz z 2019 r. poz. 1615</a:t>
            </a:r>
            <a:r>
              <a:rPr lang="pl-PL" sz="2400" i="1" dirty="0" smtClean="0">
                <a:solidFill>
                  <a:srgbClr val="00B050"/>
                </a:solidFill>
              </a:rPr>
              <a:t>)</a:t>
            </a:r>
            <a:endParaRPr lang="pl-PL" sz="2600" i="1" dirty="0">
              <a:solidFill>
                <a:srgbClr val="00B050"/>
              </a:solidFill>
            </a:endParaRPr>
          </a:p>
          <a:p>
            <a:r>
              <a:rPr lang="pl-PL" sz="2600" b="1" dirty="0"/>
              <a:t>§ 22. </a:t>
            </a:r>
            <a:r>
              <a:rPr lang="pl-PL" sz="2600" dirty="0"/>
              <a:t>1. </a:t>
            </a:r>
            <a:r>
              <a:rPr lang="pl-PL" sz="2600" b="1" dirty="0"/>
              <a:t>Stypendium</a:t>
            </a:r>
            <a:r>
              <a:rPr lang="pl-PL" sz="2600" dirty="0"/>
              <a:t>, o którym mowa w § 21, </a:t>
            </a:r>
            <a:r>
              <a:rPr lang="pl-PL" sz="2600" b="1" dirty="0"/>
              <a:t>może być obniżone</a:t>
            </a:r>
            <a:r>
              <a:rPr lang="pl-PL" sz="2600" dirty="0"/>
              <a:t>, jeżeli osoba, której przyznano stypendium, otrzymała średnią ze śródrocznych, rocznych lub semestralnych ocen klasyfikacyjnych z zajęć edukacyjnych równą lub mniejszą od 3,00 lub otrzymała poprawną lub niższą śródroczną, roczną lub semestralną ocenę klasyfikacyjną zachowania. </a:t>
            </a:r>
            <a:r>
              <a:rPr lang="pl-PL" sz="2600" dirty="0" smtClean="0"/>
              <a:t/>
            </a:r>
            <a:br>
              <a:rPr lang="pl-PL" sz="2600" dirty="0" smtClean="0"/>
            </a:br>
            <a:r>
              <a:rPr lang="pl-PL" sz="2600" dirty="0" smtClean="0"/>
              <a:t>2</a:t>
            </a:r>
            <a:r>
              <a:rPr lang="pl-PL" sz="2600" dirty="0"/>
              <a:t>. </a:t>
            </a:r>
            <a:r>
              <a:rPr lang="pl-PL" sz="2600" b="1" dirty="0"/>
              <a:t>Stypendium</a:t>
            </a:r>
            <a:r>
              <a:rPr lang="pl-PL" sz="2600" dirty="0"/>
              <a:t>, o którym mowa w § 21, </a:t>
            </a:r>
            <a:r>
              <a:rPr lang="pl-PL" sz="2600" b="1" dirty="0"/>
              <a:t>może być zawieszone</a:t>
            </a:r>
            <a:r>
              <a:rPr lang="pl-PL" sz="2600" dirty="0"/>
              <a:t>, jeżeli osoba, której przyznano stypendium: </a:t>
            </a:r>
            <a:r>
              <a:rPr lang="pl-PL" sz="2600" dirty="0" smtClean="0"/>
              <a:t/>
            </a:r>
            <a:br>
              <a:rPr lang="pl-PL" sz="2600" dirty="0" smtClean="0"/>
            </a:br>
            <a:r>
              <a:rPr lang="pl-PL" sz="2600" dirty="0" smtClean="0"/>
              <a:t>1</a:t>
            </a:r>
            <a:r>
              <a:rPr lang="pl-PL" sz="2600" dirty="0"/>
              <a:t>) podała nieprawdziwe informacje, na podstawie których zostało przyznane jej stypendium</a:t>
            </a:r>
            <a:r>
              <a:rPr lang="pl-PL" sz="2600" dirty="0" smtClean="0"/>
              <a:t>; </a:t>
            </a:r>
            <a:br>
              <a:rPr lang="pl-PL" sz="2600" dirty="0" smtClean="0"/>
            </a:br>
            <a:r>
              <a:rPr lang="pl-PL" sz="2600" dirty="0" smtClean="0"/>
              <a:t>2</a:t>
            </a:r>
            <a:r>
              <a:rPr lang="pl-PL" sz="2600" dirty="0"/>
              <a:t>) nie otrzymała promocji do klasy programowo wyższej lub na semestr programowo </a:t>
            </a:r>
            <a:r>
              <a:rPr lang="pl-PL" sz="2600" dirty="0" smtClean="0"/>
              <a:t>wyższy;</a:t>
            </a:r>
            <a:br>
              <a:rPr lang="pl-PL" sz="2600" dirty="0" smtClean="0"/>
            </a:br>
            <a:r>
              <a:rPr lang="pl-PL" sz="2600" dirty="0" smtClean="0"/>
              <a:t>3</a:t>
            </a:r>
            <a:r>
              <a:rPr lang="pl-PL" sz="2600" dirty="0"/>
              <a:t>) przebywa dłużej niż miesiąc poza granicami Rzeczypospolitej Polskiej w okresie innym niż ferie letnie.</a:t>
            </a:r>
          </a:p>
          <a:p>
            <a:endParaRPr lang="pl-PL" dirty="0"/>
          </a:p>
        </p:txBody>
      </p:sp>
      <p:sp>
        <p:nvSpPr>
          <p:cNvPr id="4" name="Symbol zastępczy numeru slajdu 3"/>
          <p:cNvSpPr>
            <a:spLocks noGrp="1"/>
          </p:cNvSpPr>
          <p:nvPr>
            <p:ph type="sldNum" sz="quarter" idx="12"/>
          </p:nvPr>
        </p:nvSpPr>
        <p:spPr/>
        <p:txBody>
          <a:bodyPr/>
          <a:lstStyle/>
          <a:p>
            <a:fld id="{7387F155-43F5-4583-9F39-1278E8AB1DE5}" type="slidenum">
              <a:rPr lang="pl-PL" smtClean="0"/>
              <a:t>19</a:t>
            </a:fld>
            <a:endParaRPr lang="pl-PL"/>
          </a:p>
        </p:txBody>
      </p:sp>
    </p:spTree>
    <p:extLst>
      <p:ext uri="{BB962C8B-B14F-4D97-AF65-F5344CB8AC3E}">
        <p14:creationId xmlns:p14="http://schemas.microsoft.com/office/powerpoint/2010/main" val="23239803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54743" y="0"/>
            <a:ext cx="11437257" cy="1325563"/>
          </a:xfrm>
        </p:spPr>
        <p:txBody>
          <a:bodyPr>
            <a:normAutofit/>
          </a:bodyPr>
          <a:lstStyle/>
          <a:p>
            <a:r>
              <a:rPr lang="pl-PL" sz="3600" b="1" dirty="0" smtClean="0">
                <a:solidFill>
                  <a:srgbClr val="0070C0"/>
                </a:solidFill>
              </a:rPr>
              <a:t>Rozdział 7. ustawy </a:t>
            </a:r>
            <a:r>
              <a:rPr lang="pl-PL" sz="3600" b="1" dirty="0">
                <a:solidFill>
                  <a:srgbClr val="0070C0"/>
                </a:solidFill>
              </a:rPr>
              <a:t>Prawo oświatowe i </a:t>
            </a:r>
            <a:r>
              <a:rPr lang="pl-PL" sz="3600" b="1" dirty="0" err="1">
                <a:solidFill>
                  <a:srgbClr val="0070C0"/>
                </a:solidFill>
              </a:rPr>
              <a:t>rozp</a:t>
            </a:r>
            <a:r>
              <a:rPr lang="pl-PL" sz="3600" b="1" dirty="0">
                <a:solidFill>
                  <a:srgbClr val="0070C0"/>
                </a:solidFill>
              </a:rPr>
              <a:t>. wykonawcze</a:t>
            </a:r>
          </a:p>
        </p:txBody>
      </p:sp>
      <p:sp>
        <p:nvSpPr>
          <p:cNvPr id="4" name="Symbol zastępczy zawartości 3"/>
          <p:cNvSpPr>
            <a:spLocks noGrp="1"/>
          </p:cNvSpPr>
          <p:nvPr>
            <p:ph sz="half" idx="1"/>
          </p:nvPr>
        </p:nvSpPr>
        <p:spPr>
          <a:xfrm>
            <a:off x="124691" y="1825624"/>
            <a:ext cx="4045527" cy="5032375"/>
          </a:xfrm>
        </p:spPr>
        <p:txBody>
          <a:bodyPr>
            <a:normAutofit fontScale="85000" lnSpcReduction="10000"/>
          </a:bodyPr>
          <a:lstStyle/>
          <a:p>
            <a:r>
              <a:rPr lang="pl-PL" dirty="0" smtClean="0"/>
              <a:t>USTAWA z dnia 14 grudnia 2016 r. Prawo oświatowe </a:t>
            </a:r>
            <a:br>
              <a:rPr lang="pl-PL" dirty="0" smtClean="0"/>
            </a:br>
            <a:r>
              <a:rPr lang="pl-PL" dirty="0" smtClean="0"/>
              <a:t>(Dz. U. z 2021 r. </a:t>
            </a:r>
            <a:r>
              <a:rPr lang="pl-PL" b="1" dirty="0" smtClean="0">
                <a:hlinkClick r:id="rId3"/>
              </a:rPr>
              <a:t>poz. 1082</a:t>
            </a:r>
            <a:r>
              <a:rPr lang="pl-PL" dirty="0" smtClean="0"/>
              <a:t>), Rozdział 7. </a:t>
            </a:r>
            <a:r>
              <a:rPr lang="pl-PL" b="1" dirty="0" smtClean="0">
                <a:solidFill>
                  <a:srgbClr val="0070C0"/>
                </a:solidFill>
              </a:rPr>
              <a:t>Kształcenie osób przybywających z zagranicy </a:t>
            </a:r>
            <a:r>
              <a:rPr lang="pl-PL" dirty="0" smtClean="0"/>
              <a:t>– art. 165-167</a:t>
            </a:r>
          </a:p>
          <a:p>
            <a:r>
              <a:rPr lang="pl-PL" dirty="0" smtClean="0"/>
              <a:t>art. 165 ust. 16 – upoważnienie dla ministra właściwego do spraw oświaty i wychowania </a:t>
            </a:r>
          </a:p>
          <a:p>
            <a:endParaRPr lang="pl-PL" dirty="0"/>
          </a:p>
        </p:txBody>
      </p:sp>
      <p:sp>
        <p:nvSpPr>
          <p:cNvPr id="5" name="Symbol zastępczy zawartości 4"/>
          <p:cNvSpPr>
            <a:spLocks noGrp="1"/>
          </p:cNvSpPr>
          <p:nvPr>
            <p:ph sz="half" idx="2"/>
          </p:nvPr>
        </p:nvSpPr>
        <p:spPr>
          <a:xfrm>
            <a:off x="4379494" y="1325563"/>
            <a:ext cx="7497977" cy="5532436"/>
          </a:xfrm>
        </p:spPr>
        <p:txBody>
          <a:bodyPr>
            <a:normAutofit fontScale="85000" lnSpcReduction="10000"/>
          </a:bodyPr>
          <a:lstStyle/>
          <a:p>
            <a:r>
              <a:rPr lang="pl-PL" dirty="0" smtClean="0"/>
              <a:t>ROZPORZĄDZENIE MEN </a:t>
            </a:r>
            <a:r>
              <a:rPr lang="pl-PL" b="1" dirty="0" smtClean="0">
                <a:solidFill>
                  <a:srgbClr val="0070C0"/>
                </a:solidFill>
              </a:rPr>
              <a:t>z dnia 23 sierpnia 2017 r. </a:t>
            </a:r>
            <a:r>
              <a:rPr lang="pl-PL" i="1" dirty="0" smtClean="0"/>
              <a:t>w sprawie kształcenia osób niebędących obywatelami polskimi oraz osób będących obywatelami polskimi, które pobierały naukę w szkołach funkcjonujących w systemach oświaty innych państw </a:t>
            </a:r>
            <a:r>
              <a:rPr lang="pl-PL" dirty="0" smtClean="0"/>
              <a:t>(Dz. U. z 2020 r. poz. 1283 oraz z 2022 r. </a:t>
            </a:r>
            <a:r>
              <a:rPr lang="pl-PL" b="1" dirty="0" smtClean="0">
                <a:solidFill>
                  <a:srgbClr val="00B050"/>
                </a:solidFill>
              </a:rPr>
              <a:t>poz. 573</a:t>
            </a:r>
            <a:r>
              <a:rPr lang="pl-PL" dirty="0" smtClean="0"/>
              <a:t>) - </a:t>
            </a:r>
            <a:r>
              <a:rPr lang="pl-PL" b="1" dirty="0" smtClean="0">
                <a:hlinkClick r:id="rId4"/>
              </a:rPr>
              <a:t>LINK</a:t>
            </a:r>
            <a:endParaRPr lang="pl-PL" b="1" dirty="0" smtClean="0"/>
          </a:p>
          <a:p>
            <a:pPr marL="0" indent="0">
              <a:buNone/>
            </a:pPr>
            <a:r>
              <a:rPr lang="pl-PL" dirty="0" smtClean="0">
                <a:solidFill>
                  <a:srgbClr val="00B050"/>
                </a:solidFill>
              </a:rPr>
              <a:t>1) rozszerzenie katalogu uprawnionych osób – „… lub </a:t>
            </a:r>
            <a:r>
              <a:rPr lang="pl-PL" dirty="0">
                <a:solidFill>
                  <a:srgbClr val="00B050"/>
                </a:solidFill>
              </a:rPr>
              <a:t>innej osoby sprawującej opiekę </a:t>
            </a:r>
            <a:r>
              <a:rPr lang="pl-PL" dirty="0" smtClean="0">
                <a:solidFill>
                  <a:srgbClr val="00B050"/>
                </a:solidFill>
              </a:rPr>
              <a:t>nad uczniem”;</a:t>
            </a:r>
          </a:p>
          <a:p>
            <a:pPr marL="0" indent="0">
              <a:buNone/>
            </a:pPr>
            <a:r>
              <a:rPr lang="pl-PL" dirty="0" smtClean="0">
                <a:solidFill>
                  <a:srgbClr val="00B050"/>
                </a:solidFill>
              </a:rPr>
              <a:t>2) „</a:t>
            </a:r>
            <a:r>
              <a:rPr lang="pl-PL" b="1" dirty="0" smtClean="0">
                <a:solidFill>
                  <a:srgbClr val="00B050"/>
                </a:solidFill>
              </a:rPr>
              <a:t>§ </a:t>
            </a:r>
            <a:r>
              <a:rPr lang="pl-PL" b="1" dirty="0">
                <a:solidFill>
                  <a:srgbClr val="00B050"/>
                </a:solidFill>
              </a:rPr>
              <a:t>16. </a:t>
            </a:r>
            <a:r>
              <a:rPr lang="pl-PL" dirty="0" smtClean="0">
                <a:solidFill>
                  <a:srgbClr val="00B050"/>
                </a:solidFill>
              </a:rPr>
              <a:t>2. liczba </a:t>
            </a:r>
            <a:r>
              <a:rPr lang="pl-PL" dirty="0">
                <a:solidFill>
                  <a:srgbClr val="00B050"/>
                </a:solidFill>
              </a:rPr>
              <a:t>uczniów w oddziale przygotowawczym nie może przekraczać </a:t>
            </a:r>
            <a:r>
              <a:rPr lang="pl-PL" strike="sngStrike" dirty="0">
                <a:solidFill>
                  <a:srgbClr val="FF0000"/>
                </a:solidFill>
              </a:rPr>
              <a:t>15</a:t>
            </a:r>
            <a:r>
              <a:rPr lang="pl-PL" dirty="0"/>
              <a:t> </a:t>
            </a:r>
            <a:r>
              <a:rPr lang="pl-PL" dirty="0">
                <a:solidFill>
                  <a:srgbClr val="00B050"/>
                </a:solidFill>
              </a:rPr>
              <a:t>25 </a:t>
            </a:r>
            <a:r>
              <a:rPr lang="pl-PL" dirty="0" smtClean="0">
                <a:solidFill>
                  <a:srgbClr val="00B050"/>
                </a:solidFill>
              </a:rPr>
              <a:t>uczniów”;</a:t>
            </a:r>
          </a:p>
          <a:p>
            <a:pPr marL="0" indent="0">
              <a:buNone/>
            </a:pPr>
            <a:r>
              <a:rPr lang="pl-PL" dirty="0" smtClean="0">
                <a:solidFill>
                  <a:srgbClr val="00B050"/>
                </a:solidFill>
              </a:rPr>
              <a:t>3) „</a:t>
            </a:r>
            <a:r>
              <a:rPr lang="pl-PL" b="1" dirty="0" smtClean="0">
                <a:solidFill>
                  <a:srgbClr val="00B050"/>
                </a:solidFill>
              </a:rPr>
              <a:t>§ </a:t>
            </a:r>
            <a:r>
              <a:rPr lang="pl-PL" b="1" dirty="0">
                <a:solidFill>
                  <a:srgbClr val="00B050"/>
                </a:solidFill>
              </a:rPr>
              <a:t>16. </a:t>
            </a:r>
            <a:r>
              <a:rPr lang="pl-PL" dirty="0" smtClean="0">
                <a:solidFill>
                  <a:srgbClr val="00B050"/>
                </a:solidFill>
              </a:rPr>
              <a:t>9. W </a:t>
            </a:r>
            <a:r>
              <a:rPr lang="pl-PL" dirty="0">
                <a:solidFill>
                  <a:srgbClr val="00B050"/>
                </a:solidFill>
              </a:rPr>
              <a:t>oddziale przygotowawczym w ramach tygodniowego wymiaru godzin, o którym mowa w ust. 5, prowadzi się naukę języka polskiego </a:t>
            </a:r>
            <a:r>
              <a:rPr lang="pl-PL" dirty="0" smtClean="0">
                <a:solidFill>
                  <a:srgbClr val="00B050"/>
                </a:solidFill>
              </a:rPr>
              <a:t>……………, </a:t>
            </a:r>
            <a:r>
              <a:rPr lang="pl-PL" dirty="0">
                <a:solidFill>
                  <a:srgbClr val="00B050"/>
                </a:solidFill>
              </a:rPr>
              <a:t>w wymiarze nie niższym niż </a:t>
            </a:r>
            <a:r>
              <a:rPr lang="pl-PL" strike="sngStrike" dirty="0">
                <a:solidFill>
                  <a:srgbClr val="FF0000"/>
                </a:solidFill>
              </a:rPr>
              <a:t>3 godziny </a:t>
            </a:r>
            <a:r>
              <a:rPr lang="pl-PL" dirty="0">
                <a:solidFill>
                  <a:srgbClr val="00B050"/>
                </a:solidFill>
              </a:rPr>
              <a:t>6 godzin tygodniowo</a:t>
            </a:r>
            <a:r>
              <a:rPr lang="pl-PL" dirty="0" smtClean="0">
                <a:solidFill>
                  <a:srgbClr val="00B050"/>
                </a:solidFill>
              </a:rPr>
              <a:t>.”.</a:t>
            </a:r>
          </a:p>
          <a:p>
            <a:pPr marL="0" indent="0">
              <a:buNone/>
            </a:pPr>
            <a:r>
              <a:rPr lang="pl-PL" dirty="0" smtClean="0">
                <a:solidFill>
                  <a:srgbClr val="00B050"/>
                </a:solidFill>
              </a:rPr>
              <a:t/>
            </a:r>
            <a:br>
              <a:rPr lang="pl-PL" dirty="0" smtClean="0">
                <a:solidFill>
                  <a:srgbClr val="00B050"/>
                </a:solidFill>
              </a:rPr>
            </a:br>
            <a:r>
              <a:rPr lang="pl-PL" b="1" dirty="0" smtClean="0">
                <a:solidFill>
                  <a:srgbClr val="0070C0"/>
                </a:solidFill>
              </a:rPr>
              <a:t>ZMIANY OD 11 MARCA 2022 R.</a:t>
            </a:r>
            <a:endParaRPr lang="pl-PL" b="1" dirty="0">
              <a:solidFill>
                <a:srgbClr val="0070C0"/>
              </a:solidFill>
            </a:endParaRPr>
          </a:p>
        </p:txBody>
      </p:sp>
      <p:sp>
        <p:nvSpPr>
          <p:cNvPr id="3" name="Symbol zastępczy numeru slajdu 2"/>
          <p:cNvSpPr>
            <a:spLocks noGrp="1"/>
          </p:cNvSpPr>
          <p:nvPr>
            <p:ph type="sldNum" sz="quarter" idx="12"/>
          </p:nvPr>
        </p:nvSpPr>
        <p:spPr/>
        <p:txBody>
          <a:bodyPr/>
          <a:lstStyle/>
          <a:p>
            <a:fld id="{7387F155-43F5-4583-9F39-1278E8AB1DE5}" type="slidenum">
              <a:rPr lang="pl-PL" smtClean="0"/>
              <a:t>2</a:t>
            </a:fld>
            <a:endParaRPr lang="pl-PL"/>
          </a:p>
        </p:txBody>
      </p:sp>
    </p:spTree>
    <p:extLst>
      <p:ext uri="{BB962C8B-B14F-4D97-AF65-F5344CB8AC3E}">
        <p14:creationId xmlns:p14="http://schemas.microsoft.com/office/powerpoint/2010/main" val="2847152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0"/>
            <a:ext cx="12192000" cy="1325563"/>
          </a:xfrm>
        </p:spPr>
        <p:txBody>
          <a:bodyPr>
            <a:noAutofit/>
          </a:bodyPr>
          <a:lstStyle/>
          <a:p>
            <a:r>
              <a:rPr lang="pl-PL" sz="3600" dirty="0" smtClean="0"/>
              <a:t>USTAWA o pomocy obywatelom Ukrainy w związku z konfliktem zbrojnym na terytorium tego państwa </a:t>
            </a:r>
            <a:r>
              <a:rPr lang="pl-PL" sz="2800" b="1" dirty="0" smtClean="0">
                <a:solidFill>
                  <a:srgbClr val="0070C0"/>
                </a:solidFill>
              </a:rPr>
              <a:t>(„specustawa”) </a:t>
            </a:r>
            <a:r>
              <a:rPr lang="pl-PL" sz="2800" dirty="0" smtClean="0"/>
              <a:t>i </a:t>
            </a:r>
            <a:r>
              <a:rPr lang="pl-PL" sz="2800" dirty="0" err="1" smtClean="0"/>
              <a:t>rozp</a:t>
            </a:r>
            <a:r>
              <a:rPr lang="pl-PL" sz="2800" dirty="0" smtClean="0"/>
              <a:t>. wykonawcze</a:t>
            </a:r>
            <a:endParaRPr lang="pl-PL" sz="2800" dirty="0"/>
          </a:p>
        </p:txBody>
      </p:sp>
      <p:sp>
        <p:nvSpPr>
          <p:cNvPr id="4" name="Symbol zastępczy zawartości 3"/>
          <p:cNvSpPr>
            <a:spLocks noGrp="1"/>
          </p:cNvSpPr>
          <p:nvPr>
            <p:ph sz="half" idx="1"/>
          </p:nvPr>
        </p:nvSpPr>
        <p:spPr>
          <a:xfrm>
            <a:off x="-1" y="1325563"/>
            <a:ext cx="9710057" cy="5532438"/>
          </a:xfrm>
        </p:spPr>
        <p:txBody>
          <a:bodyPr>
            <a:normAutofit fontScale="77500" lnSpcReduction="20000"/>
          </a:bodyPr>
          <a:lstStyle/>
          <a:p>
            <a:r>
              <a:rPr lang="pl-PL" dirty="0" smtClean="0"/>
              <a:t>USTAWA </a:t>
            </a:r>
            <a:r>
              <a:rPr lang="pl-PL" dirty="0" smtClean="0">
                <a:solidFill>
                  <a:srgbClr val="0070C0"/>
                </a:solidFill>
              </a:rPr>
              <a:t>z dnia 12 marca 2022 r. </a:t>
            </a:r>
            <a:r>
              <a:rPr lang="pl-PL" dirty="0" smtClean="0"/>
              <a:t>o pomocy obywatelom Ukrainy w związku z konfliktem zbrojnym na terytorium tego państwa (Dz. U. poz. 583, </a:t>
            </a:r>
            <a:r>
              <a:rPr lang="pl-PL" b="1" dirty="0" smtClean="0">
                <a:solidFill>
                  <a:srgbClr val="FF0000"/>
                </a:solidFill>
              </a:rPr>
              <a:t>682, </a:t>
            </a:r>
            <a:r>
              <a:rPr lang="pl-PL" dirty="0" smtClean="0"/>
              <a:t>683 i 684) </a:t>
            </a:r>
            <a:br>
              <a:rPr lang="pl-PL" dirty="0" smtClean="0"/>
            </a:br>
            <a:r>
              <a:rPr lang="pl-PL" b="1" dirty="0" smtClean="0">
                <a:hlinkClick r:id="rId3"/>
              </a:rPr>
              <a:t>LINK</a:t>
            </a:r>
            <a:r>
              <a:rPr lang="pl-PL" dirty="0" smtClean="0"/>
              <a:t> - </a:t>
            </a:r>
            <a:r>
              <a:rPr lang="pl-PL" dirty="0" smtClean="0">
                <a:solidFill>
                  <a:srgbClr val="00B050"/>
                </a:solidFill>
              </a:rPr>
              <a:t>m.in. </a:t>
            </a:r>
            <a:r>
              <a:rPr lang="pl-PL" dirty="0">
                <a:solidFill>
                  <a:srgbClr val="00B050"/>
                </a:solidFill>
              </a:rPr>
              <a:t>z</a:t>
            </a:r>
            <a:r>
              <a:rPr lang="pl-PL" dirty="0" smtClean="0">
                <a:solidFill>
                  <a:srgbClr val="00B050"/>
                </a:solidFill>
              </a:rPr>
              <a:t>miana dot. </a:t>
            </a:r>
            <a:br>
              <a:rPr lang="pl-PL" dirty="0" smtClean="0">
                <a:solidFill>
                  <a:srgbClr val="00B050"/>
                </a:solidFill>
              </a:rPr>
            </a:br>
            <a:r>
              <a:rPr lang="pl-PL" dirty="0" smtClean="0">
                <a:solidFill>
                  <a:srgbClr val="00B050"/>
                </a:solidFill>
              </a:rPr>
              <a:t>„</a:t>
            </a:r>
            <a:r>
              <a:rPr lang="pl-PL" b="1" dirty="0" smtClean="0">
                <a:solidFill>
                  <a:srgbClr val="00B050"/>
                </a:solidFill>
              </a:rPr>
              <a:t>Art</a:t>
            </a:r>
            <a:r>
              <a:rPr lang="pl-PL" b="1" dirty="0">
                <a:solidFill>
                  <a:srgbClr val="00B050"/>
                </a:solidFill>
              </a:rPr>
              <a:t>. 1. </a:t>
            </a:r>
            <a:r>
              <a:rPr lang="pl-PL" dirty="0">
                <a:solidFill>
                  <a:srgbClr val="00B050"/>
                </a:solidFill>
              </a:rPr>
              <a:t>1. Ustawa określa szczególne zasady zalegalizowania pobytu obywateli Ukrainy, którzy przybyli na </a:t>
            </a:r>
            <a:r>
              <a:rPr lang="pl-PL" dirty="0" smtClean="0">
                <a:solidFill>
                  <a:srgbClr val="00B050"/>
                </a:solidFill>
              </a:rPr>
              <a:t>terytorium Rzeczypospolitej </a:t>
            </a:r>
            <a:r>
              <a:rPr lang="pl-PL" dirty="0">
                <a:solidFill>
                  <a:srgbClr val="00B050"/>
                </a:solidFill>
              </a:rPr>
              <a:t>Polskiej </a:t>
            </a:r>
            <a:r>
              <a:rPr lang="pl-PL" b="1" strike="sngStrike" dirty="0">
                <a:solidFill>
                  <a:srgbClr val="FF0000"/>
                </a:solidFill>
              </a:rPr>
              <a:t>bezpośrednio</a:t>
            </a:r>
            <a:r>
              <a:rPr lang="pl-PL" b="1" dirty="0">
                <a:solidFill>
                  <a:srgbClr val="00B050"/>
                </a:solidFill>
              </a:rPr>
              <a:t> </a:t>
            </a:r>
            <a:r>
              <a:rPr lang="pl-PL" dirty="0">
                <a:solidFill>
                  <a:srgbClr val="00B050"/>
                </a:solidFill>
              </a:rPr>
              <a:t>z terytorium </a:t>
            </a:r>
            <a:r>
              <a:rPr lang="pl-PL" dirty="0" smtClean="0">
                <a:solidFill>
                  <a:srgbClr val="00B050"/>
                </a:solidFill>
              </a:rPr>
              <a:t>Ukrainy…”.</a:t>
            </a:r>
            <a:br>
              <a:rPr lang="pl-PL" dirty="0" smtClean="0">
                <a:solidFill>
                  <a:srgbClr val="00B050"/>
                </a:solidFill>
              </a:rPr>
            </a:br>
            <a:r>
              <a:rPr lang="pl-PL" dirty="0" smtClean="0">
                <a:solidFill>
                  <a:srgbClr val="00B050"/>
                </a:solidFill>
              </a:rPr>
              <a:t>„</a:t>
            </a:r>
            <a:r>
              <a:rPr lang="pl-PL" b="1" dirty="0" smtClean="0">
                <a:solidFill>
                  <a:srgbClr val="00B050"/>
                </a:solidFill>
              </a:rPr>
              <a:t>Art. 2. </a:t>
            </a:r>
            <a:r>
              <a:rPr lang="pl-PL" dirty="0" smtClean="0">
                <a:solidFill>
                  <a:srgbClr val="00B050"/>
                </a:solidFill>
              </a:rPr>
              <a:t>1</a:t>
            </a:r>
            <a:r>
              <a:rPr lang="pl-PL" dirty="0">
                <a:solidFill>
                  <a:srgbClr val="00B050"/>
                </a:solidFill>
              </a:rPr>
              <a:t>. Art. 2. 1. Jeżeli obywatel Ukrainy, o którym mowa w art. 1 ust. 1, </a:t>
            </a:r>
            <a:r>
              <a:rPr lang="pl-PL" b="1" strike="sngStrike" dirty="0">
                <a:solidFill>
                  <a:srgbClr val="FF0000"/>
                </a:solidFill>
              </a:rPr>
              <a:t>wjechał</a:t>
            </a:r>
            <a:r>
              <a:rPr lang="pl-PL" dirty="0">
                <a:solidFill>
                  <a:srgbClr val="00B050"/>
                </a:solidFill>
              </a:rPr>
              <a:t> </a:t>
            </a:r>
            <a:r>
              <a:rPr lang="pl-PL" b="1" u="sng" dirty="0">
                <a:solidFill>
                  <a:srgbClr val="00B050"/>
                </a:solidFill>
              </a:rPr>
              <a:t>przybył</a:t>
            </a:r>
            <a:r>
              <a:rPr lang="pl-PL" b="1" dirty="0">
                <a:solidFill>
                  <a:srgbClr val="00B050"/>
                </a:solidFill>
              </a:rPr>
              <a:t> </a:t>
            </a:r>
            <a:r>
              <a:rPr lang="pl-PL" dirty="0">
                <a:solidFill>
                  <a:srgbClr val="00B050"/>
                </a:solidFill>
              </a:rPr>
              <a:t>legalnie na terytorium Rzeczypospolitej Polskiej w okresie od dnia 24 lutego 2022 r. do dnia określonego w przepisach wydanych na podstawie ust. 4 i deklaruje zamiar pozostania na terytorium Rzeczypospolitej Polskiej, </a:t>
            </a:r>
            <a:r>
              <a:rPr lang="pl-PL" b="1" u="sng" dirty="0">
                <a:solidFill>
                  <a:srgbClr val="00B050"/>
                </a:solidFill>
              </a:rPr>
              <a:t>jego pobyt na tym terytorium uznaje się za legalny w okresie 18 miesięcy licząc od dnia 24 lutego 2022 r. </a:t>
            </a:r>
            <a:r>
              <a:rPr lang="pl-PL" b="1" u="sng" dirty="0" smtClean="0">
                <a:solidFill>
                  <a:srgbClr val="00B050"/>
                </a:solidFill>
              </a:rPr>
              <a:t>...” </a:t>
            </a:r>
          </a:p>
          <a:p>
            <a:r>
              <a:rPr lang="pl-PL" dirty="0" smtClean="0">
                <a:solidFill>
                  <a:srgbClr val="00B050"/>
                </a:solidFill>
              </a:rPr>
              <a:t>Określa m.in. </a:t>
            </a:r>
            <a:r>
              <a:rPr lang="pl-PL" dirty="0" smtClean="0"/>
              <a:t>„</a:t>
            </a:r>
            <a:r>
              <a:rPr lang="pl-PL" b="1" dirty="0" smtClean="0"/>
              <a:t>szczególne regulacje dotyczące kształcenia, wychowania i opieki dzieci i uczniów będących obywatelami Ukrainy</a:t>
            </a:r>
            <a:r>
              <a:rPr lang="pl-PL" dirty="0" smtClean="0"/>
              <a:t>, w tym wsparcia jednostek samorządu terytorialnego w realizacji dodatkowych zadań oświatowych w tym zakresie” – </a:t>
            </a:r>
            <a:r>
              <a:rPr lang="pl-PL" b="1" dirty="0" smtClean="0">
                <a:solidFill>
                  <a:srgbClr val="0070C0"/>
                </a:solidFill>
              </a:rPr>
              <a:t>art. 50-59</a:t>
            </a:r>
          </a:p>
          <a:p>
            <a:r>
              <a:rPr lang="pl-PL" dirty="0" smtClean="0">
                <a:solidFill>
                  <a:srgbClr val="0070C0"/>
                </a:solidFill>
              </a:rPr>
              <a:t>Ustawa (z kilkoma wyjątkami) i zmiany </a:t>
            </a:r>
            <a:r>
              <a:rPr lang="pl-PL" b="1" dirty="0" smtClean="0">
                <a:solidFill>
                  <a:srgbClr val="0070C0"/>
                </a:solidFill>
              </a:rPr>
              <a:t>wchodzą w życie z </a:t>
            </a:r>
            <a:r>
              <a:rPr lang="pl-PL" b="1" dirty="0">
                <a:solidFill>
                  <a:srgbClr val="0070C0"/>
                </a:solidFill>
              </a:rPr>
              <a:t>mocą od dnia 24 lutego 2022 r.</a:t>
            </a:r>
            <a:endParaRPr lang="pl-PL" b="1" dirty="0" smtClean="0">
              <a:solidFill>
                <a:srgbClr val="0070C0"/>
              </a:solidFill>
            </a:endParaRPr>
          </a:p>
          <a:p>
            <a:r>
              <a:rPr lang="pl-PL" b="1" dirty="0" smtClean="0"/>
              <a:t>Art. 59 </a:t>
            </a:r>
            <a:r>
              <a:rPr lang="pl-PL" dirty="0" smtClean="0"/>
              <a:t>– upoważnienie dla ministra właściwego do spraw oświaty i wychowania</a:t>
            </a:r>
          </a:p>
          <a:p>
            <a:r>
              <a:rPr lang="pl-PL" b="1" dirty="0" smtClean="0">
                <a:solidFill>
                  <a:srgbClr val="0070C0"/>
                </a:solidFill>
              </a:rPr>
              <a:t>Art</a:t>
            </a:r>
            <a:r>
              <a:rPr lang="pl-PL" b="1" dirty="0">
                <a:solidFill>
                  <a:srgbClr val="0070C0"/>
                </a:solidFill>
              </a:rPr>
              <a:t>. 75 </a:t>
            </a:r>
            <a:r>
              <a:rPr lang="pl-PL" dirty="0" smtClean="0"/>
              <a:t>- Kurator </a:t>
            </a:r>
            <a:r>
              <a:rPr lang="pl-PL" dirty="0"/>
              <a:t>oświaty zwalnia z opłaty osoby z Ukrainy ubiegające się o </a:t>
            </a:r>
            <a:r>
              <a:rPr lang="pl-PL" dirty="0" smtClean="0"/>
              <a:t>potwierdzenie wykształcenia </a:t>
            </a:r>
            <a:r>
              <a:rPr lang="pl-PL" dirty="0"/>
              <a:t>uzyskanego za granicą.</a:t>
            </a:r>
            <a:r>
              <a:rPr lang="pl-PL" dirty="0" smtClean="0"/>
              <a:t> </a:t>
            </a:r>
            <a:endParaRPr lang="pl-PL" dirty="0"/>
          </a:p>
        </p:txBody>
      </p:sp>
      <p:sp>
        <p:nvSpPr>
          <p:cNvPr id="5" name="Symbol zastępczy zawartości 4"/>
          <p:cNvSpPr>
            <a:spLocks noGrp="1"/>
          </p:cNvSpPr>
          <p:nvPr>
            <p:ph sz="half" idx="2"/>
          </p:nvPr>
        </p:nvSpPr>
        <p:spPr>
          <a:xfrm>
            <a:off x="9506856" y="2322286"/>
            <a:ext cx="2685144" cy="4412343"/>
          </a:xfrm>
        </p:spPr>
        <p:txBody>
          <a:bodyPr>
            <a:normAutofit fontScale="77500" lnSpcReduction="20000"/>
          </a:bodyPr>
          <a:lstStyle/>
          <a:p>
            <a:r>
              <a:rPr lang="pl-PL" sz="3100" dirty="0" smtClean="0"/>
              <a:t>ROZPORZĄDZENIE MEiN </a:t>
            </a:r>
            <a:r>
              <a:rPr lang="pl-PL" sz="3100" dirty="0" smtClean="0">
                <a:solidFill>
                  <a:srgbClr val="0070C0"/>
                </a:solidFill>
              </a:rPr>
              <a:t>z dnia 21 marca 2022 r. </a:t>
            </a:r>
            <a:r>
              <a:rPr lang="pl-PL" sz="3100" i="1" dirty="0" smtClean="0"/>
              <a:t>w sprawie organizacji kształcenia, wychowania i opieki dzieci i młodzieży będących obywatelami Ukrainy</a:t>
            </a:r>
            <a:r>
              <a:rPr lang="pl-PL" sz="3100" dirty="0" smtClean="0"/>
              <a:t> (</a:t>
            </a:r>
            <a:r>
              <a:rPr lang="pl-PL" sz="3100" b="1" dirty="0" smtClean="0">
                <a:hlinkClick r:id="rId4"/>
              </a:rPr>
              <a:t>Dz. U. poz. 645</a:t>
            </a:r>
            <a:r>
              <a:rPr lang="pl-PL" sz="3100" dirty="0" smtClean="0"/>
              <a:t>)</a:t>
            </a:r>
          </a:p>
          <a:p>
            <a:pPr marL="0" indent="0">
              <a:buNone/>
            </a:pPr>
            <a:endParaRPr lang="pl-PL" dirty="0"/>
          </a:p>
        </p:txBody>
      </p:sp>
      <p:sp>
        <p:nvSpPr>
          <p:cNvPr id="3" name="Symbol zastępczy numeru slajdu 2"/>
          <p:cNvSpPr>
            <a:spLocks noGrp="1"/>
          </p:cNvSpPr>
          <p:nvPr>
            <p:ph type="sldNum" sz="quarter" idx="12"/>
          </p:nvPr>
        </p:nvSpPr>
        <p:spPr/>
        <p:txBody>
          <a:bodyPr/>
          <a:lstStyle/>
          <a:p>
            <a:fld id="{7387F155-43F5-4583-9F39-1278E8AB1DE5}" type="slidenum">
              <a:rPr lang="pl-PL" smtClean="0"/>
              <a:t>20</a:t>
            </a:fld>
            <a:endParaRPr lang="pl-PL"/>
          </a:p>
        </p:txBody>
      </p:sp>
    </p:spTree>
    <p:extLst>
      <p:ext uri="{BB962C8B-B14F-4D97-AF65-F5344CB8AC3E}">
        <p14:creationId xmlns:p14="http://schemas.microsoft.com/office/powerpoint/2010/main" val="5329776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460665" y="1"/>
            <a:ext cx="10629735" cy="1325563"/>
          </a:xfrm>
        </p:spPr>
        <p:txBody>
          <a:bodyPr>
            <a:normAutofit/>
          </a:bodyPr>
          <a:lstStyle/>
          <a:p>
            <a:r>
              <a:rPr lang="pl-PL" sz="4000" dirty="0" smtClean="0"/>
              <a:t>USTAWA o pomocy obywatelom Ukrainy </a:t>
            </a:r>
            <a:r>
              <a:rPr lang="pl-PL" sz="4000" dirty="0" smtClean="0">
                <a:solidFill>
                  <a:srgbClr val="0070C0"/>
                </a:solidFill>
              </a:rPr>
              <a:t>(„specustawa”) - analiza</a:t>
            </a:r>
            <a:endParaRPr lang="pl-PL" sz="4000" dirty="0">
              <a:solidFill>
                <a:srgbClr val="0070C0"/>
              </a:solidFill>
            </a:endParaRPr>
          </a:p>
        </p:txBody>
      </p:sp>
      <p:sp>
        <p:nvSpPr>
          <p:cNvPr id="3" name="Symbol zastępczy zawartości 2"/>
          <p:cNvSpPr>
            <a:spLocks noGrp="1"/>
          </p:cNvSpPr>
          <p:nvPr>
            <p:ph idx="1"/>
          </p:nvPr>
        </p:nvSpPr>
        <p:spPr>
          <a:xfrm>
            <a:off x="401783" y="1325564"/>
            <a:ext cx="11513126" cy="5532436"/>
          </a:xfrm>
        </p:spPr>
        <p:txBody>
          <a:bodyPr>
            <a:normAutofit fontScale="92500"/>
          </a:bodyPr>
          <a:lstStyle/>
          <a:p>
            <a:r>
              <a:rPr lang="pl-PL" sz="2600" b="1" dirty="0" smtClean="0"/>
              <a:t>Art. 50 </a:t>
            </a:r>
            <a:r>
              <a:rPr lang="pl-PL" sz="2600" dirty="0" smtClean="0"/>
              <a:t>- </a:t>
            </a:r>
            <a:r>
              <a:rPr lang="pl-PL" sz="2600" b="1" dirty="0" smtClean="0">
                <a:solidFill>
                  <a:srgbClr val="0070C0"/>
                </a:solidFill>
              </a:rPr>
              <a:t>wsparcie </a:t>
            </a:r>
            <a:r>
              <a:rPr lang="pl-PL" sz="2600" b="1" dirty="0" err="1" smtClean="0">
                <a:solidFill>
                  <a:srgbClr val="0070C0"/>
                </a:solidFill>
              </a:rPr>
              <a:t>jst</a:t>
            </a:r>
            <a:r>
              <a:rPr lang="pl-PL" sz="2600" b="1" dirty="0" smtClean="0">
                <a:solidFill>
                  <a:srgbClr val="0070C0"/>
                </a:solidFill>
              </a:rPr>
              <a:t> i szkół prowadzonych </a:t>
            </a:r>
            <a:r>
              <a:rPr lang="pl-PL" sz="2600" b="1" dirty="0">
                <a:solidFill>
                  <a:srgbClr val="0070C0"/>
                </a:solidFill>
              </a:rPr>
              <a:t>przez </a:t>
            </a:r>
            <a:r>
              <a:rPr lang="pl-PL" sz="2600" b="1" dirty="0" smtClean="0">
                <a:solidFill>
                  <a:srgbClr val="0070C0"/>
                </a:solidFill>
              </a:rPr>
              <a:t>ministrów </a:t>
            </a:r>
            <a:r>
              <a:rPr lang="pl-PL" sz="2600" dirty="0" smtClean="0"/>
              <a:t>(zwiększenie rezerwy </a:t>
            </a:r>
            <a:r>
              <a:rPr lang="pl-PL" sz="2600" dirty="0"/>
              <a:t>części oświatowej subwencji </a:t>
            </a:r>
            <a:r>
              <a:rPr lang="pl-PL" sz="2600" dirty="0" smtClean="0"/>
              <a:t>ogólnej oraz Fundusz Pomocy z </a:t>
            </a:r>
            <a:r>
              <a:rPr lang="pl-PL" sz="2600" dirty="0"/>
              <a:t>Banku Gospodarstwa </a:t>
            </a:r>
            <a:r>
              <a:rPr lang="pl-PL" sz="2600" dirty="0" smtClean="0"/>
              <a:t>Krajowego)</a:t>
            </a:r>
          </a:p>
          <a:p>
            <a:r>
              <a:rPr lang="pl-PL" sz="2600" b="1" dirty="0" smtClean="0"/>
              <a:t>Art. 51 </a:t>
            </a:r>
            <a:r>
              <a:rPr lang="pl-PL" sz="2600" dirty="0" smtClean="0"/>
              <a:t>– „inne lokalizacje prowadzenia zajęć” - </a:t>
            </a:r>
            <a:r>
              <a:rPr lang="pl-PL" sz="2600" dirty="0" smtClean="0">
                <a:solidFill>
                  <a:srgbClr val="0070C0"/>
                </a:solidFill>
              </a:rPr>
              <a:t>uchwała </a:t>
            </a:r>
            <a:r>
              <a:rPr lang="pl-PL" sz="2600" dirty="0">
                <a:solidFill>
                  <a:srgbClr val="0070C0"/>
                </a:solidFill>
              </a:rPr>
              <a:t>organu </a:t>
            </a:r>
            <a:r>
              <a:rPr lang="pl-PL" sz="2600" dirty="0" smtClean="0">
                <a:solidFill>
                  <a:srgbClr val="0070C0"/>
                </a:solidFill>
              </a:rPr>
              <a:t>stanowiącego </a:t>
            </a:r>
            <a:r>
              <a:rPr lang="pl-PL" sz="2600" dirty="0" err="1" smtClean="0">
                <a:solidFill>
                  <a:srgbClr val="0070C0"/>
                </a:solidFill>
              </a:rPr>
              <a:t>jst</a:t>
            </a:r>
            <a:r>
              <a:rPr lang="pl-PL" sz="2600" dirty="0" smtClean="0">
                <a:solidFill>
                  <a:srgbClr val="0070C0"/>
                </a:solidFill>
              </a:rPr>
              <a:t> (uszczegółowienie w </a:t>
            </a:r>
            <a:r>
              <a:rPr lang="pl-PL" sz="2600" dirty="0" err="1" smtClean="0">
                <a:solidFill>
                  <a:srgbClr val="0070C0"/>
                </a:solidFill>
              </a:rPr>
              <a:t>rozp</a:t>
            </a:r>
            <a:r>
              <a:rPr lang="pl-PL" sz="2600" dirty="0" smtClean="0">
                <a:solidFill>
                  <a:srgbClr val="0070C0"/>
                </a:solidFill>
              </a:rPr>
              <a:t>. wykonawczym), z tym że na postawie art. 51. </a:t>
            </a:r>
            <a:r>
              <a:rPr lang="pl-PL" sz="2600" dirty="0">
                <a:solidFill>
                  <a:srgbClr val="0070C0"/>
                </a:solidFill>
              </a:rPr>
              <a:t>10. </a:t>
            </a:r>
            <a:r>
              <a:rPr lang="pl-PL" sz="2600" dirty="0" smtClean="0">
                <a:solidFill>
                  <a:srgbClr val="0070C0"/>
                </a:solidFill>
              </a:rPr>
              <a:t>„</a:t>
            </a:r>
            <a:r>
              <a:rPr lang="pl-PL" sz="2600" b="1" dirty="0" smtClean="0">
                <a:solidFill>
                  <a:srgbClr val="0070C0"/>
                </a:solidFill>
              </a:rPr>
              <a:t>Statut</a:t>
            </a:r>
            <a:r>
              <a:rPr lang="pl-PL" sz="2600" dirty="0" smtClean="0">
                <a:solidFill>
                  <a:srgbClr val="0070C0"/>
                </a:solidFill>
              </a:rPr>
              <a:t> </a:t>
            </a:r>
            <a:r>
              <a:rPr lang="pl-PL" sz="2600" dirty="0"/>
              <a:t>przedszkola lub szkoły, której jest podporządkowana organizacyjnie </a:t>
            </a:r>
            <a:r>
              <a:rPr lang="pl-PL" sz="2600" u="sng" dirty="0"/>
              <a:t>inna lokalizacja prowadzenia zajęć</a:t>
            </a:r>
            <a:r>
              <a:rPr lang="pl-PL" sz="2600" dirty="0"/>
              <a:t>, </a:t>
            </a:r>
            <a:r>
              <a:rPr lang="pl-PL" sz="2600" b="1" dirty="0">
                <a:solidFill>
                  <a:srgbClr val="0070C0"/>
                </a:solidFill>
              </a:rPr>
              <a:t>ulega niezwłocznemu dostosowaniu</a:t>
            </a:r>
            <a:r>
              <a:rPr lang="pl-PL" sz="2600" dirty="0" smtClean="0">
                <a:solidFill>
                  <a:srgbClr val="0070C0"/>
                </a:solidFill>
              </a:rPr>
              <a:t>.” </a:t>
            </a:r>
            <a:endParaRPr lang="pl-PL" sz="2600" dirty="0">
              <a:solidFill>
                <a:srgbClr val="0070C0"/>
              </a:solidFill>
            </a:endParaRPr>
          </a:p>
          <a:p>
            <a:r>
              <a:rPr lang="pl-PL" sz="2600" b="1" dirty="0" smtClean="0"/>
              <a:t>Art. 52 </a:t>
            </a:r>
            <a:r>
              <a:rPr lang="pl-PL" sz="2600" dirty="0" smtClean="0"/>
              <a:t>– </a:t>
            </a:r>
            <a:r>
              <a:rPr lang="pl-PL" sz="2600" b="1" dirty="0" smtClean="0">
                <a:solidFill>
                  <a:srgbClr val="0070C0"/>
                </a:solidFill>
              </a:rPr>
              <a:t>może być </a:t>
            </a:r>
            <a:r>
              <a:rPr lang="pl-PL" sz="2600" b="1" dirty="0" smtClean="0"/>
              <a:t>zorganizowany bezpłatny </a:t>
            </a:r>
            <a:r>
              <a:rPr lang="pl-PL" sz="2600" b="1" dirty="0"/>
              <a:t>transport </a:t>
            </a:r>
            <a:r>
              <a:rPr lang="pl-PL" sz="2600" dirty="0"/>
              <a:t>do miejsca, w którym zapewnia się </a:t>
            </a:r>
            <a:r>
              <a:rPr lang="pl-PL" sz="2600" dirty="0" smtClean="0"/>
              <a:t>kształcenie</a:t>
            </a:r>
            <a:r>
              <a:rPr lang="pl-PL" sz="2600" dirty="0"/>
              <a:t>, wychowanie i opiekę</a:t>
            </a:r>
            <a:r>
              <a:rPr lang="pl-PL" sz="2600" dirty="0" smtClean="0"/>
              <a:t> (w tym opieka </a:t>
            </a:r>
            <a:r>
              <a:rPr lang="pl-PL" sz="2600" dirty="0"/>
              <a:t>w czasie </a:t>
            </a:r>
            <a:r>
              <a:rPr lang="pl-PL" sz="2600" dirty="0" smtClean="0"/>
              <a:t>przewozu)</a:t>
            </a:r>
          </a:p>
          <a:p>
            <a:r>
              <a:rPr lang="pl-PL" sz="2600" b="1" dirty="0" smtClean="0"/>
              <a:t>Art. </a:t>
            </a:r>
            <a:r>
              <a:rPr lang="pl-PL" sz="2600" b="1" dirty="0"/>
              <a:t>53 </a:t>
            </a:r>
            <a:r>
              <a:rPr lang="pl-PL" sz="2600" dirty="0"/>
              <a:t>– „</a:t>
            </a:r>
            <a:r>
              <a:rPr lang="pl-PL" sz="2600" b="1" dirty="0">
                <a:solidFill>
                  <a:srgbClr val="0070C0"/>
                </a:solidFill>
              </a:rPr>
              <a:t>mogą być </a:t>
            </a:r>
            <a:r>
              <a:rPr lang="pl-PL" sz="2600" b="1" dirty="0"/>
              <a:t>przyznawane świadczenia pomocy materialnej </a:t>
            </a:r>
            <a:r>
              <a:rPr lang="pl-PL" sz="2600" dirty="0"/>
              <a:t>o charakterze socjalnym na zasadach określonych w rozdziale 8a ustawy z dnia 7 września 1991 r. o systemie </a:t>
            </a:r>
            <a:r>
              <a:rPr lang="pl-PL" sz="2600" dirty="0" smtClean="0"/>
              <a:t>oświaty”</a:t>
            </a:r>
          </a:p>
          <a:p>
            <a:r>
              <a:rPr lang="pl-PL" sz="2600" b="1" dirty="0" smtClean="0"/>
              <a:t>Art. 54 </a:t>
            </a:r>
            <a:r>
              <a:rPr lang="pl-PL" sz="2600" dirty="0" smtClean="0"/>
              <a:t>– „</a:t>
            </a:r>
            <a:r>
              <a:rPr lang="pl-PL" sz="2600" b="1" dirty="0">
                <a:solidFill>
                  <a:srgbClr val="0070C0"/>
                </a:solidFill>
              </a:rPr>
              <a:t>nie stosuje się </a:t>
            </a:r>
            <a:r>
              <a:rPr lang="pl-PL" sz="2600" dirty="0"/>
              <a:t>przepisów art. 37 ustawy z dnia 14 grudnia 2016 r. - Prawo oświatowe</a:t>
            </a:r>
            <a:r>
              <a:rPr lang="pl-PL" sz="2600" dirty="0" smtClean="0"/>
              <a:t>.” – dot. zezwolenia na </a:t>
            </a:r>
            <a:r>
              <a:rPr lang="pl-PL" sz="2600" dirty="0"/>
              <a:t>realizację obowiązku wychowania przedszkolnego, obowiązku szkolnego lub obowiązku nauki </a:t>
            </a:r>
            <a:r>
              <a:rPr lang="pl-PL" sz="2600" b="1" dirty="0"/>
              <a:t>poza przedszkolem lub szkołą</a:t>
            </a:r>
          </a:p>
          <a:p>
            <a:endParaRPr lang="pl-PL" dirty="0"/>
          </a:p>
        </p:txBody>
      </p:sp>
      <p:sp>
        <p:nvSpPr>
          <p:cNvPr id="4" name="Symbol zastępczy numeru slajdu 3"/>
          <p:cNvSpPr>
            <a:spLocks noGrp="1"/>
          </p:cNvSpPr>
          <p:nvPr>
            <p:ph type="sldNum" sz="quarter" idx="12"/>
          </p:nvPr>
        </p:nvSpPr>
        <p:spPr/>
        <p:txBody>
          <a:bodyPr/>
          <a:lstStyle/>
          <a:p>
            <a:fld id="{7387F155-43F5-4583-9F39-1278E8AB1DE5}" type="slidenum">
              <a:rPr lang="pl-PL" smtClean="0"/>
              <a:t>21</a:t>
            </a:fld>
            <a:endParaRPr lang="pl-PL"/>
          </a:p>
        </p:txBody>
      </p:sp>
    </p:spTree>
    <p:extLst>
      <p:ext uri="{BB962C8B-B14F-4D97-AF65-F5344CB8AC3E}">
        <p14:creationId xmlns:p14="http://schemas.microsoft.com/office/powerpoint/2010/main" val="29578680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0"/>
            <a:ext cx="12081164" cy="1325563"/>
          </a:xfrm>
        </p:spPr>
        <p:txBody>
          <a:bodyPr>
            <a:normAutofit fontScale="90000"/>
          </a:bodyPr>
          <a:lstStyle/>
          <a:p>
            <a:pPr algn="ctr"/>
            <a:r>
              <a:rPr lang="pl-PL" dirty="0" smtClean="0"/>
              <a:t>USTAWA o pomocy obywatelom Ukrainy („specustawa”) - </a:t>
            </a:r>
            <a:r>
              <a:rPr lang="pl-PL" dirty="0">
                <a:solidFill>
                  <a:srgbClr val="0070C0"/>
                </a:solidFill>
              </a:rPr>
              <a:t>godziny ponadwymiarowe </a:t>
            </a:r>
            <a:r>
              <a:rPr lang="pl-PL" dirty="0" smtClean="0">
                <a:solidFill>
                  <a:srgbClr val="0070C0"/>
                </a:solidFill>
              </a:rPr>
              <a:t>oraz pomoc nauczyciela </a:t>
            </a:r>
            <a:endParaRPr lang="pl-PL" dirty="0">
              <a:solidFill>
                <a:srgbClr val="0070C0"/>
              </a:solidFill>
            </a:endParaRPr>
          </a:p>
        </p:txBody>
      </p:sp>
      <p:sp>
        <p:nvSpPr>
          <p:cNvPr id="3" name="Symbol zastępczy zawartości 2"/>
          <p:cNvSpPr>
            <a:spLocks noGrp="1"/>
          </p:cNvSpPr>
          <p:nvPr>
            <p:ph idx="1"/>
          </p:nvPr>
        </p:nvSpPr>
        <p:spPr>
          <a:xfrm>
            <a:off x="401783" y="1325564"/>
            <a:ext cx="11513126" cy="5532436"/>
          </a:xfrm>
        </p:spPr>
        <p:txBody>
          <a:bodyPr>
            <a:normAutofit/>
          </a:bodyPr>
          <a:lstStyle/>
          <a:p>
            <a:r>
              <a:rPr lang="pl-PL" sz="2400" b="1" dirty="0" smtClean="0"/>
              <a:t>Art. 56. </a:t>
            </a:r>
            <a:r>
              <a:rPr lang="pl-PL" sz="2400" b="1" u="sng" dirty="0" smtClean="0">
                <a:solidFill>
                  <a:srgbClr val="0070C0"/>
                </a:solidFill>
              </a:rPr>
              <a:t>W </a:t>
            </a:r>
            <a:r>
              <a:rPr lang="pl-PL" sz="2400" b="1" u="sng" dirty="0">
                <a:solidFill>
                  <a:srgbClr val="0070C0"/>
                </a:solidFill>
              </a:rPr>
              <a:t>roku szkolnym 2021/2022 </a:t>
            </a:r>
            <a:r>
              <a:rPr lang="pl-PL" sz="2400" u="sng" dirty="0"/>
              <a:t>w szkole, w której utworzono dodatkowy oddział </a:t>
            </a:r>
            <a:r>
              <a:rPr lang="pl-PL" sz="2400" dirty="0"/>
              <a:t>w celu zapewnienia kształcenia, wychowania i opieki dzieciom i uczniom będącym obywatelami Ukrainy, których pobyt na terytorium Rzeczypospolitej Polskiej jest uznawany za legalny na podstawie art. 2 ust. 1, </a:t>
            </a:r>
            <a:r>
              <a:rPr lang="pl-PL" sz="2400" b="1" dirty="0">
                <a:solidFill>
                  <a:srgbClr val="0070C0"/>
                </a:solidFill>
              </a:rPr>
              <a:t>nauczycielowi mogą być przydzielone</a:t>
            </a:r>
            <a:r>
              <a:rPr lang="pl-PL" sz="2400" b="1" dirty="0"/>
              <a:t>, za jego zgodą, godziny ponadwymiarowe w wymiarze wyższym niż </a:t>
            </a:r>
            <a:r>
              <a:rPr lang="pl-PL" sz="2400" dirty="0"/>
              <a:t>określony w art. 35 ust. 1 ustawy z dnia 26 stycznia 1982 r. - Karta Nauczyciela. </a:t>
            </a:r>
            <a:endParaRPr lang="pl-PL" sz="2400" dirty="0" smtClean="0"/>
          </a:p>
          <a:p>
            <a:r>
              <a:rPr lang="pl-PL" sz="2400" b="1" dirty="0"/>
              <a:t>Art. 57. </a:t>
            </a:r>
            <a:r>
              <a:rPr lang="pl-PL" sz="2400" u="sng" dirty="0"/>
              <a:t>W roku szkolnym 2021/2022 na stanowisku pomocy nauczyciela</a:t>
            </a:r>
            <a:r>
              <a:rPr lang="pl-PL" sz="2400" dirty="0"/>
              <a:t>, o którym mowa w art. 165 ust. 8 ustawy z dnia 14 grudnia 2016 r. - Prawo oświatowe, </a:t>
            </a:r>
            <a:r>
              <a:rPr lang="pl-PL" sz="2400" b="1" dirty="0">
                <a:solidFill>
                  <a:srgbClr val="0070C0"/>
                </a:solidFill>
              </a:rPr>
              <a:t>może być zatrudniona osoba nieposiadająca obywatelstwa polskiego, jeżeli </a:t>
            </a:r>
            <a:r>
              <a:rPr lang="pl-PL" sz="2400" u="sng" dirty="0"/>
              <a:t>posiada znajomość języka polskiego w mowie i piśmie w stopniu umożliwiającym pomoc uczniowi, który nie zna języka polskiego albo zna go na poziomie niewystarczającym do korzystania z nauki</a:t>
            </a:r>
            <a:r>
              <a:rPr lang="pl-PL" sz="2400" dirty="0"/>
              <a:t>. Wymogu znajomości języka polskiego potwierdzonej dokumentem, o którym mowa w art. 11 ust. 3 ustawy z dnia 21 listopada 2008 r. o pracownikach samorządowych, nie stosuje się. </a:t>
            </a:r>
          </a:p>
          <a:p>
            <a:endParaRPr lang="pl-PL" dirty="0"/>
          </a:p>
        </p:txBody>
      </p:sp>
      <p:sp>
        <p:nvSpPr>
          <p:cNvPr id="4" name="Symbol zastępczy numeru slajdu 3"/>
          <p:cNvSpPr>
            <a:spLocks noGrp="1"/>
          </p:cNvSpPr>
          <p:nvPr>
            <p:ph type="sldNum" sz="quarter" idx="12"/>
          </p:nvPr>
        </p:nvSpPr>
        <p:spPr/>
        <p:txBody>
          <a:bodyPr/>
          <a:lstStyle/>
          <a:p>
            <a:fld id="{7387F155-43F5-4583-9F39-1278E8AB1DE5}" type="slidenum">
              <a:rPr lang="pl-PL" smtClean="0"/>
              <a:t>22</a:t>
            </a:fld>
            <a:endParaRPr lang="pl-PL"/>
          </a:p>
        </p:txBody>
      </p:sp>
    </p:spTree>
    <p:extLst>
      <p:ext uri="{BB962C8B-B14F-4D97-AF65-F5344CB8AC3E}">
        <p14:creationId xmlns:p14="http://schemas.microsoft.com/office/powerpoint/2010/main" val="25152504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0"/>
            <a:ext cx="12081164" cy="1325563"/>
          </a:xfrm>
        </p:spPr>
        <p:txBody>
          <a:bodyPr>
            <a:noAutofit/>
          </a:bodyPr>
          <a:lstStyle/>
          <a:p>
            <a:pPr algn="ctr"/>
            <a:r>
              <a:rPr lang="pl-PL" sz="3600" dirty="0" smtClean="0"/>
              <a:t/>
            </a:r>
            <a:br>
              <a:rPr lang="pl-PL" sz="3600" dirty="0" smtClean="0"/>
            </a:br>
            <a:r>
              <a:rPr lang="pl-PL" sz="3600" dirty="0" smtClean="0"/>
              <a:t>USTAWA o pomocy obywatelom Ukrainy („specustawa”) – </a:t>
            </a:r>
            <a:r>
              <a:rPr lang="pl-PL" sz="3600" dirty="0" smtClean="0">
                <a:solidFill>
                  <a:srgbClr val="0070C0"/>
                </a:solidFill>
              </a:rPr>
              <a:t>podjęcie pracy przez nauczyciela korzystającego ze świadczenia kompensacyjnego oraz upoważnienie do wydania </a:t>
            </a:r>
            <a:r>
              <a:rPr lang="pl-PL" sz="3600" dirty="0" err="1" smtClean="0">
                <a:solidFill>
                  <a:srgbClr val="0070C0"/>
                </a:solidFill>
              </a:rPr>
              <a:t>rozp</a:t>
            </a:r>
            <a:r>
              <a:rPr lang="pl-PL" sz="3600" dirty="0" smtClean="0">
                <a:solidFill>
                  <a:srgbClr val="0070C0"/>
                </a:solidFill>
              </a:rPr>
              <a:t>.  </a:t>
            </a:r>
            <a:endParaRPr lang="pl-PL" sz="3600" dirty="0">
              <a:solidFill>
                <a:srgbClr val="0070C0"/>
              </a:solidFill>
            </a:endParaRPr>
          </a:p>
        </p:txBody>
      </p:sp>
      <p:sp>
        <p:nvSpPr>
          <p:cNvPr id="3" name="Symbol zastępczy zawartości 2"/>
          <p:cNvSpPr>
            <a:spLocks noGrp="1"/>
          </p:cNvSpPr>
          <p:nvPr>
            <p:ph idx="1"/>
          </p:nvPr>
        </p:nvSpPr>
        <p:spPr>
          <a:xfrm>
            <a:off x="295275" y="1768910"/>
            <a:ext cx="11306175" cy="5532436"/>
          </a:xfrm>
        </p:spPr>
        <p:txBody>
          <a:bodyPr>
            <a:normAutofit/>
          </a:bodyPr>
          <a:lstStyle/>
          <a:p>
            <a:r>
              <a:rPr lang="pl-PL" sz="2400" b="1" dirty="0" smtClean="0"/>
              <a:t>Art. 58</a:t>
            </a:r>
            <a:r>
              <a:rPr lang="pl-PL" sz="2400" b="1" dirty="0"/>
              <a:t>. </a:t>
            </a:r>
            <a:r>
              <a:rPr lang="pl-PL" sz="2400" u="sng" dirty="0"/>
              <a:t>Od dnia 24 lutego 2022 r. przepisu art. 9 ust. 2 </a:t>
            </a:r>
            <a:r>
              <a:rPr lang="pl-PL" sz="2400" b="1" u="sng" dirty="0"/>
              <a:t>ustawy z dnia 22 maja 2009 r. o nauczycielskich świadczeniach kompensacyjnych </a:t>
            </a:r>
            <a:r>
              <a:rPr lang="pl-PL" sz="2400" b="1" dirty="0">
                <a:solidFill>
                  <a:srgbClr val="0070C0"/>
                </a:solidFill>
              </a:rPr>
              <a:t>nie stosuje się</a:t>
            </a:r>
            <a:r>
              <a:rPr lang="pl-PL" sz="2400" b="1" dirty="0">
                <a:solidFill>
                  <a:srgbClr val="FF0000"/>
                </a:solidFill>
              </a:rPr>
              <a:t> </a:t>
            </a:r>
            <a:r>
              <a:rPr lang="pl-PL" sz="2400" dirty="0"/>
              <a:t>w razie podjęcia przez uprawnionego pracy w jednostkach, o których mowa w art. 1 ustawy z dnia 26 stycznia 1982 r. - Karta Nauczyciela, na stanowisku: </a:t>
            </a:r>
          </a:p>
          <a:p>
            <a:pPr marL="0" indent="0">
              <a:buNone/>
            </a:pPr>
            <a:r>
              <a:rPr lang="pl-PL" sz="2400" dirty="0" smtClean="0"/>
              <a:t>1) pomocy nauczyciela, o którym mowa w art. 165 ust. 8 ustawy z dnia 14 grudnia 2016 r. - Prawo oświatowe;</a:t>
            </a:r>
          </a:p>
          <a:p>
            <a:pPr marL="0" indent="0">
              <a:buNone/>
            </a:pPr>
            <a:r>
              <a:rPr lang="pl-PL" sz="2400" dirty="0" smtClean="0"/>
              <a:t>2) nauczyciela, jeżeli w szkole utworzono dodatkowy oddział …</a:t>
            </a:r>
          </a:p>
          <a:p>
            <a:r>
              <a:rPr lang="pl-PL" sz="2400" b="1" dirty="0" smtClean="0"/>
              <a:t>Art</a:t>
            </a:r>
            <a:r>
              <a:rPr lang="pl-PL" sz="2400" b="1" dirty="0"/>
              <a:t>. 59. </a:t>
            </a:r>
            <a:r>
              <a:rPr lang="pl-PL" sz="2400" dirty="0"/>
              <a:t>Minister właściwy do spraw oświaty i wychowania </a:t>
            </a:r>
            <a:r>
              <a:rPr lang="pl-PL" sz="2400" b="1" dirty="0">
                <a:solidFill>
                  <a:srgbClr val="0070C0"/>
                </a:solidFill>
              </a:rPr>
              <a:t>może określić</a:t>
            </a:r>
            <a:r>
              <a:rPr lang="pl-PL" sz="2400" dirty="0"/>
              <a:t>, w drodze rozporządzenia, organizację kształcenia, wychowania i opieki dzieci i młodzieży będących obywatelami Ukrainy, których pobyt na terytorium Rzeczypospolitej Polskiej jest uznawany za legalny na podstawie art. 2 ust. 1, w szczególności </a:t>
            </a:r>
            <a:r>
              <a:rPr lang="pl-PL" sz="2400" dirty="0" smtClean="0"/>
              <a:t>…… </a:t>
            </a:r>
            <a:r>
              <a:rPr lang="pl-PL" sz="2400" dirty="0" smtClean="0">
                <a:solidFill>
                  <a:srgbClr val="0070C0"/>
                </a:solidFill>
              </a:rPr>
              <a:t>- </a:t>
            </a:r>
            <a:r>
              <a:rPr lang="pl-PL" sz="2400" dirty="0" err="1" smtClean="0">
                <a:solidFill>
                  <a:srgbClr val="0070C0"/>
                </a:solidFill>
              </a:rPr>
              <a:t>rozp</a:t>
            </a:r>
            <a:r>
              <a:rPr lang="pl-PL" sz="2400" dirty="0" smtClean="0">
                <a:solidFill>
                  <a:srgbClr val="0070C0"/>
                </a:solidFill>
              </a:rPr>
              <a:t>. MEiN z 21 marca 2022 r. (Dz. U. poz. 645)</a:t>
            </a:r>
            <a:endParaRPr lang="pl-PL" sz="2400" dirty="0">
              <a:solidFill>
                <a:srgbClr val="0070C0"/>
              </a:solidFill>
            </a:endParaRPr>
          </a:p>
        </p:txBody>
      </p:sp>
      <p:sp>
        <p:nvSpPr>
          <p:cNvPr id="4" name="Symbol zastępczy numeru slajdu 3"/>
          <p:cNvSpPr>
            <a:spLocks noGrp="1"/>
          </p:cNvSpPr>
          <p:nvPr>
            <p:ph type="sldNum" sz="quarter" idx="12"/>
          </p:nvPr>
        </p:nvSpPr>
        <p:spPr/>
        <p:txBody>
          <a:bodyPr/>
          <a:lstStyle/>
          <a:p>
            <a:fld id="{7387F155-43F5-4583-9F39-1278E8AB1DE5}" type="slidenum">
              <a:rPr lang="pl-PL" smtClean="0"/>
              <a:t>23</a:t>
            </a:fld>
            <a:endParaRPr lang="pl-PL"/>
          </a:p>
        </p:txBody>
      </p:sp>
    </p:spTree>
    <p:extLst>
      <p:ext uri="{BB962C8B-B14F-4D97-AF65-F5344CB8AC3E}">
        <p14:creationId xmlns:p14="http://schemas.microsoft.com/office/powerpoint/2010/main" val="6269758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37067" y="0"/>
            <a:ext cx="11954933" cy="1325563"/>
          </a:xfrm>
        </p:spPr>
        <p:txBody>
          <a:bodyPr>
            <a:noAutofit/>
          </a:bodyPr>
          <a:lstStyle/>
          <a:p>
            <a:r>
              <a:rPr lang="pl-PL" sz="3600" dirty="0" smtClean="0"/>
              <a:t>ROZPORZĄDZENIE MEiN z dnia 21 marca 2022 r. – </a:t>
            </a:r>
            <a:r>
              <a:rPr lang="pl-PL" sz="3600" dirty="0" smtClean="0">
                <a:solidFill>
                  <a:srgbClr val="0070C0"/>
                </a:solidFill>
              </a:rPr>
              <a:t>egzamin ósmoklasisty</a:t>
            </a:r>
            <a:endParaRPr lang="pl-PL" sz="3600" dirty="0">
              <a:solidFill>
                <a:srgbClr val="0070C0"/>
              </a:solidFill>
            </a:endParaRPr>
          </a:p>
        </p:txBody>
      </p:sp>
      <p:sp>
        <p:nvSpPr>
          <p:cNvPr id="3" name="Symbol zastępczy zawartości 2"/>
          <p:cNvSpPr>
            <a:spLocks noGrp="1"/>
          </p:cNvSpPr>
          <p:nvPr>
            <p:ph idx="1"/>
          </p:nvPr>
        </p:nvSpPr>
        <p:spPr>
          <a:xfrm>
            <a:off x="885826" y="1730899"/>
            <a:ext cx="9963150" cy="4879975"/>
          </a:xfrm>
        </p:spPr>
        <p:txBody>
          <a:bodyPr>
            <a:normAutofit/>
          </a:bodyPr>
          <a:lstStyle/>
          <a:p>
            <a:r>
              <a:rPr lang="pl-PL" sz="2400" b="1" dirty="0"/>
              <a:t>§ 2</a:t>
            </a:r>
            <a:r>
              <a:rPr lang="pl-PL" sz="2400" b="1" dirty="0" smtClean="0"/>
              <a:t>.</a:t>
            </a:r>
            <a:r>
              <a:rPr lang="pl-PL" sz="2400" dirty="0" smtClean="0"/>
              <a:t> 1. </a:t>
            </a:r>
            <a:r>
              <a:rPr lang="pl-PL" sz="2400" b="1" dirty="0">
                <a:solidFill>
                  <a:srgbClr val="0070C0"/>
                </a:solidFill>
              </a:rPr>
              <a:t>W roku szkolnym 2021/2022 </a:t>
            </a:r>
            <a:r>
              <a:rPr lang="pl-PL" sz="2400" u="sng" dirty="0"/>
              <a:t>w przypadku uczniów realizujących obowiązek szkolny będących obywatelami Ukrainy</a:t>
            </a:r>
            <a:r>
              <a:rPr lang="pl-PL" sz="2400" dirty="0"/>
              <a:t>, o których mowa w § 1, </a:t>
            </a:r>
            <a:r>
              <a:rPr lang="pl-PL" sz="2400" dirty="0">
                <a:solidFill>
                  <a:srgbClr val="0070C0"/>
                </a:solidFill>
              </a:rPr>
              <a:t>deklarację, o której mowa </a:t>
            </a:r>
            <a:r>
              <a:rPr lang="pl-PL" sz="2400" dirty="0"/>
              <a:t>w § 11kzzc ust. 1 </a:t>
            </a:r>
            <a:r>
              <a:rPr lang="pl-PL" sz="2400" dirty="0" err="1" smtClean="0"/>
              <a:t>rozp</a:t>
            </a:r>
            <a:r>
              <a:rPr lang="pl-PL" sz="2400" dirty="0" smtClean="0"/>
              <a:t>. MEN z 20 </a:t>
            </a:r>
            <a:r>
              <a:rPr lang="pl-PL" sz="2400" dirty="0"/>
              <a:t>marca 2020 r</a:t>
            </a:r>
            <a:r>
              <a:rPr lang="pl-PL" sz="2400" dirty="0" smtClean="0"/>
              <a:t>. </a:t>
            </a:r>
            <a:r>
              <a:rPr lang="pl-PL" sz="2400" b="1" i="1" dirty="0" smtClean="0">
                <a:solidFill>
                  <a:srgbClr val="FF0000"/>
                </a:solidFill>
              </a:rPr>
              <a:t>(notatki) </a:t>
            </a:r>
            <a:r>
              <a:rPr lang="pl-PL" sz="2400" dirty="0"/>
              <a:t>w sprawie szczególnych rozwiązań w okresie czasowego ograniczenia funkcjonowania jednostek systemu oświaty w związku z zapobieganiem, przeciwdziałaniem i zwalczaniem COVID-19 (Dz. U. poz. 493, z </a:t>
            </a:r>
            <a:r>
              <a:rPr lang="pl-PL" sz="2400" dirty="0" err="1"/>
              <a:t>późn</a:t>
            </a:r>
            <a:r>
              <a:rPr lang="pl-PL" sz="2400" dirty="0"/>
              <a:t>. zm</a:t>
            </a:r>
            <a:r>
              <a:rPr lang="pl-PL" sz="2400" dirty="0" smtClean="0"/>
              <a:t>.), </a:t>
            </a:r>
            <a:r>
              <a:rPr lang="pl-PL" sz="2400" dirty="0">
                <a:solidFill>
                  <a:srgbClr val="0070C0"/>
                </a:solidFill>
              </a:rPr>
              <a:t>składa się w terminie </a:t>
            </a:r>
            <a:r>
              <a:rPr lang="pl-PL" sz="2400" dirty="0">
                <a:solidFill>
                  <a:srgbClr val="FF0000"/>
                </a:solidFill>
              </a:rPr>
              <a:t>do dnia 11 kwietnia 2022 r. </a:t>
            </a:r>
            <a:r>
              <a:rPr lang="pl-PL" sz="2400" dirty="0"/>
              <a:t>Deklarację wypełnia się </a:t>
            </a:r>
            <a:r>
              <a:rPr lang="pl-PL" sz="2400" dirty="0">
                <a:solidFill>
                  <a:srgbClr val="0070C0"/>
                </a:solidFill>
              </a:rPr>
              <a:t>tylko w zakresie języka obcego nowożytnego</a:t>
            </a:r>
            <a:r>
              <a:rPr lang="pl-PL" sz="2400" dirty="0"/>
              <a:t>, z którego uczeń przystąpi do egzaminu ósmoklasisty</a:t>
            </a:r>
            <a:r>
              <a:rPr lang="pl-PL" sz="2400" dirty="0" smtClean="0"/>
              <a:t>.  </a:t>
            </a:r>
            <a:endParaRPr lang="pl-PL" sz="2400" dirty="0"/>
          </a:p>
          <a:p>
            <a:pPr lvl="0"/>
            <a:r>
              <a:rPr lang="pl-PL" sz="2400" dirty="0" smtClean="0">
                <a:solidFill>
                  <a:srgbClr val="0070C0"/>
                </a:solidFill>
              </a:rPr>
              <a:t>Ustępy następne określają procedurę: „wykaz </a:t>
            </a:r>
            <a:r>
              <a:rPr lang="pl-PL" sz="2400" dirty="0">
                <a:solidFill>
                  <a:srgbClr val="0070C0"/>
                </a:solidFill>
              </a:rPr>
              <a:t>uczniów będących obywatelami </a:t>
            </a:r>
            <a:r>
              <a:rPr lang="pl-PL" sz="2400" dirty="0" smtClean="0">
                <a:solidFill>
                  <a:srgbClr val="0070C0"/>
                </a:solidFill>
              </a:rPr>
              <a:t>Ukrainy”, lista j. obcych nowożytnych, termin przekazania do OKE </a:t>
            </a:r>
            <a:r>
              <a:rPr lang="pl-PL" sz="2400" dirty="0" smtClean="0">
                <a:solidFill>
                  <a:srgbClr val="FF0000"/>
                </a:solidFill>
              </a:rPr>
              <a:t>(</a:t>
            </a:r>
            <a:r>
              <a:rPr lang="pl-PL" sz="2400" dirty="0">
                <a:solidFill>
                  <a:srgbClr val="FF0000"/>
                </a:solidFill>
              </a:rPr>
              <a:t>15 kwietnia 2022 r</a:t>
            </a:r>
            <a:r>
              <a:rPr lang="pl-PL" sz="2400" dirty="0" smtClean="0">
                <a:solidFill>
                  <a:srgbClr val="FF0000"/>
                </a:solidFill>
              </a:rPr>
              <a:t>.)</a:t>
            </a:r>
            <a:endParaRPr lang="pl-PL" sz="2400" dirty="0">
              <a:solidFill>
                <a:srgbClr val="FF0000"/>
              </a:solidFill>
            </a:endParaRPr>
          </a:p>
        </p:txBody>
      </p:sp>
      <p:sp>
        <p:nvSpPr>
          <p:cNvPr id="4" name="Symbol zastępczy numeru slajdu 3"/>
          <p:cNvSpPr>
            <a:spLocks noGrp="1"/>
          </p:cNvSpPr>
          <p:nvPr>
            <p:ph type="sldNum" sz="quarter" idx="12"/>
          </p:nvPr>
        </p:nvSpPr>
        <p:spPr/>
        <p:txBody>
          <a:bodyPr/>
          <a:lstStyle/>
          <a:p>
            <a:fld id="{7387F155-43F5-4583-9F39-1278E8AB1DE5}" type="slidenum">
              <a:rPr lang="pl-PL" smtClean="0"/>
              <a:t>24</a:t>
            </a:fld>
            <a:endParaRPr lang="pl-PL"/>
          </a:p>
        </p:txBody>
      </p:sp>
    </p:spTree>
    <p:extLst>
      <p:ext uri="{BB962C8B-B14F-4D97-AF65-F5344CB8AC3E}">
        <p14:creationId xmlns:p14="http://schemas.microsoft.com/office/powerpoint/2010/main" val="8750117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37067" y="0"/>
            <a:ext cx="11954933" cy="1325563"/>
          </a:xfrm>
        </p:spPr>
        <p:txBody>
          <a:bodyPr>
            <a:noAutofit/>
          </a:bodyPr>
          <a:lstStyle/>
          <a:p>
            <a:r>
              <a:rPr lang="pl-PL" sz="3600" dirty="0" smtClean="0"/>
              <a:t>ROZPORZĄDZENIE MEiN z dnia 21 marca 2022 r. – </a:t>
            </a:r>
            <a:r>
              <a:rPr lang="pl-PL" sz="3600" dirty="0" smtClean="0">
                <a:solidFill>
                  <a:srgbClr val="0070C0"/>
                </a:solidFill>
              </a:rPr>
              <a:t>egzamin maturalny</a:t>
            </a:r>
            <a:endParaRPr lang="pl-PL" sz="3600" dirty="0">
              <a:solidFill>
                <a:srgbClr val="0070C0"/>
              </a:solidFill>
            </a:endParaRPr>
          </a:p>
        </p:txBody>
      </p:sp>
      <p:sp>
        <p:nvSpPr>
          <p:cNvPr id="3" name="Symbol zastępczy zawartości 2"/>
          <p:cNvSpPr>
            <a:spLocks noGrp="1"/>
          </p:cNvSpPr>
          <p:nvPr>
            <p:ph idx="1"/>
          </p:nvPr>
        </p:nvSpPr>
        <p:spPr>
          <a:xfrm>
            <a:off x="237067" y="1672842"/>
            <a:ext cx="11116733" cy="4879975"/>
          </a:xfrm>
        </p:spPr>
        <p:txBody>
          <a:bodyPr>
            <a:normAutofit/>
          </a:bodyPr>
          <a:lstStyle/>
          <a:p>
            <a:r>
              <a:rPr lang="pl-PL" sz="2400" b="1" dirty="0"/>
              <a:t>§ </a:t>
            </a:r>
            <a:r>
              <a:rPr lang="pl-PL" sz="2400" b="1" dirty="0" smtClean="0"/>
              <a:t>3.</a:t>
            </a:r>
            <a:r>
              <a:rPr lang="pl-PL" sz="2400" dirty="0" smtClean="0"/>
              <a:t> 1. </a:t>
            </a:r>
            <a:r>
              <a:rPr lang="pl-PL" sz="2400" b="1" dirty="0"/>
              <a:t>W roku szkolnym </a:t>
            </a:r>
            <a:r>
              <a:rPr lang="pl-PL" sz="2400" b="1" dirty="0" smtClean="0"/>
              <a:t>2021/2022 </a:t>
            </a:r>
            <a:r>
              <a:rPr lang="pl-PL" sz="2400" dirty="0"/>
              <a:t>w przypadku uczniów będących obywatelami Ukrainy, o których mowa w § 1, </a:t>
            </a:r>
            <a:r>
              <a:rPr lang="pl-PL" sz="2400" u="sng" dirty="0"/>
              <a:t>uczęszczających do liceum ogólnokształcącego dla młodzieży, technikum lub szkoły artystycznej realizującej kształcenie ogólne w zakresie liceum ogólnokształcącego</a:t>
            </a:r>
            <a:r>
              <a:rPr lang="pl-PL" sz="2400" dirty="0"/>
              <a:t>, którzy zamierzają przystąpić do egzaminu maturalnego, </a:t>
            </a:r>
            <a:r>
              <a:rPr lang="pl-PL" sz="2400" dirty="0">
                <a:solidFill>
                  <a:srgbClr val="0070C0"/>
                </a:solidFill>
              </a:rPr>
              <a:t>deklarację przystąpienia do egzaminu maturalnego</a:t>
            </a:r>
            <a:r>
              <a:rPr lang="pl-PL" sz="2400" dirty="0"/>
              <a:t>, o której mowa w art. 44zzi ustawy z dnia 7 września 1991 o systemie oświaty, </a:t>
            </a:r>
            <a:r>
              <a:rPr lang="pl-PL" sz="2400" dirty="0">
                <a:solidFill>
                  <a:srgbClr val="0070C0"/>
                </a:solidFill>
              </a:rPr>
              <a:t>składa się w terminie </a:t>
            </a:r>
            <a:r>
              <a:rPr lang="pl-PL" sz="2400" dirty="0">
                <a:solidFill>
                  <a:srgbClr val="FF0000"/>
                </a:solidFill>
              </a:rPr>
              <a:t>do dnia 31 marca 2022 r. </a:t>
            </a:r>
          </a:p>
          <a:p>
            <a:pPr lvl="0"/>
            <a:r>
              <a:rPr lang="pl-PL" sz="2400" dirty="0" smtClean="0">
                <a:solidFill>
                  <a:srgbClr val="0070C0"/>
                </a:solidFill>
              </a:rPr>
              <a:t>Ustępy </a:t>
            </a:r>
            <a:r>
              <a:rPr lang="pl-PL" sz="2400" dirty="0">
                <a:solidFill>
                  <a:srgbClr val="0070C0"/>
                </a:solidFill>
              </a:rPr>
              <a:t>następne określają procedurę: „wykaz uczniów będących obywatelami Ukrainy”, </a:t>
            </a:r>
            <a:r>
              <a:rPr lang="pl-PL" sz="2400" dirty="0" smtClean="0">
                <a:solidFill>
                  <a:srgbClr val="0070C0"/>
                </a:solidFill>
              </a:rPr>
              <a:t>w tym „dostosowanie warunków”, </a:t>
            </a:r>
            <a:r>
              <a:rPr lang="pl-PL" sz="2400" dirty="0">
                <a:solidFill>
                  <a:srgbClr val="0070C0"/>
                </a:solidFill>
              </a:rPr>
              <a:t>termin przekazania do OKE </a:t>
            </a:r>
            <a:r>
              <a:rPr lang="pl-PL" sz="2400" dirty="0" smtClean="0">
                <a:solidFill>
                  <a:srgbClr val="0070C0"/>
                </a:solidFill>
              </a:rPr>
              <a:t/>
            </a:r>
            <a:br>
              <a:rPr lang="pl-PL" sz="2400" dirty="0" smtClean="0">
                <a:solidFill>
                  <a:srgbClr val="0070C0"/>
                </a:solidFill>
              </a:rPr>
            </a:br>
            <a:r>
              <a:rPr lang="pl-PL" sz="2400" dirty="0" smtClean="0">
                <a:solidFill>
                  <a:srgbClr val="FF0000"/>
                </a:solidFill>
              </a:rPr>
              <a:t>(5 </a:t>
            </a:r>
            <a:r>
              <a:rPr lang="pl-PL" sz="2400" dirty="0">
                <a:solidFill>
                  <a:srgbClr val="FF0000"/>
                </a:solidFill>
              </a:rPr>
              <a:t>kwietnia 2022 r.)</a:t>
            </a:r>
          </a:p>
          <a:p>
            <a:pPr marL="0" indent="0">
              <a:buNone/>
            </a:pPr>
            <a:endParaRPr lang="pl-PL" dirty="0">
              <a:solidFill>
                <a:srgbClr val="00B050"/>
              </a:solidFill>
            </a:endParaRPr>
          </a:p>
        </p:txBody>
      </p:sp>
      <p:sp>
        <p:nvSpPr>
          <p:cNvPr id="4" name="Symbol zastępczy numeru slajdu 3"/>
          <p:cNvSpPr>
            <a:spLocks noGrp="1"/>
          </p:cNvSpPr>
          <p:nvPr>
            <p:ph type="sldNum" sz="quarter" idx="12"/>
          </p:nvPr>
        </p:nvSpPr>
        <p:spPr/>
        <p:txBody>
          <a:bodyPr/>
          <a:lstStyle/>
          <a:p>
            <a:fld id="{7387F155-43F5-4583-9F39-1278E8AB1DE5}" type="slidenum">
              <a:rPr lang="pl-PL" smtClean="0"/>
              <a:t>25</a:t>
            </a:fld>
            <a:endParaRPr lang="pl-PL"/>
          </a:p>
        </p:txBody>
      </p:sp>
    </p:spTree>
    <p:extLst>
      <p:ext uri="{BB962C8B-B14F-4D97-AF65-F5344CB8AC3E}">
        <p14:creationId xmlns:p14="http://schemas.microsoft.com/office/powerpoint/2010/main" val="3176622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37067" y="0"/>
            <a:ext cx="11954933" cy="1325563"/>
          </a:xfrm>
        </p:spPr>
        <p:txBody>
          <a:bodyPr>
            <a:noAutofit/>
          </a:bodyPr>
          <a:lstStyle/>
          <a:p>
            <a:r>
              <a:rPr lang="pl-PL" sz="3600" dirty="0" smtClean="0"/>
              <a:t>ROZPORZĄDZENIE MEiN z dnia 21 marca 2022 r. – </a:t>
            </a:r>
            <a:r>
              <a:rPr lang="pl-PL" sz="3600" dirty="0" smtClean="0">
                <a:solidFill>
                  <a:srgbClr val="0070C0"/>
                </a:solidFill>
              </a:rPr>
              <a:t>egzamin zawodowy</a:t>
            </a:r>
            <a:endParaRPr lang="pl-PL" sz="3600" dirty="0">
              <a:solidFill>
                <a:srgbClr val="0070C0"/>
              </a:solidFill>
            </a:endParaRPr>
          </a:p>
        </p:txBody>
      </p:sp>
      <p:sp>
        <p:nvSpPr>
          <p:cNvPr id="3" name="Symbol zastępczy zawartości 2"/>
          <p:cNvSpPr>
            <a:spLocks noGrp="1"/>
          </p:cNvSpPr>
          <p:nvPr>
            <p:ph idx="1"/>
          </p:nvPr>
        </p:nvSpPr>
        <p:spPr>
          <a:xfrm>
            <a:off x="237067" y="2355013"/>
            <a:ext cx="10878608" cy="4879975"/>
          </a:xfrm>
        </p:spPr>
        <p:txBody>
          <a:bodyPr>
            <a:normAutofit/>
          </a:bodyPr>
          <a:lstStyle/>
          <a:p>
            <a:r>
              <a:rPr lang="pl-PL" sz="2400" b="1" dirty="0"/>
              <a:t>§ 4</a:t>
            </a:r>
            <a:r>
              <a:rPr lang="pl-PL" sz="2400" b="1" dirty="0" smtClean="0"/>
              <a:t>.</a:t>
            </a:r>
            <a:r>
              <a:rPr lang="pl-PL" sz="2400" dirty="0" smtClean="0"/>
              <a:t> 1. </a:t>
            </a:r>
            <a:r>
              <a:rPr lang="pl-PL" sz="2400" b="1" dirty="0"/>
              <a:t>W roku szkolnym </a:t>
            </a:r>
            <a:r>
              <a:rPr lang="pl-PL" sz="2400" b="1" dirty="0" smtClean="0"/>
              <a:t>2021/2022 </a:t>
            </a:r>
            <a:r>
              <a:rPr lang="pl-PL" sz="2400" dirty="0"/>
              <a:t>w przypadku uczniów będących obywatelami Ukrainy, o których mowa w § 1, </a:t>
            </a:r>
            <a:r>
              <a:rPr lang="pl-PL" sz="2400" u="sng" dirty="0"/>
              <a:t>uczęszczających do branżowej szkoły I stopnia lub technikum</a:t>
            </a:r>
            <a:r>
              <a:rPr lang="pl-PL" sz="2400" dirty="0"/>
              <a:t>, którzy zamierzają przystąpić do egzaminu zawodowego, </a:t>
            </a:r>
            <a:r>
              <a:rPr lang="pl-PL" sz="2400" dirty="0">
                <a:solidFill>
                  <a:srgbClr val="0070C0"/>
                </a:solidFill>
              </a:rPr>
              <a:t>deklarację przystąpienia do egzaminu zawodowego</a:t>
            </a:r>
            <a:r>
              <a:rPr lang="pl-PL" sz="2400" dirty="0"/>
              <a:t>, o której mowa w art. 44zzzg ustawy z dnia 7 września 1991 r. o systemie oświaty, </a:t>
            </a:r>
            <a:r>
              <a:rPr lang="pl-PL" sz="2400" dirty="0">
                <a:solidFill>
                  <a:srgbClr val="0070C0"/>
                </a:solidFill>
              </a:rPr>
              <a:t>składa się w terminie </a:t>
            </a:r>
            <a:r>
              <a:rPr lang="pl-PL" sz="2400" dirty="0">
                <a:solidFill>
                  <a:srgbClr val="FF0000"/>
                </a:solidFill>
              </a:rPr>
              <a:t>do dnia 11 kwietnia 2022 r. </a:t>
            </a:r>
          </a:p>
          <a:p>
            <a:pPr lvl="0"/>
            <a:r>
              <a:rPr lang="pl-PL" sz="2400" dirty="0" smtClean="0">
                <a:solidFill>
                  <a:srgbClr val="0070C0"/>
                </a:solidFill>
              </a:rPr>
              <a:t>Ustępy </a:t>
            </a:r>
            <a:r>
              <a:rPr lang="pl-PL" sz="2400" dirty="0">
                <a:solidFill>
                  <a:srgbClr val="0070C0"/>
                </a:solidFill>
              </a:rPr>
              <a:t>następne określają </a:t>
            </a:r>
            <a:r>
              <a:rPr lang="pl-PL" sz="2400" dirty="0" smtClean="0">
                <a:solidFill>
                  <a:srgbClr val="0070C0"/>
                </a:solidFill>
              </a:rPr>
              <a:t>procedurę dla dyrektora: </a:t>
            </a:r>
            <a:r>
              <a:rPr lang="pl-PL" sz="2400" dirty="0">
                <a:solidFill>
                  <a:srgbClr val="0070C0"/>
                </a:solidFill>
              </a:rPr>
              <a:t>„wykaz uczniów będących obywatelami Ukrainy”, </a:t>
            </a:r>
            <a:r>
              <a:rPr lang="pl-PL" sz="2400" dirty="0" smtClean="0">
                <a:solidFill>
                  <a:srgbClr val="0070C0"/>
                </a:solidFill>
              </a:rPr>
              <a:t>w tym „dostosowanie warunków”, </a:t>
            </a:r>
            <a:r>
              <a:rPr lang="pl-PL" sz="2400" dirty="0">
                <a:solidFill>
                  <a:srgbClr val="0070C0"/>
                </a:solidFill>
              </a:rPr>
              <a:t>termin przekazania do OKE </a:t>
            </a:r>
            <a:r>
              <a:rPr lang="pl-PL" sz="2400" dirty="0" smtClean="0">
                <a:solidFill>
                  <a:srgbClr val="FF0000"/>
                </a:solidFill>
              </a:rPr>
              <a:t>(15 </a:t>
            </a:r>
            <a:r>
              <a:rPr lang="pl-PL" sz="2400" dirty="0">
                <a:solidFill>
                  <a:srgbClr val="FF0000"/>
                </a:solidFill>
              </a:rPr>
              <a:t>kwietnia 2022 r.)</a:t>
            </a:r>
          </a:p>
          <a:p>
            <a:pPr marL="0" indent="0">
              <a:buNone/>
            </a:pPr>
            <a:endParaRPr lang="pl-PL" dirty="0">
              <a:solidFill>
                <a:srgbClr val="00B050"/>
              </a:solidFill>
            </a:endParaRPr>
          </a:p>
        </p:txBody>
      </p:sp>
      <p:sp>
        <p:nvSpPr>
          <p:cNvPr id="4" name="Symbol zastępczy numeru slajdu 3"/>
          <p:cNvSpPr>
            <a:spLocks noGrp="1"/>
          </p:cNvSpPr>
          <p:nvPr>
            <p:ph type="sldNum" sz="quarter" idx="12"/>
          </p:nvPr>
        </p:nvSpPr>
        <p:spPr/>
        <p:txBody>
          <a:bodyPr/>
          <a:lstStyle/>
          <a:p>
            <a:fld id="{7387F155-43F5-4583-9F39-1278E8AB1DE5}" type="slidenum">
              <a:rPr lang="pl-PL" smtClean="0"/>
              <a:t>26</a:t>
            </a:fld>
            <a:endParaRPr lang="pl-PL"/>
          </a:p>
        </p:txBody>
      </p:sp>
    </p:spTree>
    <p:extLst>
      <p:ext uri="{BB962C8B-B14F-4D97-AF65-F5344CB8AC3E}">
        <p14:creationId xmlns:p14="http://schemas.microsoft.com/office/powerpoint/2010/main" val="15434346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34257" y="0"/>
            <a:ext cx="12192000" cy="1325563"/>
          </a:xfrm>
        </p:spPr>
        <p:txBody>
          <a:bodyPr>
            <a:noAutofit/>
          </a:bodyPr>
          <a:lstStyle/>
          <a:p>
            <a:r>
              <a:rPr lang="pl-PL" sz="3600" dirty="0" smtClean="0"/>
              <a:t>ROZPORZĄDZENIE MEiN z dnia 21 marca 2022 r. – </a:t>
            </a:r>
            <a:r>
              <a:rPr lang="pl-PL" sz="3600" dirty="0" smtClean="0">
                <a:solidFill>
                  <a:srgbClr val="0070C0"/>
                </a:solidFill>
              </a:rPr>
              <a:t>zadania dla CKE i OKE</a:t>
            </a:r>
            <a:endParaRPr lang="pl-PL" sz="3600" dirty="0">
              <a:solidFill>
                <a:srgbClr val="0070C0"/>
              </a:solidFill>
            </a:endParaRPr>
          </a:p>
        </p:txBody>
      </p:sp>
      <p:sp>
        <p:nvSpPr>
          <p:cNvPr id="4" name="Symbol zastępczy zawartości 3"/>
          <p:cNvSpPr>
            <a:spLocks noGrp="1"/>
          </p:cNvSpPr>
          <p:nvPr>
            <p:ph sz="half" idx="1"/>
          </p:nvPr>
        </p:nvSpPr>
        <p:spPr>
          <a:xfrm>
            <a:off x="466725" y="1825625"/>
            <a:ext cx="4452408" cy="4022725"/>
          </a:xfrm>
        </p:spPr>
        <p:txBody>
          <a:bodyPr>
            <a:noAutofit/>
          </a:bodyPr>
          <a:lstStyle/>
          <a:p>
            <a:r>
              <a:rPr lang="pl-PL" sz="2400" dirty="0" smtClean="0">
                <a:solidFill>
                  <a:srgbClr val="0070C0"/>
                </a:solidFill>
              </a:rPr>
              <a:t>CKE </a:t>
            </a:r>
            <a:r>
              <a:rPr lang="pl-PL" sz="2400" b="1" dirty="0" smtClean="0">
                <a:solidFill>
                  <a:srgbClr val="FF0000"/>
                </a:solidFill>
              </a:rPr>
              <a:t>do 28 </a:t>
            </a:r>
            <a:r>
              <a:rPr lang="pl-PL" sz="2400" b="1" dirty="0">
                <a:solidFill>
                  <a:srgbClr val="FF0000"/>
                </a:solidFill>
              </a:rPr>
              <a:t>marca 2022 </a:t>
            </a:r>
            <a:r>
              <a:rPr lang="pl-PL" sz="2400" b="1" dirty="0" smtClean="0">
                <a:solidFill>
                  <a:srgbClr val="FF0000"/>
                </a:solidFill>
              </a:rPr>
              <a:t>r. </a:t>
            </a:r>
            <a:r>
              <a:rPr lang="pl-PL" sz="2400" dirty="0" smtClean="0">
                <a:solidFill>
                  <a:srgbClr val="0070C0"/>
                </a:solidFill>
              </a:rPr>
              <a:t>(już 25 marca 2022)</a:t>
            </a:r>
          </a:p>
          <a:p>
            <a:pPr marL="0" indent="0">
              <a:buNone/>
            </a:pPr>
            <a:r>
              <a:rPr lang="pl-PL" sz="2400" dirty="0" smtClean="0">
                <a:solidFill>
                  <a:srgbClr val="0070C0"/>
                </a:solidFill>
              </a:rPr>
              <a:t>- ogłasza aneksy do  komunikatów,</a:t>
            </a:r>
          </a:p>
          <a:p>
            <a:pPr>
              <a:buFontTx/>
              <a:buChar char="-"/>
            </a:pPr>
            <a:r>
              <a:rPr lang="pl-PL" sz="2400" dirty="0" smtClean="0">
                <a:solidFill>
                  <a:srgbClr val="0070C0"/>
                </a:solidFill>
              </a:rPr>
              <a:t>dostosowuje informacje </a:t>
            </a:r>
            <a:r>
              <a:rPr lang="pl-PL" sz="2400" dirty="0">
                <a:solidFill>
                  <a:srgbClr val="0070C0"/>
                </a:solidFill>
              </a:rPr>
              <a:t>o sposobie organizacji i przeprowadzania </a:t>
            </a:r>
            <a:r>
              <a:rPr lang="pl-PL" sz="2400" dirty="0" smtClean="0">
                <a:solidFill>
                  <a:srgbClr val="0070C0"/>
                </a:solidFill>
              </a:rPr>
              <a:t>egzaminów. </a:t>
            </a:r>
          </a:p>
          <a:p>
            <a:pPr marL="0" indent="0">
              <a:buNone/>
            </a:pPr>
            <a:r>
              <a:rPr lang="pl-PL" sz="2400" dirty="0" smtClean="0">
                <a:solidFill>
                  <a:srgbClr val="0070C0"/>
                </a:solidFill>
              </a:rPr>
              <a:t>(</a:t>
            </a:r>
            <a:r>
              <a:rPr lang="pl-PL" sz="2400" b="1" dirty="0" smtClean="0">
                <a:solidFill>
                  <a:srgbClr val="0070C0"/>
                </a:solidFill>
              </a:rPr>
              <a:t>§ 5 rozporządzenia)</a:t>
            </a:r>
          </a:p>
          <a:p>
            <a:r>
              <a:rPr lang="pl-PL" sz="1600" dirty="0">
                <a:solidFill>
                  <a:srgbClr val="0070C0"/>
                </a:solidFill>
                <a:hlinkClick r:id="rId3"/>
              </a:rPr>
              <a:t>https://</a:t>
            </a:r>
            <a:r>
              <a:rPr lang="pl-PL" sz="1600" b="1" dirty="0">
                <a:solidFill>
                  <a:srgbClr val="0070C0"/>
                </a:solidFill>
                <a:hlinkClick r:id="rId3"/>
              </a:rPr>
              <a:t>cke.gov.pl</a:t>
            </a:r>
            <a:r>
              <a:rPr lang="pl-PL" sz="1600" dirty="0">
                <a:solidFill>
                  <a:srgbClr val="0070C0"/>
                </a:solidFill>
                <a:hlinkClick r:id="rId3"/>
              </a:rPr>
              <a:t>/informacje-dotyczace-egzaminu-osmoklasisty-i-egzaminu-maturalnego-dla-zdajacych-obywateli-ukrainy</a:t>
            </a:r>
            <a:r>
              <a:rPr lang="pl-PL" sz="1600" dirty="0" smtClean="0">
                <a:solidFill>
                  <a:srgbClr val="0070C0"/>
                </a:solidFill>
                <a:hlinkClick r:id="rId3"/>
              </a:rPr>
              <a:t>/</a:t>
            </a:r>
            <a:endParaRPr lang="pl-PL" sz="1600" dirty="0" smtClean="0">
              <a:solidFill>
                <a:srgbClr val="0070C0"/>
              </a:solidFill>
            </a:endParaRPr>
          </a:p>
          <a:p>
            <a:r>
              <a:rPr lang="pl-PL" sz="1600" dirty="0">
                <a:solidFill>
                  <a:srgbClr val="0070C0"/>
                </a:solidFill>
                <a:hlinkClick r:id="rId4"/>
              </a:rPr>
              <a:t>http://</a:t>
            </a:r>
            <a:r>
              <a:rPr lang="pl-PL" sz="1600" dirty="0" smtClean="0">
                <a:solidFill>
                  <a:srgbClr val="0070C0"/>
                </a:solidFill>
                <a:hlinkClick r:id="rId4"/>
              </a:rPr>
              <a:t>www.</a:t>
            </a:r>
            <a:r>
              <a:rPr lang="pl-PL" sz="1600" b="1" dirty="0" smtClean="0">
                <a:solidFill>
                  <a:srgbClr val="0070C0"/>
                </a:solidFill>
                <a:hlinkClick r:id="rId4"/>
              </a:rPr>
              <a:t>oke.krakow.pl</a:t>
            </a:r>
            <a:r>
              <a:rPr lang="pl-PL" sz="1600" dirty="0" smtClean="0">
                <a:solidFill>
                  <a:srgbClr val="0070C0"/>
                </a:solidFill>
                <a:hlinkClick r:id="rId4"/>
              </a:rPr>
              <a:t>/inf/article.php?story=20220325110304435</a:t>
            </a:r>
            <a:endParaRPr lang="pl-PL" sz="1600" dirty="0" smtClean="0">
              <a:solidFill>
                <a:srgbClr val="0070C0"/>
              </a:solidFill>
            </a:endParaRPr>
          </a:p>
          <a:p>
            <a:endParaRPr lang="pl-PL" sz="1600" dirty="0" smtClean="0">
              <a:solidFill>
                <a:srgbClr val="0070C0"/>
              </a:solidFill>
            </a:endParaRPr>
          </a:p>
          <a:p>
            <a:pPr marL="0" indent="0">
              <a:buNone/>
            </a:pPr>
            <a:endParaRPr lang="pl-PL" sz="2400" dirty="0">
              <a:solidFill>
                <a:srgbClr val="0070C0"/>
              </a:solidFill>
            </a:endParaRPr>
          </a:p>
        </p:txBody>
      </p:sp>
      <p:sp>
        <p:nvSpPr>
          <p:cNvPr id="5" name="Symbol zastępczy zawartości 4"/>
          <p:cNvSpPr>
            <a:spLocks noGrp="1"/>
          </p:cNvSpPr>
          <p:nvPr>
            <p:ph sz="half" idx="2"/>
          </p:nvPr>
        </p:nvSpPr>
        <p:spPr>
          <a:xfrm>
            <a:off x="5355771" y="1038226"/>
            <a:ext cx="6836229" cy="5819776"/>
          </a:xfrm>
        </p:spPr>
        <p:txBody>
          <a:bodyPr>
            <a:noAutofit/>
          </a:bodyPr>
          <a:lstStyle/>
          <a:p>
            <a:r>
              <a:rPr lang="pl-PL" sz="2400" b="1" dirty="0"/>
              <a:t>§ 6.</a:t>
            </a:r>
            <a:r>
              <a:rPr lang="pl-PL" sz="2400" dirty="0"/>
              <a:t> </a:t>
            </a:r>
            <a:r>
              <a:rPr lang="pl-PL" sz="2400" b="1" dirty="0"/>
              <a:t>W roku szkolnym 2021/2022 </a:t>
            </a:r>
            <a:r>
              <a:rPr lang="pl-PL" sz="2400" b="1" dirty="0">
                <a:solidFill>
                  <a:srgbClr val="0070C0"/>
                </a:solidFill>
              </a:rPr>
              <a:t>dyrektor okręgowej komisji egzaminacyjnej</a:t>
            </a:r>
            <a:r>
              <a:rPr lang="pl-PL" sz="2400" dirty="0"/>
              <a:t>, za zgodą dyrektora Centralnej Komisji </a:t>
            </a:r>
            <a:r>
              <a:rPr lang="pl-PL" sz="2400" dirty="0" smtClean="0"/>
              <a:t>Egzaminacyjnej</a:t>
            </a:r>
            <a:r>
              <a:rPr lang="pl-PL" sz="2400" dirty="0"/>
              <a:t>, </a:t>
            </a:r>
            <a:r>
              <a:rPr lang="pl-PL" sz="2400" u="sng" dirty="0"/>
              <a:t>może powołać w skład zespołu egzaminatorów</a:t>
            </a:r>
            <a:r>
              <a:rPr lang="pl-PL" sz="2400" dirty="0"/>
              <a:t>, o którym mowa w art. 44zzu ust. 3 ustawy z </a:t>
            </a:r>
            <a:r>
              <a:rPr lang="pl-PL" sz="2400" dirty="0" smtClean="0"/>
              <a:t>dnia 7 </a:t>
            </a:r>
            <a:r>
              <a:rPr lang="pl-PL" sz="2400" dirty="0"/>
              <a:t>września 1991 r. o systemie oświaty, </a:t>
            </a:r>
            <a:r>
              <a:rPr lang="pl-PL" sz="2400" u="sng" dirty="0">
                <a:solidFill>
                  <a:srgbClr val="0070C0"/>
                </a:solidFill>
              </a:rPr>
              <a:t>osoby niebędące egzaminatorami wpisanymi do ewidencji egzaminatorów</a:t>
            </a:r>
            <a:r>
              <a:rPr lang="pl-PL" sz="2400" dirty="0"/>
              <a:t>, o której mowa w art. 9c ust. 2 pkt 7 ustawy z dnia 7 września 1991 r. o systemie oświaty, </a:t>
            </a:r>
            <a:r>
              <a:rPr lang="pl-PL" sz="2400" u="sng" dirty="0"/>
              <a:t>sprawdzające prace egzaminacyjne obywateli Ukrainy</a:t>
            </a:r>
            <a:r>
              <a:rPr lang="pl-PL" sz="2400" dirty="0"/>
              <a:t>, o których mowa w § 1, którzy przystąpili do egzaminu ósmoklasisty lub egzaminu maturalnego. </a:t>
            </a:r>
            <a:r>
              <a:rPr lang="pl-PL" sz="2400" u="sng" dirty="0"/>
              <a:t>Osoby te są obowiązane odbyć szkolenie dla egzaminatorów</a:t>
            </a:r>
            <a:r>
              <a:rPr lang="pl-PL" sz="2400" dirty="0"/>
              <a:t>, o którym mowa w art. 9c ust. 2 pkt 8 ustawy z dnia 7 września 1991 r. o systemie oświaty. </a:t>
            </a:r>
            <a:r>
              <a:rPr lang="pl-PL" sz="2400" dirty="0" smtClean="0"/>
              <a:t> </a:t>
            </a:r>
            <a:endParaRPr lang="pl-PL" sz="2400" dirty="0"/>
          </a:p>
        </p:txBody>
      </p:sp>
      <p:sp>
        <p:nvSpPr>
          <p:cNvPr id="3" name="Symbol zastępczy numeru slajdu 2"/>
          <p:cNvSpPr>
            <a:spLocks noGrp="1"/>
          </p:cNvSpPr>
          <p:nvPr>
            <p:ph type="sldNum" sz="quarter" idx="12"/>
          </p:nvPr>
        </p:nvSpPr>
        <p:spPr/>
        <p:txBody>
          <a:bodyPr/>
          <a:lstStyle/>
          <a:p>
            <a:fld id="{7387F155-43F5-4583-9F39-1278E8AB1DE5}" type="slidenum">
              <a:rPr lang="pl-PL" smtClean="0"/>
              <a:t>27</a:t>
            </a:fld>
            <a:endParaRPr lang="pl-PL"/>
          </a:p>
        </p:txBody>
      </p:sp>
    </p:spTree>
    <p:extLst>
      <p:ext uri="{BB962C8B-B14F-4D97-AF65-F5344CB8AC3E}">
        <p14:creationId xmlns:p14="http://schemas.microsoft.com/office/powerpoint/2010/main" val="384022706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09601" y="0"/>
            <a:ext cx="11582400" cy="1325563"/>
          </a:xfrm>
        </p:spPr>
        <p:txBody>
          <a:bodyPr>
            <a:noAutofit/>
          </a:bodyPr>
          <a:lstStyle/>
          <a:p>
            <a:r>
              <a:rPr lang="pl-PL" sz="3600" dirty="0" smtClean="0"/>
              <a:t>ROZPORZĄDZENIE MEiN z dnia 21 marca 2022 r. ………… – </a:t>
            </a:r>
            <a:r>
              <a:rPr lang="pl-PL" sz="3600" dirty="0" smtClean="0">
                <a:solidFill>
                  <a:srgbClr val="0070C0"/>
                </a:solidFill>
              </a:rPr>
              <a:t>zwiększone liczby dzieci w oddziałach przedszkola i klas I-III</a:t>
            </a:r>
            <a:endParaRPr lang="pl-PL" sz="3600" dirty="0">
              <a:solidFill>
                <a:srgbClr val="0070C0"/>
              </a:solidFill>
            </a:endParaRPr>
          </a:p>
        </p:txBody>
      </p:sp>
      <p:sp>
        <p:nvSpPr>
          <p:cNvPr id="3" name="Symbol zastępczy zawartości 2"/>
          <p:cNvSpPr>
            <a:spLocks noGrp="1"/>
          </p:cNvSpPr>
          <p:nvPr>
            <p:ph idx="1"/>
          </p:nvPr>
        </p:nvSpPr>
        <p:spPr>
          <a:xfrm>
            <a:off x="895350" y="1690689"/>
            <a:ext cx="10039350" cy="5167311"/>
          </a:xfrm>
        </p:spPr>
        <p:txBody>
          <a:bodyPr>
            <a:normAutofit/>
          </a:bodyPr>
          <a:lstStyle/>
          <a:p>
            <a:r>
              <a:rPr lang="pl-PL" sz="2400" b="1" dirty="0"/>
              <a:t>§ 7.</a:t>
            </a:r>
            <a:r>
              <a:rPr lang="pl-PL" sz="2400" dirty="0"/>
              <a:t> 1. </a:t>
            </a:r>
            <a:r>
              <a:rPr lang="pl-PL" sz="2400" b="1" dirty="0"/>
              <a:t>W roku szkolnym 2021/2022 </a:t>
            </a:r>
            <a:r>
              <a:rPr lang="pl-PL" sz="2400" dirty="0"/>
              <a:t>liczba dzieci w oddziale </a:t>
            </a:r>
            <a:r>
              <a:rPr lang="pl-PL" sz="2400" dirty="0" smtClean="0"/>
              <a:t>przedszkola </a:t>
            </a:r>
            <a:r>
              <a:rPr lang="pl-PL" sz="2400" dirty="0" smtClean="0">
                <a:solidFill>
                  <a:srgbClr val="FF0000"/>
                </a:solidFill>
              </a:rPr>
              <a:t>……. </a:t>
            </a:r>
            <a:r>
              <a:rPr lang="pl-PL" sz="2400" u="sng" dirty="0"/>
              <a:t>może być zwiększona o nie więcej niż 3 dzieci</a:t>
            </a:r>
            <a:r>
              <a:rPr lang="pl-PL" sz="2400" dirty="0"/>
              <a:t> będących obywatelami </a:t>
            </a:r>
            <a:r>
              <a:rPr lang="pl-PL" sz="2400" dirty="0" smtClean="0"/>
              <a:t>Ukrainy…. </a:t>
            </a:r>
            <a:br>
              <a:rPr lang="pl-PL" sz="2400" dirty="0" smtClean="0"/>
            </a:br>
            <a:r>
              <a:rPr lang="pl-PL" sz="2400" dirty="0" smtClean="0"/>
              <a:t>2</a:t>
            </a:r>
            <a:r>
              <a:rPr lang="pl-PL" sz="2400" dirty="0"/>
              <a:t>. Przepis ust. 1 </a:t>
            </a:r>
            <a:r>
              <a:rPr lang="pl-PL" sz="2400" b="1" dirty="0">
                <a:solidFill>
                  <a:srgbClr val="0070C0"/>
                </a:solidFill>
              </a:rPr>
              <a:t>stosuje się do oddziału przedszkolnego w szkole podstawowej</a:t>
            </a:r>
            <a:r>
              <a:rPr lang="pl-PL" sz="2400" b="1" dirty="0" smtClean="0">
                <a:solidFill>
                  <a:srgbClr val="0070C0"/>
                </a:solidFill>
              </a:rPr>
              <a:t>.</a:t>
            </a:r>
          </a:p>
          <a:p>
            <a:r>
              <a:rPr lang="pl-PL" sz="2400" b="1" dirty="0"/>
              <a:t>§ 8.</a:t>
            </a:r>
            <a:r>
              <a:rPr lang="pl-PL" sz="2400" dirty="0"/>
              <a:t> 1. </a:t>
            </a:r>
            <a:r>
              <a:rPr lang="pl-PL" sz="2400" b="1" dirty="0"/>
              <a:t>W roku szkolnym 2021/2022 </a:t>
            </a:r>
            <a:r>
              <a:rPr lang="pl-PL" sz="2400" dirty="0"/>
              <a:t>liczba uczniów w oddziale klas I–III szkoły podstawowej, o której mowa w § 5 ust. 2 </a:t>
            </a:r>
            <a:r>
              <a:rPr lang="pl-PL" sz="2400" u="sng" dirty="0">
                <a:solidFill>
                  <a:srgbClr val="0070C0"/>
                </a:solidFill>
              </a:rPr>
              <a:t>rozporządzenia z dnia 28 lutego 2019 r.</a:t>
            </a:r>
            <a:r>
              <a:rPr lang="pl-PL" sz="2400" dirty="0">
                <a:solidFill>
                  <a:srgbClr val="0070C0"/>
                </a:solidFill>
              </a:rPr>
              <a:t>, </a:t>
            </a:r>
            <a:r>
              <a:rPr lang="pl-PL" sz="2400" dirty="0"/>
              <a:t>może być zwiększona o nie więcej niż 4 uczniów będących obywatelami Ukrainy, o których mowa w § 1. </a:t>
            </a:r>
            <a:r>
              <a:rPr lang="pl-PL" sz="2400" dirty="0" smtClean="0"/>
              <a:t/>
            </a:r>
            <a:br>
              <a:rPr lang="pl-PL" sz="2400" dirty="0" smtClean="0"/>
            </a:br>
            <a:r>
              <a:rPr lang="pl-PL" sz="2400" dirty="0" smtClean="0"/>
              <a:t>2</a:t>
            </a:r>
            <a:r>
              <a:rPr lang="pl-PL" sz="2400" dirty="0"/>
              <a:t>. W roku szkolnym 2021/2022 liczba uczniów </a:t>
            </a:r>
            <a:r>
              <a:rPr lang="pl-PL" sz="2400" b="1" dirty="0"/>
              <a:t>w oddziale </a:t>
            </a:r>
            <a:r>
              <a:rPr lang="pl-PL" sz="2400" dirty="0"/>
              <a:t>klasy I, II lub </a:t>
            </a:r>
            <a:r>
              <a:rPr lang="pl-PL" sz="2400" dirty="0" smtClean="0"/>
              <a:t>III szkoły </a:t>
            </a:r>
            <a:r>
              <a:rPr lang="pl-PL" sz="2400" dirty="0"/>
              <a:t>podstawowej </a:t>
            </a:r>
            <a:r>
              <a:rPr lang="pl-PL" sz="2400" b="1" dirty="0"/>
              <a:t>funkcjonującym ze zwiększoną liczbą uczniów </a:t>
            </a:r>
            <a:r>
              <a:rPr lang="pl-PL" sz="2400" dirty="0"/>
              <a:t>zgodnie </a:t>
            </a:r>
            <a:r>
              <a:rPr lang="pl-PL" sz="2400" dirty="0" smtClean="0"/>
              <a:t>z § </a:t>
            </a:r>
            <a:r>
              <a:rPr lang="pl-PL" sz="2400" dirty="0"/>
              <a:t>5 ust. 3 pkt 1 </a:t>
            </a:r>
            <a:r>
              <a:rPr lang="pl-PL" sz="2400" u="sng" dirty="0">
                <a:solidFill>
                  <a:srgbClr val="0070C0"/>
                </a:solidFill>
              </a:rPr>
              <a:t>rozporządzenia z dnia 28 lutego 2019 r.</a:t>
            </a:r>
            <a:r>
              <a:rPr lang="pl-PL" sz="2400" dirty="0"/>
              <a:t> może być </a:t>
            </a:r>
            <a:r>
              <a:rPr lang="pl-PL" sz="2400" dirty="0" smtClean="0"/>
              <a:t>zwiększona o </a:t>
            </a:r>
            <a:r>
              <a:rPr lang="pl-PL" sz="2400" dirty="0"/>
              <a:t>nie więcej niż</a:t>
            </a:r>
            <a:r>
              <a:rPr lang="pl-PL" sz="2400" dirty="0" smtClean="0"/>
              <a:t>: …. </a:t>
            </a:r>
            <a:r>
              <a:rPr lang="pl-PL" sz="2400" dirty="0" smtClean="0">
                <a:solidFill>
                  <a:srgbClr val="FF0000"/>
                </a:solidFill>
              </a:rPr>
              <a:t>(cd. notatki) </a:t>
            </a:r>
            <a:endParaRPr lang="pl-PL" sz="2400" dirty="0">
              <a:solidFill>
                <a:srgbClr val="FF0000"/>
              </a:solidFill>
            </a:endParaRPr>
          </a:p>
          <a:p>
            <a:endParaRPr lang="pl-PL" dirty="0" smtClean="0"/>
          </a:p>
          <a:p>
            <a:endParaRPr lang="pl-PL" dirty="0"/>
          </a:p>
          <a:p>
            <a:endParaRPr lang="pl-PL" dirty="0" smtClean="0"/>
          </a:p>
          <a:p>
            <a:endParaRPr lang="pl-PL" dirty="0">
              <a:solidFill>
                <a:srgbClr val="00B050"/>
              </a:solidFill>
            </a:endParaRPr>
          </a:p>
          <a:p>
            <a:pPr marL="0" indent="0">
              <a:buNone/>
            </a:pPr>
            <a:endParaRPr lang="pl-PL" dirty="0">
              <a:solidFill>
                <a:srgbClr val="00B050"/>
              </a:solidFill>
            </a:endParaRPr>
          </a:p>
        </p:txBody>
      </p:sp>
      <p:sp>
        <p:nvSpPr>
          <p:cNvPr id="4" name="Symbol zastępczy numeru slajdu 3"/>
          <p:cNvSpPr>
            <a:spLocks noGrp="1"/>
          </p:cNvSpPr>
          <p:nvPr>
            <p:ph type="sldNum" sz="quarter" idx="12"/>
          </p:nvPr>
        </p:nvSpPr>
        <p:spPr/>
        <p:txBody>
          <a:bodyPr/>
          <a:lstStyle/>
          <a:p>
            <a:fld id="{7387F155-43F5-4583-9F39-1278E8AB1DE5}" type="slidenum">
              <a:rPr lang="pl-PL" smtClean="0"/>
              <a:t>28</a:t>
            </a:fld>
            <a:endParaRPr lang="pl-PL"/>
          </a:p>
        </p:txBody>
      </p:sp>
    </p:spTree>
    <p:extLst>
      <p:ext uri="{BB962C8B-B14F-4D97-AF65-F5344CB8AC3E}">
        <p14:creationId xmlns:p14="http://schemas.microsoft.com/office/powerpoint/2010/main" val="40328704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176440"/>
            <a:ext cx="12191999" cy="1325563"/>
          </a:xfrm>
        </p:spPr>
        <p:txBody>
          <a:bodyPr>
            <a:normAutofit fontScale="90000"/>
          </a:bodyPr>
          <a:lstStyle/>
          <a:p>
            <a:r>
              <a:rPr lang="pl-PL" dirty="0" smtClean="0"/>
              <a:t/>
            </a:r>
            <a:br>
              <a:rPr lang="pl-PL" dirty="0" smtClean="0"/>
            </a:br>
            <a:r>
              <a:rPr lang="pl-PL" sz="4000" dirty="0" smtClean="0"/>
              <a:t>ROZPORZĄDZENIE </a:t>
            </a:r>
            <a:r>
              <a:rPr lang="pl-PL" sz="4000" dirty="0"/>
              <a:t>MEiN z dnia 21 marca 2022 r. ………… </a:t>
            </a:r>
            <a:r>
              <a:rPr lang="pl-PL" sz="4000" dirty="0" smtClean="0"/>
              <a:t>– </a:t>
            </a:r>
            <a:r>
              <a:rPr lang="pl-PL" sz="4000" dirty="0">
                <a:solidFill>
                  <a:srgbClr val="0070C0"/>
                </a:solidFill>
              </a:rPr>
              <a:t>zwiększone liczby dzieci w </a:t>
            </a:r>
            <a:r>
              <a:rPr lang="pl-PL" sz="4000" dirty="0" smtClean="0">
                <a:solidFill>
                  <a:srgbClr val="0070C0"/>
                </a:solidFill>
              </a:rPr>
              <a:t>oddziałach integracyjnych, specjalnych, łączonych oraz wychowanków w grupie wychowawczej </a:t>
            </a:r>
            <a:endParaRPr lang="pl-PL" sz="4000" dirty="0">
              <a:solidFill>
                <a:srgbClr val="0070C0"/>
              </a:solidFill>
            </a:endParaRPr>
          </a:p>
        </p:txBody>
      </p:sp>
      <p:sp>
        <p:nvSpPr>
          <p:cNvPr id="3" name="Symbol zastępczy zawartości 2"/>
          <p:cNvSpPr>
            <a:spLocks noGrp="1"/>
          </p:cNvSpPr>
          <p:nvPr>
            <p:ph idx="1"/>
          </p:nvPr>
        </p:nvSpPr>
        <p:spPr>
          <a:xfrm>
            <a:off x="224971" y="2510970"/>
            <a:ext cx="11742057" cy="4347029"/>
          </a:xfrm>
        </p:spPr>
        <p:txBody>
          <a:bodyPr>
            <a:normAutofit/>
          </a:bodyPr>
          <a:lstStyle/>
          <a:p>
            <a:r>
              <a:rPr lang="pl-PL" b="1" dirty="0"/>
              <a:t>§ 9.</a:t>
            </a:r>
            <a:r>
              <a:rPr lang="pl-PL" dirty="0"/>
              <a:t> </a:t>
            </a:r>
            <a:r>
              <a:rPr lang="pl-PL" dirty="0" smtClean="0"/>
              <a:t>- </a:t>
            </a:r>
            <a:r>
              <a:rPr lang="pl-PL" b="1" dirty="0" smtClean="0"/>
              <a:t>„</a:t>
            </a:r>
            <a:r>
              <a:rPr lang="pl-PL" b="1" dirty="0"/>
              <a:t>może być zwiększona o nie więcej niż 2 dzieci lub uczniów niepełnosprawnych będących obywatelami </a:t>
            </a:r>
            <a:r>
              <a:rPr lang="pl-PL" b="1" dirty="0" smtClean="0"/>
              <a:t>Ukrainy”</a:t>
            </a:r>
            <a:r>
              <a:rPr lang="pl-PL" dirty="0" smtClean="0"/>
              <a:t> </a:t>
            </a:r>
            <a:r>
              <a:rPr lang="pl-PL" dirty="0" smtClean="0">
                <a:solidFill>
                  <a:srgbClr val="0070C0"/>
                </a:solidFill>
              </a:rPr>
              <a:t>w stosunku do liczb uczniów, o których mowa w paragrafach 6 oraz 13 rozporządzenia </a:t>
            </a:r>
            <a:r>
              <a:rPr lang="pl-PL" dirty="0">
                <a:solidFill>
                  <a:srgbClr val="0070C0"/>
                </a:solidFill>
              </a:rPr>
              <a:t>Ministra Edukacji Narodowej z dnia 28 lutego 2019 r. </a:t>
            </a:r>
            <a:r>
              <a:rPr lang="pl-PL" i="1" dirty="0">
                <a:solidFill>
                  <a:srgbClr val="0070C0"/>
                </a:solidFill>
              </a:rPr>
              <a:t>w sprawie szczegółowej organizacji publicznych szkół i publicznych przedszkoli </a:t>
            </a:r>
            <a:r>
              <a:rPr lang="pl-PL" dirty="0">
                <a:solidFill>
                  <a:srgbClr val="0070C0"/>
                </a:solidFill>
              </a:rPr>
              <a:t>(Dz. U. poz. 502 oraz z 2022 r. poz. 566 i 644</a:t>
            </a:r>
            <a:r>
              <a:rPr lang="pl-PL" dirty="0" smtClean="0">
                <a:solidFill>
                  <a:srgbClr val="0070C0"/>
                </a:solidFill>
              </a:rPr>
              <a:t>)</a:t>
            </a:r>
          </a:p>
          <a:p>
            <a:r>
              <a:rPr lang="pl-PL" b="1" dirty="0"/>
              <a:t>§ </a:t>
            </a:r>
            <a:r>
              <a:rPr lang="pl-PL" b="1" dirty="0" smtClean="0"/>
              <a:t>10.</a:t>
            </a:r>
            <a:r>
              <a:rPr lang="pl-PL" dirty="0" smtClean="0"/>
              <a:t> „może </a:t>
            </a:r>
            <a:r>
              <a:rPr lang="pl-PL" dirty="0"/>
              <a:t>być zwiększona o nie więcej niż 2 wychowanków niepełnosprawnych będących obywatelami </a:t>
            </a:r>
            <a:r>
              <a:rPr lang="pl-PL" dirty="0" smtClean="0"/>
              <a:t>Ukrainy” </a:t>
            </a:r>
            <a:r>
              <a:rPr lang="pl-PL" dirty="0">
                <a:solidFill>
                  <a:srgbClr val="0070C0"/>
                </a:solidFill>
              </a:rPr>
              <a:t>w stosunku do </a:t>
            </a:r>
            <a:r>
              <a:rPr lang="pl-PL" dirty="0" smtClean="0">
                <a:solidFill>
                  <a:srgbClr val="0070C0"/>
                </a:solidFill>
              </a:rPr>
              <a:t>liczby wychowanków, </a:t>
            </a:r>
            <a:r>
              <a:rPr lang="pl-PL" dirty="0">
                <a:solidFill>
                  <a:srgbClr val="0070C0"/>
                </a:solidFill>
              </a:rPr>
              <a:t>o których mowa </a:t>
            </a:r>
            <a:r>
              <a:rPr lang="pl-PL" dirty="0" smtClean="0">
                <a:solidFill>
                  <a:srgbClr val="0070C0"/>
                </a:solidFill>
              </a:rPr>
              <a:t>w odpowiednich przepisach </a:t>
            </a:r>
            <a:r>
              <a:rPr lang="pl-PL" dirty="0" smtClean="0">
                <a:solidFill>
                  <a:srgbClr val="FF0000"/>
                </a:solidFill>
              </a:rPr>
              <a:t>(notatki) </a:t>
            </a:r>
          </a:p>
          <a:p>
            <a:endParaRPr lang="pl-PL" sz="3200" dirty="0"/>
          </a:p>
        </p:txBody>
      </p:sp>
      <p:sp>
        <p:nvSpPr>
          <p:cNvPr id="4" name="Symbol zastępczy numeru slajdu 3"/>
          <p:cNvSpPr>
            <a:spLocks noGrp="1"/>
          </p:cNvSpPr>
          <p:nvPr>
            <p:ph type="sldNum" sz="quarter" idx="12"/>
          </p:nvPr>
        </p:nvSpPr>
        <p:spPr/>
        <p:txBody>
          <a:bodyPr/>
          <a:lstStyle/>
          <a:p>
            <a:fld id="{7387F155-43F5-4583-9F39-1278E8AB1DE5}" type="slidenum">
              <a:rPr lang="pl-PL" smtClean="0"/>
              <a:t>29</a:t>
            </a:fld>
            <a:endParaRPr lang="pl-PL"/>
          </a:p>
        </p:txBody>
      </p:sp>
    </p:spTree>
    <p:extLst>
      <p:ext uri="{BB962C8B-B14F-4D97-AF65-F5344CB8AC3E}">
        <p14:creationId xmlns:p14="http://schemas.microsoft.com/office/powerpoint/2010/main" val="36121231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p:cNvSpPr>
            <a:spLocks noGrp="1"/>
          </p:cNvSpPr>
          <p:nvPr>
            <p:ph type="title"/>
          </p:nvPr>
        </p:nvSpPr>
        <p:spPr>
          <a:xfrm>
            <a:off x="-1" y="0"/>
            <a:ext cx="12192001" cy="1325563"/>
          </a:xfrm>
        </p:spPr>
        <p:txBody>
          <a:bodyPr>
            <a:normAutofit/>
          </a:bodyPr>
          <a:lstStyle/>
          <a:p>
            <a:pPr algn="ctr"/>
            <a:r>
              <a:rPr lang="pl-PL" sz="4000" dirty="0" smtClean="0"/>
              <a:t>USTAWA Prawo oświatowe, Rozdział 7. – analiza </a:t>
            </a:r>
            <a:br>
              <a:rPr lang="pl-PL" sz="4000" dirty="0" smtClean="0"/>
            </a:br>
            <a:r>
              <a:rPr lang="pl-PL" sz="4000" dirty="0" smtClean="0">
                <a:solidFill>
                  <a:srgbClr val="0070C0"/>
                </a:solidFill>
              </a:rPr>
              <a:t>„</a:t>
            </a:r>
            <a:r>
              <a:rPr lang="pl-PL" sz="4000" b="1" dirty="0" smtClean="0">
                <a:solidFill>
                  <a:srgbClr val="0070C0"/>
                </a:solidFill>
              </a:rPr>
              <a:t>na </a:t>
            </a:r>
            <a:r>
              <a:rPr lang="pl-PL" sz="4000" b="1" dirty="0">
                <a:solidFill>
                  <a:srgbClr val="0070C0"/>
                </a:solidFill>
              </a:rPr>
              <a:t>warunkach dotyczących obywateli </a:t>
            </a:r>
            <a:r>
              <a:rPr lang="pl-PL" sz="4000" b="1" dirty="0" smtClean="0">
                <a:solidFill>
                  <a:srgbClr val="0070C0"/>
                </a:solidFill>
              </a:rPr>
              <a:t>polskich”</a:t>
            </a:r>
            <a:endParaRPr lang="pl-PL" sz="4000" dirty="0">
              <a:solidFill>
                <a:srgbClr val="0070C0"/>
              </a:solidFill>
            </a:endParaRPr>
          </a:p>
        </p:txBody>
      </p:sp>
      <p:sp>
        <p:nvSpPr>
          <p:cNvPr id="6" name="Symbol zastępczy zawartości 5"/>
          <p:cNvSpPr>
            <a:spLocks noGrp="1"/>
          </p:cNvSpPr>
          <p:nvPr>
            <p:ph idx="1"/>
          </p:nvPr>
        </p:nvSpPr>
        <p:spPr>
          <a:xfrm>
            <a:off x="340659" y="1825624"/>
            <a:ext cx="11851341" cy="5032375"/>
          </a:xfrm>
        </p:spPr>
        <p:txBody>
          <a:bodyPr>
            <a:normAutofit fontScale="85000" lnSpcReduction="20000"/>
          </a:bodyPr>
          <a:lstStyle/>
          <a:p>
            <a:r>
              <a:rPr lang="pl-PL" b="1" dirty="0"/>
              <a:t>Art. </a:t>
            </a:r>
            <a:r>
              <a:rPr lang="pl-PL" b="1" dirty="0" smtClean="0"/>
              <a:t>165</a:t>
            </a:r>
            <a:r>
              <a:rPr lang="pl-PL" b="1" dirty="0"/>
              <a:t> </a:t>
            </a:r>
            <a:r>
              <a:rPr lang="pl-PL" dirty="0" smtClean="0"/>
              <a:t>ust. 1-3 </a:t>
            </a:r>
            <a:r>
              <a:rPr lang="pl-PL" b="1" dirty="0" smtClean="0">
                <a:solidFill>
                  <a:srgbClr val="0070C0"/>
                </a:solidFill>
              </a:rPr>
              <a:t>(pełny tekst w notatkach)</a:t>
            </a:r>
          </a:p>
          <a:p>
            <a:r>
              <a:rPr lang="pl-PL" dirty="0"/>
              <a:t>Art. 165. 1. </a:t>
            </a:r>
            <a:r>
              <a:rPr lang="pl-PL" b="1" dirty="0"/>
              <a:t>Osoby niebędące obywatelami polskimi korzystają z nauki i opieki w </a:t>
            </a:r>
            <a:r>
              <a:rPr lang="pl-PL" dirty="0"/>
              <a:t>publicznych </a:t>
            </a:r>
            <a:r>
              <a:rPr lang="pl-PL" u="sng" dirty="0"/>
              <a:t>przedszkolach</a:t>
            </a:r>
            <a:r>
              <a:rPr lang="pl-PL" dirty="0"/>
              <a:t> lub publicznych innych formach wychowania przedszkolnego, a także w niepublicznych </a:t>
            </a:r>
            <a:r>
              <a:rPr lang="pl-PL" dirty="0" smtClean="0"/>
              <a:t>przedszkolach …. </a:t>
            </a:r>
            <a:r>
              <a:rPr lang="pl-PL" dirty="0"/>
              <a:t>a </a:t>
            </a:r>
            <a:r>
              <a:rPr lang="pl-PL" b="1" dirty="0"/>
              <a:t>podlegające obowiązkowi </a:t>
            </a:r>
            <a:r>
              <a:rPr lang="pl-PL" b="1" dirty="0" smtClean="0"/>
              <a:t>szkolnemu, korzystają </a:t>
            </a:r>
            <a:r>
              <a:rPr lang="pl-PL" b="1" dirty="0"/>
              <a:t>z nauki i opieki </a:t>
            </a:r>
            <a:r>
              <a:rPr lang="pl-PL" u="sng" dirty="0"/>
              <a:t>w publicznych szkołach podstawowych</a:t>
            </a:r>
            <a:r>
              <a:rPr lang="pl-PL" dirty="0"/>
              <a:t>, publicznych szkołach artystycznych oraz w publicznych placówkach, w tym placówkach artystycznych, </a:t>
            </a:r>
            <a:r>
              <a:rPr lang="pl-PL" b="1" dirty="0">
                <a:solidFill>
                  <a:srgbClr val="0070C0"/>
                </a:solidFill>
              </a:rPr>
              <a:t>na warunkach dotyczących obywateli polskich.</a:t>
            </a:r>
          </a:p>
          <a:p>
            <a:r>
              <a:rPr lang="pl-PL" dirty="0"/>
              <a:t>Art. 165. </a:t>
            </a:r>
            <a:r>
              <a:rPr lang="pl-PL" dirty="0" smtClean="0"/>
              <a:t>2</a:t>
            </a:r>
            <a:r>
              <a:rPr lang="pl-PL" dirty="0"/>
              <a:t>. Osoby niebędące obywatelami polskimi, </a:t>
            </a:r>
            <a:r>
              <a:rPr lang="pl-PL" b="1" dirty="0"/>
              <a:t>podlegające obowiązkowi nauki, korzystają z nauki i opieki w publicznych szkołach ponadpodstawowych </a:t>
            </a:r>
            <a:r>
              <a:rPr lang="pl-PL" b="1" dirty="0">
                <a:solidFill>
                  <a:srgbClr val="0070C0"/>
                </a:solidFill>
              </a:rPr>
              <a:t>na warunkach dotyczących obywateli polskich </a:t>
            </a:r>
            <a:r>
              <a:rPr lang="pl-PL" dirty="0"/>
              <a:t>do ukończenia 18 lat lub ukończenia szkoły ponadpodstawowej.</a:t>
            </a:r>
          </a:p>
          <a:p>
            <a:r>
              <a:rPr lang="pl-PL" dirty="0"/>
              <a:t>Art. 165. </a:t>
            </a:r>
            <a:r>
              <a:rPr lang="pl-PL" dirty="0" smtClean="0"/>
              <a:t>3</a:t>
            </a:r>
            <a:r>
              <a:rPr lang="pl-PL" dirty="0"/>
              <a:t>. </a:t>
            </a:r>
            <a:r>
              <a:rPr lang="pl-PL" b="1" dirty="0">
                <a:solidFill>
                  <a:srgbClr val="0070C0"/>
                </a:solidFill>
              </a:rPr>
              <a:t>Na warunkach dotyczących obywateli polskich </a:t>
            </a:r>
            <a:r>
              <a:rPr lang="pl-PL" b="1" dirty="0"/>
              <a:t>z nauki w publicznych szkołach </a:t>
            </a:r>
            <a:r>
              <a:rPr lang="pl-PL" dirty="0"/>
              <a:t>dla dorosłych, publicznych branżowych szkołach II stopnia, publicznych szkołach policealnych, publicznych szkołach artystycznych, publicznych placówkach i publicznych kolegiach pracowników służb społecznych oraz z kształcenia ustawicznego w formie kwalifikacyjnych kursów zawodowych </a:t>
            </a:r>
            <a:r>
              <a:rPr lang="pl-PL" b="1" dirty="0"/>
              <a:t>korzystają</a:t>
            </a:r>
            <a:r>
              <a:rPr lang="pl-PL" dirty="0" smtClean="0"/>
              <a:t>: …………….. </a:t>
            </a:r>
            <a:r>
              <a:rPr lang="pl-PL" dirty="0" smtClean="0">
                <a:solidFill>
                  <a:srgbClr val="0070C0"/>
                </a:solidFill>
              </a:rPr>
              <a:t>(14 punktów - notatki) </a:t>
            </a:r>
            <a:endParaRPr lang="pl-PL" dirty="0">
              <a:solidFill>
                <a:srgbClr val="0070C0"/>
              </a:solidFill>
            </a:endParaRPr>
          </a:p>
        </p:txBody>
      </p:sp>
      <p:sp>
        <p:nvSpPr>
          <p:cNvPr id="2" name="Symbol zastępczy numeru slajdu 1"/>
          <p:cNvSpPr>
            <a:spLocks noGrp="1"/>
          </p:cNvSpPr>
          <p:nvPr>
            <p:ph type="sldNum" sz="quarter" idx="12"/>
          </p:nvPr>
        </p:nvSpPr>
        <p:spPr/>
        <p:txBody>
          <a:bodyPr/>
          <a:lstStyle/>
          <a:p>
            <a:fld id="{7387F155-43F5-4583-9F39-1278E8AB1DE5}" type="slidenum">
              <a:rPr lang="pl-PL" smtClean="0"/>
              <a:t>3</a:t>
            </a:fld>
            <a:endParaRPr lang="pl-PL"/>
          </a:p>
        </p:txBody>
      </p:sp>
    </p:spTree>
    <p:extLst>
      <p:ext uri="{BB962C8B-B14F-4D97-AF65-F5344CB8AC3E}">
        <p14:creationId xmlns:p14="http://schemas.microsoft.com/office/powerpoint/2010/main" val="101595414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0"/>
            <a:ext cx="11034486" cy="1325563"/>
          </a:xfrm>
        </p:spPr>
        <p:txBody>
          <a:bodyPr>
            <a:normAutofit/>
          </a:bodyPr>
          <a:lstStyle/>
          <a:p>
            <a:r>
              <a:rPr lang="pl-PL" sz="3600" dirty="0"/>
              <a:t>ROZPORZĄDZENIE MEiN z dnia 21 marca 2022 r. ………… – </a:t>
            </a:r>
            <a:r>
              <a:rPr lang="pl-PL" sz="3600" dirty="0" smtClean="0">
                <a:solidFill>
                  <a:srgbClr val="0070C0"/>
                </a:solidFill>
              </a:rPr>
              <a:t>zajęcia świetlicowe</a:t>
            </a:r>
            <a:endParaRPr lang="pl-PL" sz="3600" dirty="0">
              <a:solidFill>
                <a:srgbClr val="0070C0"/>
              </a:solidFill>
            </a:endParaRPr>
          </a:p>
        </p:txBody>
      </p:sp>
      <p:sp>
        <p:nvSpPr>
          <p:cNvPr id="3" name="Symbol zastępczy zawartości 2"/>
          <p:cNvSpPr>
            <a:spLocks noGrp="1"/>
          </p:cNvSpPr>
          <p:nvPr>
            <p:ph idx="1"/>
          </p:nvPr>
        </p:nvSpPr>
        <p:spPr>
          <a:xfrm>
            <a:off x="145144" y="1480458"/>
            <a:ext cx="11503932" cy="5377542"/>
          </a:xfrm>
        </p:spPr>
        <p:txBody>
          <a:bodyPr>
            <a:normAutofit/>
          </a:bodyPr>
          <a:lstStyle/>
          <a:p>
            <a:r>
              <a:rPr lang="pl-PL" sz="2400" b="1" dirty="0"/>
              <a:t>§ 11.</a:t>
            </a:r>
            <a:r>
              <a:rPr lang="pl-PL" sz="2400" dirty="0"/>
              <a:t> 1. W roku szkolnym 2021/2022 </a:t>
            </a:r>
            <a:r>
              <a:rPr lang="pl-PL" sz="2400" b="1" dirty="0"/>
              <a:t>liczba uczniów na zajęciach świetlicowych w szkole podstawowej ogólnodostępnej, </a:t>
            </a:r>
            <a:r>
              <a:rPr lang="pl-PL" sz="2400" u="sng" dirty="0">
                <a:solidFill>
                  <a:srgbClr val="0070C0"/>
                </a:solidFill>
              </a:rPr>
              <a:t>pozostających pod opieką jednego nauczyciela</a:t>
            </a:r>
            <a:r>
              <a:rPr lang="pl-PL" sz="2400" dirty="0"/>
              <a:t>, o której mowa w § 7 ust. 1 rozporządzenia z dnia 28 lutego 2019 r., </a:t>
            </a:r>
            <a:r>
              <a:rPr lang="pl-PL" sz="2400" b="1" dirty="0"/>
              <a:t>może być </a:t>
            </a:r>
            <a:r>
              <a:rPr lang="pl-PL" sz="2400" b="1" dirty="0">
                <a:solidFill>
                  <a:srgbClr val="0070C0"/>
                </a:solidFill>
              </a:rPr>
              <a:t>zwiększona o nie więcej niż 4 uczniów </a:t>
            </a:r>
            <a:r>
              <a:rPr lang="pl-PL" sz="2400" b="1" dirty="0"/>
              <a:t>będących obywatelami Ukrainy</a:t>
            </a:r>
            <a:r>
              <a:rPr lang="pl-PL" sz="2400" dirty="0"/>
              <a:t>, o których mowa w § 1. </a:t>
            </a:r>
            <a:r>
              <a:rPr lang="pl-PL" sz="2400" dirty="0" smtClean="0"/>
              <a:t/>
            </a:r>
            <a:br>
              <a:rPr lang="pl-PL" sz="2400" dirty="0" smtClean="0"/>
            </a:br>
            <a:r>
              <a:rPr lang="pl-PL" sz="2400" dirty="0" smtClean="0"/>
              <a:t>2</a:t>
            </a:r>
            <a:r>
              <a:rPr lang="pl-PL" sz="2400" dirty="0"/>
              <a:t>. W roku szkolnym 2021/2022 </a:t>
            </a:r>
            <a:r>
              <a:rPr lang="pl-PL" sz="2400" b="1" dirty="0"/>
              <a:t>liczba uczniów niepełnosprawnych na zajęciach świetlicowych w szkole ogólnodostępnej i integracyjnej oraz szkole ogólnodostępnej z oddziałami integracyjnymi</a:t>
            </a:r>
            <a:r>
              <a:rPr lang="pl-PL" sz="2400" dirty="0"/>
              <a:t>, </a:t>
            </a:r>
            <a:r>
              <a:rPr lang="pl-PL" sz="2400" u="sng" dirty="0">
                <a:solidFill>
                  <a:srgbClr val="0070C0"/>
                </a:solidFill>
              </a:rPr>
              <a:t>pozostających pod opieką jednego nauczyciela</a:t>
            </a:r>
            <a:r>
              <a:rPr lang="pl-PL" sz="2400" dirty="0"/>
              <a:t>, o której mowa w § 7 ust. 2 rozporządzenia z dnia 28 lutego 2019 r., </a:t>
            </a:r>
            <a:r>
              <a:rPr lang="pl-PL" sz="2400" b="1" dirty="0"/>
              <a:t>może być </a:t>
            </a:r>
            <a:r>
              <a:rPr lang="pl-PL" sz="2400" b="1" dirty="0">
                <a:solidFill>
                  <a:srgbClr val="0070C0"/>
                </a:solidFill>
              </a:rPr>
              <a:t>zwiększona o nie więcej niż 2 uczniów niepełnosprawnych </a:t>
            </a:r>
            <a:r>
              <a:rPr lang="pl-PL" sz="2400" b="1" dirty="0"/>
              <a:t>będących obywatelami Ukrainy</a:t>
            </a:r>
            <a:r>
              <a:rPr lang="pl-PL" sz="2400" dirty="0"/>
              <a:t>, o których mowa w § 1. </a:t>
            </a:r>
            <a:r>
              <a:rPr lang="pl-PL" sz="2400" dirty="0" smtClean="0"/>
              <a:t/>
            </a:r>
            <a:br>
              <a:rPr lang="pl-PL" sz="2400" dirty="0" smtClean="0"/>
            </a:br>
            <a:r>
              <a:rPr lang="pl-PL" sz="2400" dirty="0" smtClean="0"/>
              <a:t>3</a:t>
            </a:r>
            <a:r>
              <a:rPr lang="pl-PL" sz="2400" dirty="0"/>
              <a:t>. W roku szkolnym </a:t>
            </a:r>
            <a:r>
              <a:rPr lang="pl-PL" sz="2400" dirty="0" smtClean="0"/>
              <a:t>2021/2022, </a:t>
            </a:r>
            <a:r>
              <a:rPr lang="pl-PL" sz="2400" b="1" dirty="0"/>
              <a:t>liczba uczniów niepełnosprawnych na zajęciach świetlicowych w szkole specjalnej oraz szkole ogólnodostępnej z oddziałami </a:t>
            </a:r>
            <a:r>
              <a:rPr lang="pl-PL" sz="2400" b="1" dirty="0" smtClean="0"/>
              <a:t>specjalnymi </a:t>
            </a:r>
            <a:r>
              <a:rPr lang="pl-PL" sz="2400" u="sng" dirty="0" smtClean="0">
                <a:solidFill>
                  <a:srgbClr val="0070C0"/>
                </a:solidFill>
              </a:rPr>
              <a:t>pozostających </a:t>
            </a:r>
            <a:r>
              <a:rPr lang="pl-PL" sz="2400" u="sng" dirty="0">
                <a:solidFill>
                  <a:srgbClr val="0070C0"/>
                </a:solidFill>
              </a:rPr>
              <a:t>pod opieką jednego nauczyciela</a:t>
            </a:r>
            <a:r>
              <a:rPr lang="pl-PL" sz="2400" dirty="0"/>
              <a:t>, o której mowa w § 7 ust. 3 rozporządzenia z dnia 28 lutego 2019 r., </a:t>
            </a:r>
            <a:r>
              <a:rPr lang="pl-PL" sz="2400" b="1" dirty="0"/>
              <a:t>może być </a:t>
            </a:r>
            <a:r>
              <a:rPr lang="pl-PL" sz="2400" b="1" dirty="0">
                <a:solidFill>
                  <a:srgbClr val="0070C0"/>
                </a:solidFill>
              </a:rPr>
              <a:t>zwiększona o nie więcej niż 2 uczniów niepełnosprawnych </a:t>
            </a:r>
            <a:r>
              <a:rPr lang="pl-PL" sz="2400" b="1" dirty="0"/>
              <a:t>będących obywatelami Ukrainy</a:t>
            </a:r>
            <a:r>
              <a:rPr lang="pl-PL" sz="2400" dirty="0"/>
              <a:t>, o których mowa w § 1. </a:t>
            </a:r>
          </a:p>
        </p:txBody>
      </p:sp>
      <p:sp>
        <p:nvSpPr>
          <p:cNvPr id="4" name="Symbol zastępczy numeru slajdu 3"/>
          <p:cNvSpPr>
            <a:spLocks noGrp="1"/>
          </p:cNvSpPr>
          <p:nvPr>
            <p:ph type="sldNum" sz="quarter" idx="12"/>
          </p:nvPr>
        </p:nvSpPr>
        <p:spPr/>
        <p:txBody>
          <a:bodyPr/>
          <a:lstStyle/>
          <a:p>
            <a:fld id="{7387F155-43F5-4583-9F39-1278E8AB1DE5}" type="slidenum">
              <a:rPr lang="pl-PL" smtClean="0"/>
              <a:t>30</a:t>
            </a:fld>
            <a:endParaRPr lang="pl-PL"/>
          </a:p>
        </p:txBody>
      </p:sp>
    </p:spTree>
    <p:extLst>
      <p:ext uri="{BB962C8B-B14F-4D97-AF65-F5344CB8AC3E}">
        <p14:creationId xmlns:p14="http://schemas.microsoft.com/office/powerpoint/2010/main" val="27402420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0"/>
            <a:ext cx="12192000" cy="1596571"/>
          </a:xfrm>
        </p:spPr>
        <p:txBody>
          <a:bodyPr>
            <a:noAutofit/>
          </a:bodyPr>
          <a:lstStyle/>
          <a:p>
            <a:r>
              <a:rPr lang="pl-PL" sz="3600" dirty="0"/>
              <a:t>ROZPORZĄDZENIE MEiN z dnia 21 marca 2022 r. ………… – </a:t>
            </a:r>
            <a:r>
              <a:rPr lang="pl-PL" sz="3600" dirty="0" smtClean="0">
                <a:solidFill>
                  <a:srgbClr val="0070C0"/>
                </a:solidFill>
              </a:rPr>
              <a:t>przyjęcie na podstawie oświadczenia o złożeniu wniosku do poradni oraz modyfikacja programu </a:t>
            </a:r>
            <a:r>
              <a:rPr lang="pl-PL" sz="3600" dirty="0" err="1" smtClean="0">
                <a:solidFill>
                  <a:srgbClr val="0070C0"/>
                </a:solidFill>
              </a:rPr>
              <a:t>wych</a:t>
            </a:r>
            <a:r>
              <a:rPr lang="pl-PL" sz="3600" dirty="0" smtClean="0">
                <a:solidFill>
                  <a:srgbClr val="0070C0"/>
                </a:solidFill>
              </a:rPr>
              <a:t>.-profilaktycznego</a:t>
            </a:r>
            <a:endParaRPr lang="pl-PL" sz="3600" dirty="0">
              <a:solidFill>
                <a:srgbClr val="0070C0"/>
              </a:solidFill>
            </a:endParaRPr>
          </a:p>
        </p:txBody>
      </p:sp>
      <p:sp>
        <p:nvSpPr>
          <p:cNvPr id="3" name="Symbol zastępczy zawartości 2"/>
          <p:cNvSpPr>
            <a:spLocks noGrp="1"/>
          </p:cNvSpPr>
          <p:nvPr>
            <p:ph idx="1"/>
          </p:nvPr>
        </p:nvSpPr>
        <p:spPr>
          <a:xfrm>
            <a:off x="174171" y="1825624"/>
            <a:ext cx="11541579" cy="5032375"/>
          </a:xfrm>
        </p:spPr>
        <p:txBody>
          <a:bodyPr>
            <a:normAutofit fontScale="92500" lnSpcReduction="10000"/>
          </a:bodyPr>
          <a:lstStyle/>
          <a:p>
            <a:r>
              <a:rPr lang="pl-PL" sz="2600" b="1" dirty="0"/>
              <a:t>§ 12.</a:t>
            </a:r>
            <a:r>
              <a:rPr lang="pl-PL" sz="2600" dirty="0"/>
              <a:t> </a:t>
            </a:r>
            <a:r>
              <a:rPr lang="pl-PL" sz="2600" b="1" dirty="0"/>
              <a:t>W roku szkolnym 2021/2022 dyrektor odpowiednio </a:t>
            </a:r>
            <a:r>
              <a:rPr lang="pl-PL" sz="2600" dirty="0"/>
              <a:t>przedszkola specjalnego, szkoły specjalnej, specjalnego ośrodka szkolno-wychowawczego lub specjalnego ośrodka wychowawczego </a:t>
            </a:r>
            <a:r>
              <a:rPr lang="pl-PL" sz="2600" b="1" dirty="0"/>
              <a:t>może przyjąć </a:t>
            </a:r>
            <a:r>
              <a:rPr lang="pl-PL" sz="2600" dirty="0"/>
              <a:t>do odpowiednio przedszkola specjalnego, oddziału przedszkolnego w szkole podstawowej specjalnej, szkoły specjalnej, specjalnego ośrodka szkolno-wychowawczego lub specjalnego ośrodka wychowawczego </a:t>
            </a:r>
            <a:r>
              <a:rPr lang="pl-PL" sz="2600" u="sng" dirty="0">
                <a:solidFill>
                  <a:srgbClr val="0070C0"/>
                </a:solidFill>
              </a:rPr>
              <a:t>dziecko niepełnosprawne lub ucznia niepełnosprawnego  będących obywatelami Ukrainy</a:t>
            </a:r>
            <a:r>
              <a:rPr lang="pl-PL" sz="2600" dirty="0"/>
              <a:t>, o których mowa w § 1, </a:t>
            </a:r>
            <a:r>
              <a:rPr lang="pl-PL" sz="2600" b="1" dirty="0"/>
              <a:t>na podstawie oświadczenia rodzica lub osoby sprawującej opiekę nad dzieckiem lub uczniem o złożeniu </a:t>
            </a:r>
            <a:r>
              <a:rPr lang="pl-PL" sz="2600" dirty="0"/>
              <a:t>do publicznej poradni psychologiczno-pedagogicznej, w tym publicznej poradni specjalistycznej, </a:t>
            </a:r>
            <a:r>
              <a:rPr lang="pl-PL" sz="2600" b="1" dirty="0"/>
              <a:t>wniosku o wydanie orzeczenia o potrzebie kształcenia specjalnego</a:t>
            </a:r>
            <a:r>
              <a:rPr lang="pl-PL" sz="2600" dirty="0"/>
              <a:t>. </a:t>
            </a:r>
          </a:p>
          <a:p>
            <a:r>
              <a:rPr lang="pl-PL" sz="2600" b="1" dirty="0"/>
              <a:t>§ 13.</a:t>
            </a:r>
            <a:r>
              <a:rPr lang="pl-PL" sz="2600" dirty="0"/>
              <a:t> </a:t>
            </a:r>
            <a:r>
              <a:rPr lang="pl-PL" sz="2600" b="1" dirty="0"/>
              <a:t>Dyrektor szkoły lub placówki</a:t>
            </a:r>
            <a:r>
              <a:rPr lang="pl-PL" sz="2600" dirty="0"/>
              <a:t>, o której mowa w art. 2 pkt 3–5, 7 i 8 ustawy z dnia 14 grudnia 2016 r. – Prawo oświatowe (Dz. U. z 2021 r. poz. 1082), </a:t>
            </a:r>
            <a:r>
              <a:rPr lang="pl-PL" sz="2600" u="sng" dirty="0">
                <a:solidFill>
                  <a:srgbClr val="0070C0"/>
                </a:solidFill>
              </a:rPr>
              <a:t>ustala, w porozumieniu z radą pedagogiczną i radą rodziców</a:t>
            </a:r>
            <a:r>
              <a:rPr lang="pl-PL" sz="2600" dirty="0"/>
              <a:t>, </a:t>
            </a:r>
            <a:r>
              <a:rPr lang="pl-PL" sz="2600" b="1" dirty="0"/>
              <a:t>potrzebę modyfikacji </a:t>
            </a:r>
            <a:r>
              <a:rPr lang="pl-PL" sz="2600" dirty="0"/>
              <a:t>w roku szkolnym 2021/2022 realizowanego w szkole lub placówce </a:t>
            </a:r>
            <a:r>
              <a:rPr lang="pl-PL" sz="2600" b="1" dirty="0"/>
              <a:t>programu wychowawczo-profilaktycznego oraz, w razie potrzeby, modyfikuje ten program</a:t>
            </a:r>
            <a:r>
              <a:rPr lang="pl-PL" sz="2600" dirty="0"/>
              <a:t>. </a:t>
            </a:r>
          </a:p>
          <a:p>
            <a:endParaRPr lang="pl-PL" dirty="0"/>
          </a:p>
        </p:txBody>
      </p:sp>
      <p:sp>
        <p:nvSpPr>
          <p:cNvPr id="4" name="Symbol zastępczy numeru slajdu 3"/>
          <p:cNvSpPr>
            <a:spLocks noGrp="1"/>
          </p:cNvSpPr>
          <p:nvPr>
            <p:ph type="sldNum" sz="quarter" idx="12"/>
          </p:nvPr>
        </p:nvSpPr>
        <p:spPr/>
        <p:txBody>
          <a:bodyPr/>
          <a:lstStyle/>
          <a:p>
            <a:fld id="{7387F155-43F5-4583-9F39-1278E8AB1DE5}" type="slidenum">
              <a:rPr lang="pl-PL" smtClean="0"/>
              <a:t>31</a:t>
            </a:fld>
            <a:endParaRPr lang="pl-PL"/>
          </a:p>
        </p:txBody>
      </p:sp>
    </p:spTree>
    <p:extLst>
      <p:ext uri="{BB962C8B-B14F-4D97-AF65-F5344CB8AC3E}">
        <p14:creationId xmlns:p14="http://schemas.microsoft.com/office/powerpoint/2010/main" val="24704790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83028" y="0"/>
            <a:ext cx="11625943" cy="1325563"/>
          </a:xfrm>
        </p:spPr>
        <p:txBody>
          <a:bodyPr>
            <a:normAutofit/>
          </a:bodyPr>
          <a:lstStyle/>
          <a:p>
            <a:r>
              <a:rPr lang="pl-PL" sz="3600" dirty="0"/>
              <a:t>ROZPORZĄDZENIE MEiN z dnia 21 marca 2022 r. ………… </a:t>
            </a:r>
            <a:r>
              <a:rPr lang="pl-PL" sz="3600" dirty="0" smtClean="0"/>
              <a:t/>
            </a:r>
            <a:br>
              <a:rPr lang="pl-PL" sz="3600" dirty="0" smtClean="0"/>
            </a:br>
            <a:r>
              <a:rPr lang="pl-PL" sz="3600" dirty="0" smtClean="0"/>
              <a:t>– </a:t>
            </a:r>
            <a:r>
              <a:rPr lang="pl-PL" sz="3600" dirty="0" smtClean="0">
                <a:solidFill>
                  <a:srgbClr val="0070C0"/>
                </a:solidFill>
              </a:rPr>
              <a:t>zatrudnienie w poradni osoby niebędącej nauczycielem</a:t>
            </a:r>
            <a:endParaRPr lang="pl-PL" sz="3600" dirty="0">
              <a:solidFill>
                <a:srgbClr val="0070C0"/>
              </a:solidFill>
            </a:endParaRPr>
          </a:p>
        </p:txBody>
      </p:sp>
      <p:sp>
        <p:nvSpPr>
          <p:cNvPr id="3" name="Symbol zastępczy zawartości 2"/>
          <p:cNvSpPr>
            <a:spLocks noGrp="1"/>
          </p:cNvSpPr>
          <p:nvPr>
            <p:ph idx="1"/>
          </p:nvPr>
        </p:nvSpPr>
        <p:spPr>
          <a:xfrm>
            <a:off x="283029" y="1219200"/>
            <a:ext cx="11432721" cy="5500914"/>
          </a:xfrm>
        </p:spPr>
        <p:txBody>
          <a:bodyPr>
            <a:normAutofit lnSpcReduction="10000"/>
          </a:bodyPr>
          <a:lstStyle/>
          <a:p>
            <a:r>
              <a:rPr lang="pl-PL" sz="2600" b="1" dirty="0"/>
              <a:t>§ 14.</a:t>
            </a:r>
            <a:r>
              <a:rPr lang="pl-PL" sz="2600" dirty="0"/>
              <a:t> 1. W roku szkolnym 2021/2022 </a:t>
            </a:r>
            <a:r>
              <a:rPr lang="pl-PL" sz="2600" b="1" dirty="0">
                <a:solidFill>
                  <a:srgbClr val="0070C0"/>
                </a:solidFill>
              </a:rPr>
              <a:t>w uzasadnionych przypadkach </a:t>
            </a:r>
            <a:r>
              <a:rPr lang="pl-PL" sz="2600" dirty="0"/>
              <a:t>w publicznej poradni psychologiczno-pedagogicznej, w tym publicznej poradni specjalistycznej, </a:t>
            </a:r>
            <a:r>
              <a:rPr lang="pl-PL" sz="2600" b="1" dirty="0">
                <a:solidFill>
                  <a:srgbClr val="0070C0"/>
                </a:solidFill>
              </a:rPr>
              <a:t>w celu rozpoznawania specjalnych potrzeb edukacyjnych dzieci i uczniów będących obywatelami Ukrainy</a:t>
            </a:r>
            <a:r>
              <a:rPr lang="pl-PL" sz="2600" dirty="0"/>
              <a:t>, o których mowa w § 1, </a:t>
            </a:r>
            <a:r>
              <a:rPr lang="pl-PL" sz="2600" b="1" dirty="0">
                <a:solidFill>
                  <a:srgbClr val="0070C0"/>
                </a:solidFill>
              </a:rPr>
              <a:t>oraz udzielania im pomocy psychologiczno-pedagogicznej</a:t>
            </a:r>
            <a:r>
              <a:rPr lang="pl-PL" sz="2600" dirty="0"/>
              <a:t>, </a:t>
            </a:r>
            <a:r>
              <a:rPr lang="pl-PL" sz="2600" u="sng" dirty="0">
                <a:solidFill>
                  <a:srgbClr val="0070C0"/>
                </a:solidFill>
              </a:rPr>
              <a:t>może być, za zgodą kuratora oświaty, zatrudniona osoba niebędąca nauczycielem posiadająca przygotowanie uznane przez dyrektora poradni za odpowiednie </a:t>
            </a:r>
            <a:r>
              <a:rPr lang="pl-PL" sz="2600" dirty="0"/>
              <a:t>do realizacji określonych przez dyrektora poradni zadań w tym zakresie. </a:t>
            </a:r>
            <a:r>
              <a:rPr lang="pl-PL" sz="2600" dirty="0" smtClean="0"/>
              <a:t/>
            </a:r>
            <a:br>
              <a:rPr lang="pl-PL" sz="2600" dirty="0" smtClean="0"/>
            </a:br>
            <a:r>
              <a:rPr lang="pl-PL" sz="2600" dirty="0" smtClean="0"/>
              <a:t>2</a:t>
            </a:r>
            <a:r>
              <a:rPr lang="pl-PL" sz="2600" dirty="0"/>
              <a:t>. </a:t>
            </a:r>
            <a:r>
              <a:rPr lang="pl-PL" sz="2600" dirty="0">
                <a:solidFill>
                  <a:srgbClr val="0070C0"/>
                </a:solidFill>
              </a:rPr>
              <a:t>Do zatrudnienia </a:t>
            </a:r>
            <a:r>
              <a:rPr lang="pl-PL" sz="2600" dirty="0"/>
              <a:t>w publicznej poradni psychologiczno-pedagogicznej, w tym publicznej poradni specjalistycznej, osoby niebędącej nauczycielem, o której mowa w ust. 1, </a:t>
            </a:r>
            <a:r>
              <a:rPr lang="pl-PL" sz="2600" b="1" dirty="0">
                <a:solidFill>
                  <a:srgbClr val="0070C0"/>
                </a:solidFill>
              </a:rPr>
              <a:t>stosuje się przepisy </a:t>
            </a:r>
            <a:r>
              <a:rPr lang="pl-PL" sz="2600" dirty="0"/>
              <a:t>art. 15 ust. 3 ustawy z dnia 14 grudnia 2016 r. – Prawo oświatowe. </a:t>
            </a:r>
            <a:r>
              <a:rPr lang="pl-PL" sz="2200" i="1" dirty="0" smtClean="0">
                <a:solidFill>
                  <a:srgbClr val="00B050"/>
                </a:solidFill>
              </a:rPr>
              <a:t>(„… na </a:t>
            </a:r>
            <a:r>
              <a:rPr lang="pl-PL" sz="2200" i="1" dirty="0">
                <a:solidFill>
                  <a:srgbClr val="00B050"/>
                </a:solidFill>
              </a:rPr>
              <a:t>zasadach określonych w ustawie z dnia 26 czerwca 1974 r. - Kodeks pracy, z tym że do tej osoby stosuje się odpowiednio przepisy dotyczące tygodniowego obowiązkowego wymiaru godzin zajęć edukacyjnych nauczycieli oraz ustala się jej wynagrodzenie nie wyższe niż 184% kwoty bazowej, określanej dla nauczycieli corocznie w ustawie budżetowej. Organy prowadzące szkoły mogą upoważniać dyrektorów szkół, w indywidualnych przypadkach, do przyznawania wynagrodzenia w wyższej wysokości</a:t>
            </a:r>
            <a:r>
              <a:rPr lang="pl-PL" sz="2200" i="1" dirty="0" smtClean="0">
                <a:solidFill>
                  <a:srgbClr val="00B050"/>
                </a:solidFill>
              </a:rPr>
              <a:t>.”) </a:t>
            </a:r>
            <a:endParaRPr lang="pl-PL" sz="2200" dirty="0"/>
          </a:p>
          <a:p>
            <a:endParaRPr lang="pl-PL" dirty="0"/>
          </a:p>
          <a:p>
            <a:endParaRPr lang="pl-PL" dirty="0"/>
          </a:p>
        </p:txBody>
      </p:sp>
      <p:sp>
        <p:nvSpPr>
          <p:cNvPr id="4" name="Symbol zastępczy numeru slajdu 3"/>
          <p:cNvSpPr>
            <a:spLocks noGrp="1"/>
          </p:cNvSpPr>
          <p:nvPr>
            <p:ph type="sldNum" sz="quarter" idx="12"/>
          </p:nvPr>
        </p:nvSpPr>
        <p:spPr/>
        <p:txBody>
          <a:bodyPr/>
          <a:lstStyle/>
          <a:p>
            <a:fld id="{7387F155-43F5-4583-9F39-1278E8AB1DE5}" type="slidenum">
              <a:rPr lang="pl-PL" smtClean="0"/>
              <a:t>32</a:t>
            </a:fld>
            <a:endParaRPr lang="pl-PL"/>
          </a:p>
        </p:txBody>
      </p:sp>
    </p:spTree>
    <p:extLst>
      <p:ext uri="{BB962C8B-B14F-4D97-AF65-F5344CB8AC3E}">
        <p14:creationId xmlns:p14="http://schemas.microsoft.com/office/powerpoint/2010/main" val="783461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59657" y="0"/>
            <a:ext cx="12032343" cy="1325563"/>
          </a:xfrm>
        </p:spPr>
        <p:txBody>
          <a:bodyPr>
            <a:normAutofit/>
          </a:bodyPr>
          <a:lstStyle/>
          <a:p>
            <a:r>
              <a:rPr lang="pl-PL" sz="3600" dirty="0"/>
              <a:t>ROZPORZĄDZENIE MEiN z dnia 21 marca 2022 r. </a:t>
            </a:r>
            <a:r>
              <a:rPr lang="pl-PL" sz="3600" dirty="0" smtClean="0"/>
              <a:t>………… – </a:t>
            </a:r>
            <a:r>
              <a:rPr lang="pl-PL" sz="3600" dirty="0" smtClean="0">
                <a:solidFill>
                  <a:srgbClr val="0070C0"/>
                </a:solidFill>
              </a:rPr>
              <a:t>pobyt w Polsce i nauka </a:t>
            </a:r>
            <a:r>
              <a:rPr lang="pl-PL" sz="3600" dirty="0">
                <a:solidFill>
                  <a:srgbClr val="0070C0"/>
                </a:solidFill>
              </a:rPr>
              <a:t>w ukraińskim systemie oświaty</a:t>
            </a:r>
            <a:r>
              <a:rPr lang="pl-PL" sz="3600" dirty="0" smtClean="0">
                <a:solidFill>
                  <a:srgbClr val="0070C0"/>
                </a:solidFill>
              </a:rPr>
              <a:t> </a:t>
            </a:r>
            <a:endParaRPr lang="pl-PL" sz="3600" dirty="0">
              <a:solidFill>
                <a:srgbClr val="0070C0"/>
              </a:solidFill>
            </a:endParaRPr>
          </a:p>
        </p:txBody>
      </p:sp>
      <p:sp>
        <p:nvSpPr>
          <p:cNvPr id="3" name="Symbol zastępczy zawartości 2"/>
          <p:cNvSpPr>
            <a:spLocks noGrp="1"/>
          </p:cNvSpPr>
          <p:nvPr>
            <p:ph idx="1"/>
          </p:nvPr>
        </p:nvSpPr>
        <p:spPr>
          <a:xfrm>
            <a:off x="275772" y="2351314"/>
            <a:ext cx="10935154" cy="4506685"/>
          </a:xfrm>
        </p:spPr>
        <p:txBody>
          <a:bodyPr/>
          <a:lstStyle/>
          <a:p>
            <a:r>
              <a:rPr lang="pl-PL" sz="2400" b="1" dirty="0"/>
              <a:t>§ 15.</a:t>
            </a:r>
            <a:r>
              <a:rPr lang="pl-PL" sz="2400" dirty="0"/>
              <a:t> </a:t>
            </a:r>
            <a:r>
              <a:rPr lang="pl-PL" sz="2400" u="sng" dirty="0"/>
              <a:t>Dzieci i uczniowie będący obywatelami Ukrainy</a:t>
            </a:r>
            <a:r>
              <a:rPr lang="pl-PL" sz="2400" dirty="0"/>
              <a:t>, o których mowa w § 1, </a:t>
            </a:r>
            <a:r>
              <a:rPr lang="pl-PL" sz="2400" b="1" dirty="0"/>
              <a:t>którzy pobierają naukę w przedszkolu lub szkole funkcjonujących w ukraińskim systemie oświaty </a:t>
            </a:r>
            <a:r>
              <a:rPr lang="pl-PL" sz="2400" u="sng" dirty="0">
                <a:solidFill>
                  <a:srgbClr val="0070C0"/>
                </a:solidFill>
              </a:rPr>
              <a:t>z wykorzystaniem metod i technik kształcenia na odległość</a:t>
            </a:r>
            <a:r>
              <a:rPr lang="pl-PL" sz="2400" dirty="0"/>
              <a:t>, </a:t>
            </a:r>
            <a:r>
              <a:rPr lang="pl-PL" sz="2400" b="1" dirty="0">
                <a:solidFill>
                  <a:srgbClr val="0070C0"/>
                </a:solidFill>
              </a:rPr>
              <a:t>nie podlegają obowiązkowemu rocznemu przygotowaniu przedszkolnemu, obowiązkowi szkolnemu albo obowiązkowi nauki</a:t>
            </a:r>
            <a:r>
              <a:rPr lang="pl-PL" sz="2400" dirty="0"/>
              <a:t>, o których mowa w ustawie z dnia 14 grudnia 2016 r. – Prawo oświatowe. </a:t>
            </a:r>
            <a:r>
              <a:rPr lang="pl-PL" sz="2400" u="sng" dirty="0"/>
              <a:t>Rodzic lub osoba sprawująca opiekę nad dzieckiem lub uczniem </a:t>
            </a:r>
            <a:r>
              <a:rPr lang="pl-PL" sz="2400" b="1" dirty="0"/>
              <a:t>składa do gminy właściwej ze względu na miejsce pobytu dziecka lub ucznia </a:t>
            </a:r>
            <a:r>
              <a:rPr lang="pl-PL" sz="2400" u="sng" dirty="0">
                <a:solidFill>
                  <a:srgbClr val="0070C0"/>
                </a:solidFill>
              </a:rPr>
              <a:t>oświadczenie o kontynuacji przez dziecko lub ucznia kształcenia w ukraińskim systemie oświaty. </a:t>
            </a:r>
          </a:p>
          <a:p>
            <a:endParaRPr lang="pl-PL" dirty="0"/>
          </a:p>
        </p:txBody>
      </p:sp>
      <p:sp>
        <p:nvSpPr>
          <p:cNvPr id="4" name="Symbol zastępczy numeru slajdu 3"/>
          <p:cNvSpPr>
            <a:spLocks noGrp="1"/>
          </p:cNvSpPr>
          <p:nvPr>
            <p:ph type="sldNum" sz="quarter" idx="12"/>
          </p:nvPr>
        </p:nvSpPr>
        <p:spPr/>
        <p:txBody>
          <a:bodyPr/>
          <a:lstStyle/>
          <a:p>
            <a:fld id="{7387F155-43F5-4583-9F39-1278E8AB1DE5}" type="slidenum">
              <a:rPr lang="pl-PL" smtClean="0"/>
              <a:t>33</a:t>
            </a:fld>
            <a:endParaRPr lang="pl-PL"/>
          </a:p>
        </p:txBody>
      </p:sp>
    </p:spTree>
    <p:extLst>
      <p:ext uri="{BB962C8B-B14F-4D97-AF65-F5344CB8AC3E}">
        <p14:creationId xmlns:p14="http://schemas.microsoft.com/office/powerpoint/2010/main" val="34605391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6571" y="0"/>
            <a:ext cx="11538858" cy="1325563"/>
          </a:xfrm>
        </p:spPr>
        <p:txBody>
          <a:bodyPr>
            <a:normAutofit/>
          </a:bodyPr>
          <a:lstStyle/>
          <a:p>
            <a:r>
              <a:rPr lang="pl-PL" sz="3600" dirty="0"/>
              <a:t>ROZPORZĄDZENIE MEiN z dnia 21 marca 2022 r. ………… </a:t>
            </a:r>
            <a:r>
              <a:rPr lang="pl-PL" sz="3600" dirty="0" smtClean="0"/>
              <a:t>– </a:t>
            </a:r>
            <a:r>
              <a:rPr lang="pl-PL" sz="3600" dirty="0" smtClean="0">
                <a:solidFill>
                  <a:srgbClr val="0070C0"/>
                </a:solidFill>
              </a:rPr>
              <a:t>wymagania w przypadku innej lokalizacji </a:t>
            </a:r>
            <a:r>
              <a:rPr lang="pl-PL" sz="3600" dirty="0">
                <a:solidFill>
                  <a:srgbClr val="0070C0"/>
                </a:solidFill>
              </a:rPr>
              <a:t>prowadzenia zajęć </a:t>
            </a:r>
          </a:p>
        </p:txBody>
      </p:sp>
      <p:sp>
        <p:nvSpPr>
          <p:cNvPr id="3" name="Symbol zastępczy zawartości 2"/>
          <p:cNvSpPr>
            <a:spLocks noGrp="1"/>
          </p:cNvSpPr>
          <p:nvPr>
            <p:ph idx="1"/>
          </p:nvPr>
        </p:nvSpPr>
        <p:spPr>
          <a:xfrm>
            <a:off x="217714" y="1325564"/>
            <a:ext cx="11298011" cy="5532436"/>
          </a:xfrm>
        </p:spPr>
        <p:txBody>
          <a:bodyPr>
            <a:normAutofit/>
          </a:bodyPr>
          <a:lstStyle/>
          <a:p>
            <a:r>
              <a:rPr lang="pl-PL" sz="2400" b="1" dirty="0"/>
              <a:t>§ 16. </a:t>
            </a:r>
            <a:r>
              <a:rPr lang="pl-PL" sz="2400" dirty="0"/>
              <a:t>1. </a:t>
            </a:r>
            <a:r>
              <a:rPr lang="pl-PL" sz="2400" b="1" dirty="0"/>
              <a:t>Inna lokalizacja prowadzenia zajęć </a:t>
            </a:r>
            <a:r>
              <a:rPr lang="pl-PL" sz="2400" dirty="0"/>
              <a:t>dydaktycznych, wychowawczych i opiekuńczych </a:t>
            </a:r>
            <a:r>
              <a:rPr lang="pl-PL" sz="2400" b="1" dirty="0"/>
              <a:t>podporządkowana organizacyjnie szkole lub przedszkolu</a:t>
            </a:r>
            <a:r>
              <a:rPr lang="pl-PL" sz="2400" dirty="0"/>
              <a:t>, o której mowa w art. 51 ust. 1 ustawy z dnia 12 marca 2022 r. o pomocy obywatelom Ukrainy w związku z konfliktem zbrojnym na terytorium tego państwa, zwana dalej „lokalem”, </a:t>
            </a:r>
            <a:r>
              <a:rPr lang="pl-PL" sz="2400" b="1" dirty="0"/>
              <a:t>może znajdować się również w budynku lub jego części, które spełniają wymagania określone w przepisach w sprawie warunków technicznych</a:t>
            </a:r>
            <a:r>
              <a:rPr lang="pl-PL" sz="2400" dirty="0"/>
              <a:t>, </a:t>
            </a:r>
            <a:r>
              <a:rPr lang="pl-PL" sz="2400" u="sng" dirty="0"/>
              <a:t>jakim powinny odpowiadać budynki i ich usytuowanie, oraz wymagania ochrony przeciwpożarowej dla kategorii zagrożenia ludzi ZL II, określone w przepisach dotyczących ochrony przeciwpożarowej</a:t>
            </a:r>
            <a:r>
              <a:rPr lang="pl-PL" sz="2400" dirty="0"/>
              <a:t>, </a:t>
            </a:r>
            <a:r>
              <a:rPr lang="pl-PL" sz="2400" b="1" dirty="0"/>
              <a:t>z tym że dopuszcza się </a:t>
            </a:r>
            <a:r>
              <a:rPr lang="pl-PL" sz="2400" dirty="0"/>
              <a:t>spełnienie tych wymagań także w sposób określony w art. 6a ustawy z dnia 24 sierpnia 1991 r. o ochronie przeciwpożarowej (Dz. U. z 2021 r. poz. 869 i 2490</a:t>
            </a:r>
            <a:r>
              <a:rPr lang="pl-PL" sz="2400" dirty="0" smtClean="0"/>
              <a:t>). </a:t>
            </a:r>
            <a:br>
              <a:rPr lang="pl-PL" sz="2400" dirty="0" smtClean="0"/>
            </a:br>
            <a:r>
              <a:rPr lang="pl-PL" sz="2400" dirty="0" smtClean="0"/>
              <a:t>2. </a:t>
            </a:r>
            <a:r>
              <a:rPr lang="pl-PL" sz="2400" b="1" dirty="0" smtClean="0"/>
              <a:t>Dopuszcza się </a:t>
            </a:r>
            <a:r>
              <a:rPr lang="pl-PL" sz="2400" dirty="0" smtClean="0"/>
              <a:t>………….” </a:t>
            </a:r>
            <a:r>
              <a:rPr lang="pl-PL" sz="2400" dirty="0" smtClean="0">
                <a:solidFill>
                  <a:srgbClr val="0070C0"/>
                </a:solidFill>
              </a:rPr>
              <a:t>– ciąg dalszy w notatkach</a:t>
            </a:r>
          </a:p>
          <a:p>
            <a:r>
              <a:rPr lang="pl-PL" sz="2400" dirty="0" smtClean="0">
                <a:solidFill>
                  <a:srgbClr val="0070C0"/>
                </a:solidFill>
              </a:rPr>
              <a:t>PRZYPOMNIENIE – </a:t>
            </a:r>
            <a:r>
              <a:rPr lang="pl-PL" sz="2400" b="1" dirty="0" smtClean="0">
                <a:solidFill>
                  <a:srgbClr val="0070C0"/>
                </a:solidFill>
              </a:rPr>
              <a:t>art. 51 </a:t>
            </a:r>
            <a:r>
              <a:rPr lang="pl-PL" sz="2400" dirty="0" smtClean="0">
                <a:solidFill>
                  <a:srgbClr val="0070C0"/>
                </a:solidFill>
              </a:rPr>
              <a:t>ust.</a:t>
            </a:r>
            <a:r>
              <a:rPr lang="pl-PL" sz="2400" b="1" dirty="0" smtClean="0">
                <a:solidFill>
                  <a:srgbClr val="0070C0"/>
                </a:solidFill>
              </a:rPr>
              <a:t> </a:t>
            </a:r>
            <a:r>
              <a:rPr lang="pl-PL" sz="2400" dirty="0" smtClean="0">
                <a:solidFill>
                  <a:srgbClr val="0070C0"/>
                </a:solidFill>
              </a:rPr>
              <a:t>10 „specustawy”</a:t>
            </a:r>
          </a:p>
          <a:p>
            <a:pPr marL="0" indent="0">
              <a:buNone/>
            </a:pPr>
            <a:r>
              <a:rPr lang="pl-PL" sz="2400" dirty="0" smtClean="0"/>
              <a:t>„10</a:t>
            </a:r>
            <a:r>
              <a:rPr lang="pl-PL" sz="2400" dirty="0"/>
              <a:t>. </a:t>
            </a:r>
            <a:r>
              <a:rPr lang="pl-PL" sz="2400" b="1" dirty="0"/>
              <a:t>Statut </a:t>
            </a:r>
            <a:r>
              <a:rPr lang="pl-PL" sz="2400" dirty="0"/>
              <a:t>przedszkola lub szkoły, której jest podporządkowana organizacyjnie inna lokalizacja prowadzenia zajęć, </a:t>
            </a:r>
            <a:r>
              <a:rPr lang="pl-PL" sz="2400" b="1" dirty="0"/>
              <a:t>ulega niezwłocznemu dostosowaniu</a:t>
            </a:r>
            <a:r>
              <a:rPr lang="pl-PL" sz="2400" dirty="0" smtClean="0"/>
              <a:t>.”</a:t>
            </a:r>
            <a:endParaRPr lang="pl-PL" sz="2400" dirty="0"/>
          </a:p>
        </p:txBody>
      </p:sp>
      <p:sp>
        <p:nvSpPr>
          <p:cNvPr id="4" name="Symbol zastępczy numeru slajdu 3"/>
          <p:cNvSpPr>
            <a:spLocks noGrp="1"/>
          </p:cNvSpPr>
          <p:nvPr>
            <p:ph type="sldNum" sz="quarter" idx="12"/>
          </p:nvPr>
        </p:nvSpPr>
        <p:spPr/>
        <p:txBody>
          <a:bodyPr/>
          <a:lstStyle/>
          <a:p>
            <a:fld id="{7387F155-43F5-4583-9F39-1278E8AB1DE5}" type="slidenum">
              <a:rPr lang="pl-PL" smtClean="0"/>
              <a:t>34</a:t>
            </a:fld>
            <a:endParaRPr lang="pl-PL"/>
          </a:p>
        </p:txBody>
      </p:sp>
    </p:spTree>
    <p:extLst>
      <p:ext uri="{BB962C8B-B14F-4D97-AF65-F5344CB8AC3E}">
        <p14:creationId xmlns:p14="http://schemas.microsoft.com/office/powerpoint/2010/main" val="16855266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0"/>
            <a:ext cx="10515600" cy="1325563"/>
          </a:xfrm>
        </p:spPr>
        <p:txBody>
          <a:bodyPr>
            <a:normAutofit/>
          </a:bodyPr>
          <a:lstStyle/>
          <a:p>
            <a:r>
              <a:rPr lang="pl-PL" sz="4000" dirty="0" smtClean="0"/>
              <a:t>Dodatkowe informacje</a:t>
            </a:r>
            <a:endParaRPr lang="pl-PL" dirty="0"/>
          </a:p>
        </p:txBody>
      </p:sp>
      <p:sp>
        <p:nvSpPr>
          <p:cNvPr id="3" name="Symbol zastępczy zawartości 2"/>
          <p:cNvSpPr>
            <a:spLocks noGrp="1"/>
          </p:cNvSpPr>
          <p:nvPr>
            <p:ph idx="1"/>
          </p:nvPr>
        </p:nvSpPr>
        <p:spPr>
          <a:xfrm>
            <a:off x="838200" y="1825625"/>
            <a:ext cx="10877550" cy="4351338"/>
          </a:xfrm>
        </p:spPr>
        <p:txBody>
          <a:bodyPr/>
          <a:lstStyle/>
          <a:p>
            <a:r>
              <a:rPr lang="pl-PL" sz="2400" dirty="0"/>
              <a:t>Przyjmowanie do polskich szkół dzieci i młodzieży z Ukrainy </a:t>
            </a:r>
            <a:r>
              <a:rPr lang="pl-PL" sz="2400" dirty="0" smtClean="0"/>
              <a:t>– </a:t>
            </a:r>
            <a:r>
              <a:rPr lang="pl-PL" sz="2400" b="1" dirty="0" smtClean="0">
                <a:hlinkClick r:id="rId3"/>
              </a:rPr>
              <a:t>PISMO MEiN</a:t>
            </a:r>
            <a:endParaRPr lang="pl-PL" sz="2400" b="1" dirty="0" smtClean="0"/>
          </a:p>
          <a:p>
            <a:r>
              <a:rPr lang="pl-PL" sz="2400" b="1" dirty="0" smtClean="0">
                <a:hlinkClick r:id="rId4"/>
              </a:rPr>
              <a:t>Uzasadnienie </a:t>
            </a:r>
            <a:r>
              <a:rPr lang="pl-PL" sz="2400" dirty="0" smtClean="0"/>
              <a:t>do </a:t>
            </a:r>
            <a:r>
              <a:rPr lang="pl-PL" sz="2400" dirty="0" err="1"/>
              <a:t>rozp</a:t>
            </a:r>
            <a:r>
              <a:rPr lang="pl-PL" sz="2400" dirty="0"/>
              <a:t>. </a:t>
            </a:r>
            <a:r>
              <a:rPr lang="pl-PL" sz="2400" dirty="0" smtClean="0"/>
              <a:t>MEiN z </a:t>
            </a:r>
            <a:r>
              <a:rPr lang="pl-PL" sz="2400" dirty="0"/>
              <a:t>21 marca </a:t>
            </a:r>
            <a:r>
              <a:rPr lang="pl-PL" sz="2400" dirty="0" smtClean="0"/>
              <a:t>2022 r.</a:t>
            </a:r>
          </a:p>
          <a:p>
            <a:r>
              <a:rPr lang="pl-PL" sz="2400" dirty="0" smtClean="0"/>
              <a:t>Uporządkowanie </a:t>
            </a:r>
            <a:r>
              <a:rPr lang="pl-PL" sz="2400" dirty="0"/>
              <a:t>przepisów – uchylenie § 21a </a:t>
            </a:r>
            <a:r>
              <a:rPr lang="pl-PL" sz="2400" dirty="0" err="1"/>
              <a:t>rozp</a:t>
            </a:r>
            <a:r>
              <a:rPr lang="pl-PL" sz="2400" dirty="0"/>
              <a:t>. MEN z dnia 28 lutego 2019 r. w sprawie szczegółowej organizacji publicznych szkół i publicznych przedszkoli (zmiany wprowadzono 10 marca 2022 r. przed uchwaleniem „specustawy” – 12 marca 2022 r. – oraz wydaniem </a:t>
            </a:r>
            <a:r>
              <a:rPr lang="pl-PL" sz="2400" dirty="0" err="1"/>
              <a:t>rozp</a:t>
            </a:r>
            <a:r>
              <a:rPr lang="pl-PL" sz="2400" dirty="0"/>
              <a:t>. wykonawczego z jej upoważnienia – 21 marca 2022 r</a:t>
            </a:r>
            <a:r>
              <a:rPr lang="pl-PL" sz="2400" dirty="0" smtClean="0"/>
              <a:t>.)</a:t>
            </a:r>
          </a:p>
          <a:p>
            <a:r>
              <a:rPr lang="pl-PL" sz="2400" dirty="0"/>
              <a:t>Oferta PCEN - </a:t>
            </a:r>
            <a:r>
              <a:rPr lang="pl-PL" sz="2400" b="1" dirty="0">
                <a:hlinkClick r:id="rId5"/>
              </a:rPr>
              <a:t>https://</a:t>
            </a:r>
            <a:r>
              <a:rPr lang="pl-PL" sz="2400" b="1" dirty="0" smtClean="0">
                <a:hlinkClick r:id="rId5"/>
              </a:rPr>
              <a:t>www.pcen.pl/oferta-szkoleniowa-pcen/wsparcie-uczniow-z-ukrainy.html</a:t>
            </a:r>
            <a:endParaRPr lang="pl-PL" sz="2400" b="1" dirty="0" smtClean="0"/>
          </a:p>
          <a:p>
            <a:r>
              <a:rPr lang="pl-PL" sz="2400" dirty="0">
                <a:hlinkClick r:id="rId6"/>
              </a:rPr>
              <a:t>System edukacji na Ukrainie. Uznawalność stopni wykształcenia i tytułów w Polsce | IPM (instytutpm.eu</a:t>
            </a:r>
            <a:r>
              <a:rPr lang="pl-PL" sz="2400" dirty="0" smtClean="0">
                <a:hlinkClick r:id="rId6"/>
              </a:rPr>
              <a:t>)</a:t>
            </a:r>
            <a:endParaRPr lang="pl-PL" sz="2400" dirty="0" smtClean="0"/>
          </a:p>
          <a:p>
            <a:pPr marL="0" indent="0">
              <a:buNone/>
            </a:pPr>
            <a:endParaRPr lang="pl-PL" sz="2400" b="1" dirty="0" smtClean="0"/>
          </a:p>
          <a:p>
            <a:pPr marL="0" indent="0">
              <a:buNone/>
            </a:pPr>
            <a:endParaRPr lang="pl-PL" sz="2400" dirty="0"/>
          </a:p>
          <a:p>
            <a:endParaRPr lang="pl-PL" dirty="0"/>
          </a:p>
        </p:txBody>
      </p:sp>
      <p:sp>
        <p:nvSpPr>
          <p:cNvPr id="4" name="Symbol zastępczy numeru slajdu 3"/>
          <p:cNvSpPr>
            <a:spLocks noGrp="1"/>
          </p:cNvSpPr>
          <p:nvPr>
            <p:ph type="sldNum" sz="quarter" idx="12"/>
          </p:nvPr>
        </p:nvSpPr>
        <p:spPr/>
        <p:txBody>
          <a:bodyPr/>
          <a:lstStyle/>
          <a:p>
            <a:fld id="{7387F155-43F5-4583-9F39-1278E8AB1DE5}" type="slidenum">
              <a:rPr lang="pl-PL" smtClean="0"/>
              <a:t>35</a:t>
            </a:fld>
            <a:endParaRPr lang="pl-PL"/>
          </a:p>
        </p:txBody>
      </p:sp>
    </p:spTree>
    <p:extLst>
      <p:ext uri="{BB962C8B-B14F-4D97-AF65-F5344CB8AC3E}">
        <p14:creationId xmlns:p14="http://schemas.microsoft.com/office/powerpoint/2010/main" val="2845932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p:cNvSpPr>
            <a:spLocks noGrp="1"/>
          </p:cNvSpPr>
          <p:nvPr>
            <p:ph type="title"/>
          </p:nvPr>
        </p:nvSpPr>
        <p:spPr>
          <a:xfrm>
            <a:off x="0" y="-203200"/>
            <a:ext cx="12192000" cy="1460499"/>
          </a:xfrm>
        </p:spPr>
        <p:txBody>
          <a:bodyPr>
            <a:normAutofit/>
          </a:bodyPr>
          <a:lstStyle/>
          <a:p>
            <a:r>
              <a:rPr lang="pl-PL" sz="3600" dirty="0" smtClean="0"/>
              <a:t>USTAWA Prawo oświatowe, </a:t>
            </a:r>
            <a:r>
              <a:rPr lang="pl-PL" sz="3600" dirty="0" smtClean="0">
                <a:solidFill>
                  <a:srgbClr val="0070C0"/>
                </a:solidFill>
              </a:rPr>
              <a:t>definicja „członka rodziny” i zasady odpłatności</a:t>
            </a:r>
            <a:endParaRPr lang="pl-PL" sz="3600" dirty="0">
              <a:solidFill>
                <a:srgbClr val="0070C0"/>
              </a:solidFill>
            </a:endParaRPr>
          </a:p>
        </p:txBody>
      </p:sp>
      <p:sp>
        <p:nvSpPr>
          <p:cNvPr id="6" name="Symbol zastępczy zawartości 5"/>
          <p:cNvSpPr>
            <a:spLocks noGrp="1"/>
          </p:cNvSpPr>
          <p:nvPr>
            <p:ph idx="1"/>
          </p:nvPr>
        </p:nvSpPr>
        <p:spPr>
          <a:xfrm>
            <a:off x="188686" y="1006474"/>
            <a:ext cx="12003314" cy="5600701"/>
          </a:xfrm>
        </p:spPr>
        <p:txBody>
          <a:bodyPr>
            <a:noAutofit/>
          </a:bodyPr>
          <a:lstStyle/>
          <a:p>
            <a:r>
              <a:rPr lang="pl-PL" sz="2400" b="1" dirty="0"/>
              <a:t>Art. </a:t>
            </a:r>
            <a:r>
              <a:rPr lang="pl-PL" sz="2400" b="1" dirty="0" smtClean="0"/>
              <a:t>165</a:t>
            </a:r>
            <a:r>
              <a:rPr lang="pl-PL" sz="2400" b="1" dirty="0"/>
              <a:t> </a:t>
            </a:r>
            <a:r>
              <a:rPr lang="pl-PL" sz="2400" b="1" dirty="0" smtClean="0"/>
              <a:t>ust. 4-6 </a:t>
            </a:r>
            <a:r>
              <a:rPr lang="pl-PL" sz="2400" dirty="0" smtClean="0">
                <a:solidFill>
                  <a:srgbClr val="0070C0"/>
                </a:solidFill>
              </a:rPr>
              <a:t>(pełny tekst w notatkach)</a:t>
            </a:r>
          </a:p>
          <a:p>
            <a:r>
              <a:rPr lang="pl-PL" sz="2400" dirty="0"/>
              <a:t>Art. 165. 4. </a:t>
            </a:r>
            <a:r>
              <a:rPr lang="pl-PL" sz="2400" b="1" dirty="0"/>
              <a:t>Za członków rodzin osób, o których mowa w ust. 3</a:t>
            </a:r>
            <a:r>
              <a:rPr lang="pl-PL" sz="2400" dirty="0" smtClean="0"/>
              <a:t>: … uważa się ….</a:t>
            </a:r>
            <a:endParaRPr lang="pl-PL" sz="2400" dirty="0"/>
          </a:p>
          <a:p>
            <a:r>
              <a:rPr lang="pl-PL" sz="2400" dirty="0"/>
              <a:t>Art. 165. </a:t>
            </a:r>
            <a:r>
              <a:rPr lang="pl-PL" sz="2400" dirty="0" smtClean="0"/>
              <a:t>5</a:t>
            </a:r>
            <a:r>
              <a:rPr lang="pl-PL" sz="2400" dirty="0"/>
              <a:t>. </a:t>
            </a:r>
            <a:r>
              <a:rPr lang="pl-PL" sz="2400" b="1" dirty="0"/>
              <a:t>Osoby niebędące obywatelami polskimi </a:t>
            </a:r>
            <a:r>
              <a:rPr lang="pl-PL" sz="2400" b="1" dirty="0">
                <a:solidFill>
                  <a:srgbClr val="0070C0"/>
                </a:solidFill>
              </a:rPr>
              <a:t>niewymienione w ust. 3 </a:t>
            </a:r>
            <a:r>
              <a:rPr lang="pl-PL" sz="2400" b="1" dirty="0"/>
              <a:t>mogą korzystać z nauki </a:t>
            </a:r>
            <a:r>
              <a:rPr lang="pl-PL" sz="2400" dirty="0"/>
              <a:t>w publicznych szkołach dla dorosłych, publicznych szkołach policealnych, publicznych szkołach artystycznych, publicznych placówkach i publicznych kolegiach pracowników służb społecznych </a:t>
            </a:r>
            <a:r>
              <a:rPr lang="pl-PL" sz="2400" b="1" dirty="0"/>
              <a:t>oraz z kształcenia ustawicznego w formie kwalifikacyjnych kursów zawodowych</a:t>
            </a:r>
            <a:r>
              <a:rPr lang="pl-PL" sz="2400" b="1" dirty="0" smtClean="0"/>
              <a:t>: </a:t>
            </a:r>
            <a:br>
              <a:rPr lang="pl-PL" sz="2400" b="1" dirty="0" smtClean="0"/>
            </a:br>
            <a:r>
              <a:rPr lang="pl-PL" sz="2200" dirty="0" smtClean="0"/>
              <a:t>1</a:t>
            </a:r>
            <a:r>
              <a:rPr lang="pl-PL" sz="2200" dirty="0"/>
              <a:t>) jako stypendyści otrzymujący stypendium przyznane przez ministra właściwego do spraw oświaty i </a:t>
            </a:r>
            <a:r>
              <a:rPr lang="pl-PL" sz="2200" dirty="0" smtClean="0"/>
              <a:t>wychowania;</a:t>
            </a:r>
            <a:br>
              <a:rPr lang="pl-PL" sz="2200" dirty="0" smtClean="0"/>
            </a:br>
            <a:r>
              <a:rPr lang="pl-PL" sz="2200" dirty="0" smtClean="0"/>
              <a:t>2</a:t>
            </a:r>
            <a:r>
              <a:rPr lang="pl-PL" sz="2200" dirty="0"/>
              <a:t>) jako stypendyści otrzymujący stypendium przyznane przez organ prowadzący szkołę lub placówkę, przez dyrektora szkoły lub </a:t>
            </a:r>
            <a:r>
              <a:rPr lang="pl-PL" sz="2200" dirty="0" smtClean="0"/>
              <a:t>placówki;</a:t>
            </a:r>
            <a:br>
              <a:rPr lang="pl-PL" sz="2200" dirty="0" smtClean="0"/>
            </a:br>
            <a:r>
              <a:rPr lang="pl-PL" sz="2200" dirty="0" smtClean="0"/>
              <a:t>3</a:t>
            </a:r>
            <a:r>
              <a:rPr lang="pl-PL" sz="2200" dirty="0"/>
              <a:t>) </a:t>
            </a:r>
            <a:r>
              <a:rPr lang="pl-PL" sz="2200" u="sng" dirty="0">
                <a:solidFill>
                  <a:srgbClr val="0070C0"/>
                </a:solidFill>
              </a:rPr>
              <a:t>na warunkach odpłatności.</a:t>
            </a:r>
          </a:p>
          <a:p>
            <a:r>
              <a:rPr lang="pl-PL" sz="2200" dirty="0"/>
              <a:t>Art. 165. </a:t>
            </a:r>
            <a:r>
              <a:rPr lang="pl-PL" sz="2200" dirty="0" smtClean="0"/>
              <a:t>6</a:t>
            </a:r>
            <a:r>
              <a:rPr lang="pl-PL" sz="2200" dirty="0"/>
              <a:t>. </a:t>
            </a:r>
            <a:r>
              <a:rPr lang="pl-PL" sz="2200" b="1" dirty="0"/>
              <a:t>Wysokość odpłatności za korzystanie z nauki w </a:t>
            </a:r>
            <a:r>
              <a:rPr lang="pl-PL" sz="2200" dirty="0"/>
              <a:t>publicznych szkołach, placówkach i kolegiach pracowników służb społecznych oraz za kształcenie ustawiczne w formie kwalifikacyjnych kursów zawodowych, o której mowa w ust. 5 pkt 3, oraz sposób wnoszenia opłat </a:t>
            </a:r>
            <a:r>
              <a:rPr lang="pl-PL" sz="2200" b="1" dirty="0"/>
              <a:t>ustala organ prowadzący, uwzględniając</a:t>
            </a:r>
            <a:r>
              <a:rPr lang="pl-PL" sz="2200" dirty="0"/>
              <a:t> przewidywane koszty kształcenia lub koszty udzielanych świadczeń </a:t>
            </a:r>
            <a:r>
              <a:rPr lang="pl-PL" sz="2200" u="sng" dirty="0">
                <a:solidFill>
                  <a:srgbClr val="0070C0"/>
                </a:solidFill>
              </a:rPr>
              <a:t>oraz możliwość całkowitego lub częściowego zwolnienia z tej odpłatności. </a:t>
            </a:r>
          </a:p>
        </p:txBody>
      </p:sp>
      <p:sp>
        <p:nvSpPr>
          <p:cNvPr id="2" name="Symbol zastępczy numeru slajdu 1"/>
          <p:cNvSpPr>
            <a:spLocks noGrp="1"/>
          </p:cNvSpPr>
          <p:nvPr>
            <p:ph type="sldNum" sz="quarter" idx="12"/>
          </p:nvPr>
        </p:nvSpPr>
        <p:spPr/>
        <p:txBody>
          <a:bodyPr/>
          <a:lstStyle/>
          <a:p>
            <a:fld id="{7387F155-43F5-4583-9F39-1278E8AB1DE5}" type="slidenum">
              <a:rPr lang="pl-PL" smtClean="0"/>
              <a:t>4</a:t>
            </a:fld>
            <a:endParaRPr lang="pl-PL"/>
          </a:p>
        </p:txBody>
      </p:sp>
    </p:spTree>
    <p:extLst>
      <p:ext uri="{BB962C8B-B14F-4D97-AF65-F5344CB8AC3E}">
        <p14:creationId xmlns:p14="http://schemas.microsoft.com/office/powerpoint/2010/main" val="17432053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p:cNvSpPr>
            <a:spLocks noGrp="1"/>
          </p:cNvSpPr>
          <p:nvPr>
            <p:ph type="title"/>
          </p:nvPr>
        </p:nvSpPr>
        <p:spPr>
          <a:xfrm>
            <a:off x="0" y="0"/>
            <a:ext cx="12192000" cy="1460499"/>
          </a:xfrm>
        </p:spPr>
        <p:txBody>
          <a:bodyPr>
            <a:normAutofit/>
          </a:bodyPr>
          <a:lstStyle/>
          <a:p>
            <a:pPr algn="ctr"/>
            <a:r>
              <a:rPr lang="pl-PL" sz="4000" dirty="0" smtClean="0"/>
              <a:t>USTAWA Prawo oświatowe</a:t>
            </a:r>
            <a:r>
              <a:rPr lang="pl-PL" sz="4000" dirty="0"/>
              <a:t>, </a:t>
            </a:r>
            <a:r>
              <a:rPr lang="pl-PL" sz="4000" dirty="0">
                <a:solidFill>
                  <a:srgbClr val="0070C0"/>
                </a:solidFill>
              </a:rPr>
              <a:t>prawo do dodatkowej, bezpłatnej nauki języka polskiego</a:t>
            </a:r>
          </a:p>
        </p:txBody>
      </p:sp>
      <p:sp>
        <p:nvSpPr>
          <p:cNvPr id="6" name="Symbol zastępczy zawartości 5"/>
          <p:cNvSpPr>
            <a:spLocks noGrp="1"/>
          </p:cNvSpPr>
          <p:nvPr>
            <p:ph idx="1"/>
          </p:nvPr>
        </p:nvSpPr>
        <p:spPr>
          <a:xfrm>
            <a:off x="340659" y="1825624"/>
            <a:ext cx="11851341" cy="5032375"/>
          </a:xfrm>
        </p:spPr>
        <p:txBody>
          <a:bodyPr>
            <a:normAutofit fontScale="92500" lnSpcReduction="10000"/>
          </a:bodyPr>
          <a:lstStyle/>
          <a:p>
            <a:r>
              <a:rPr lang="pl-PL" sz="2600" b="1" dirty="0"/>
              <a:t>Art. </a:t>
            </a:r>
            <a:r>
              <a:rPr lang="pl-PL" sz="2600" b="1" dirty="0" smtClean="0"/>
              <a:t>165</a:t>
            </a:r>
            <a:r>
              <a:rPr lang="pl-PL" sz="2600" b="1" dirty="0"/>
              <a:t> </a:t>
            </a:r>
            <a:r>
              <a:rPr lang="pl-PL" sz="2600" b="1" dirty="0" smtClean="0"/>
              <a:t>ust. 7-9 </a:t>
            </a:r>
          </a:p>
          <a:p>
            <a:r>
              <a:rPr lang="pl-PL" sz="2600" dirty="0" smtClean="0"/>
              <a:t>Art</a:t>
            </a:r>
            <a:r>
              <a:rPr lang="pl-PL" sz="2600" dirty="0"/>
              <a:t>. 165. 7. </a:t>
            </a:r>
            <a:r>
              <a:rPr lang="pl-PL" sz="2600" b="1" dirty="0"/>
              <a:t>Osoby niebędące obywatelami polskimi</a:t>
            </a:r>
            <a:r>
              <a:rPr lang="pl-PL" sz="2600" dirty="0"/>
              <a:t>, </a:t>
            </a:r>
            <a:r>
              <a:rPr lang="pl-PL" sz="2600" u="sng" dirty="0">
                <a:solidFill>
                  <a:srgbClr val="0070C0"/>
                </a:solidFill>
              </a:rPr>
              <a:t>podlegające obowiązkowi szkolnemu lub obowiązkowi nauki</a:t>
            </a:r>
            <a:r>
              <a:rPr lang="pl-PL" sz="2600" dirty="0"/>
              <a:t>, </a:t>
            </a:r>
            <a:r>
              <a:rPr lang="pl-PL" sz="2600" b="1" dirty="0"/>
              <a:t>które nie znają języka polskiego albo znają go na poziomie niewystarczającym </a:t>
            </a:r>
            <a:r>
              <a:rPr lang="pl-PL" sz="2600" dirty="0"/>
              <a:t>do korzystania z nauki, </a:t>
            </a:r>
            <a:r>
              <a:rPr lang="pl-PL" sz="2600" b="1" dirty="0">
                <a:solidFill>
                  <a:srgbClr val="0070C0"/>
                </a:solidFill>
              </a:rPr>
              <a:t>mają prawo do </a:t>
            </a:r>
            <a:r>
              <a:rPr lang="pl-PL" sz="2600" b="1" dirty="0"/>
              <a:t>dodatkowej, bezpłatnej nauki języka polskiego. </a:t>
            </a:r>
            <a:r>
              <a:rPr lang="pl-PL" sz="2600" u="sng" dirty="0">
                <a:solidFill>
                  <a:srgbClr val="0070C0"/>
                </a:solidFill>
              </a:rPr>
              <a:t>Dodatkową naukę języka polskiego dla tych osób organizuje organ prowadzący szkołę.</a:t>
            </a:r>
          </a:p>
          <a:p>
            <a:r>
              <a:rPr lang="pl-PL" sz="2600" dirty="0"/>
              <a:t>Art. 165. </a:t>
            </a:r>
            <a:r>
              <a:rPr lang="pl-PL" sz="2600" dirty="0" smtClean="0"/>
              <a:t>8</a:t>
            </a:r>
            <a:r>
              <a:rPr lang="pl-PL" sz="2600" dirty="0"/>
              <a:t>. Osoby, o których mowa w ust. 7, </a:t>
            </a:r>
            <a:r>
              <a:rPr lang="pl-PL" sz="2600" b="1" dirty="0">
                <a:solidFill>
                  <a:srgbClr val="0070C0"/>
                </a:solidFill>
              </a:rPr>
              <a:t>mają prawo do </a:t>
            </a:r>
            <a:r>
              <a:rPr lang="pl-PL" sz="2600" b="1" dirty="0"/>
              <a:t>pomocy udzielanej przez osobę władającą językiem kraju pochodzenia, zatrudnioną w charakterze pomocy nauczyciela przez dyrektora szkoły.</a:t>
            </a:r>
            <a:r>
              <a:rPr lang="pl-PL" sz="2600" dirty="0"/>
              <a:t> </a:t>
            </a:r>
            <a:r>
              <a:rPr lang="pl-PL" sz="2600" u="sng" dirty="0">
                <a:solidFill>
                  <a:srgbClr val="0070C0"/>
                </a:solidFill>
              </a:rPr>
              <a:t>Pomocy tej udziela się nie dłużej niż przez okres 12 miesięcy.</a:t>
            </a:r>
          </a:p>
          <a:p>
            <a:r>
              <a:rPr lang="pl-PL" sz="2600" dirty="0"/>
              <a:t>Art. 165. </a:t>
            </a:r>
            <a:r>
              <a:rPr lang="pl-PL" sz="2600" dirty="0" smtClean="0"/>
              <a:t>9</a:t>
            </a:r>
            <a:r>
              <a:rPr lang="pl-PL" sz="2600" dirty="0"/>
              <a:t>. </a:t>
            </a:r>
            <a:r>
              <a:rPr lang="pl-PL" sz="2600" b="1" dirty="0"/>
              <a:t>Uprawnienie</a:t>
            </a:r>
            <a:r>
              <a:rPr lang="pl-PL" sz="2600" dirty="0"/>
              <a:t>, o którym mowa w ust. 7, </a:t>
            </a:r>
            <a:r>
              <a:rPr lang="pl-PL" sz="2600" b="1" dirty="0"/>
              <a:t>przysługuje także osobom będącym obywatelami polskimi</a:t>
            </a:r>
            <a:r>
              <a:rPr lang="pl-PL" sz="2600" dirty="0"/>
              <a:t>, podlegającym obowiązkowi szkolnemu lub obowiązkowi nauki, które nie znają języka polskiego albo znają go na poziomie niewystarczającym do korzystania z nauki; osoby te korzystają z uprawnienia, o którym mowa w ust. 7, </a:t>
            </a:r>
            <a:r>
              <a:rPr lang="pl-PL" sz="2600" u="sng" dirty="0">
                <a:solidFill>
                  <a:srgbClr val="0070C0"/>
                </a:solidFill>
              </a:rPr>
              <a:t>nie dłużej niż przez okres 12 miesięcy.</a:t>
            </a:r>
          </a:p>
          <a:p>
            <a:endParaRPr lang="pl-PL" u="sng" dirty="0"/>
          </a:p>
        </p:txBody>
      </p:sp>
      <p:sp>
        <p:nvSpPr>
          <p:cNvPr id="2" name="Symbol zastępczy numeru slajdu 1"/>
          <p:cNvSpPr>
            <a:spLocks noGrp="1"/>
          </p:cNvSpPr>
          <p:nvPr>
            <p:ph type="sldNum" sz="quarter" idx="12"/>
          </p:nvPr>
        </p:nvSpPr>
        <p:spPr/>
        <p:txBody>
          <a:bodyPr/>
          <a:lstStyle/>
          <a:p>
            <a:fld id="{7387F155-43F5-4583-9F39-1278E8AB1DE5}" type="slidenum">
              <a:rPr lang="pl-PL" smtClean="0"/>
              <a:t>5</a:t>
            </a:fld>
            <a:endParaRPr lang="pl-PL"/>
          </a:p>
        </p:txBody>
      </p:sp>
    </p:spTree>
    <p:extLst>
      <p:ext uri="{BB962C8B-B14F-4D97-AF65-F5344CB8AC3E}">
        <p14:creationId xmlns:p14="http://schemas.microsoft.com/office/powerpoint/2010/main" val="25395238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000" dirty="0"/>
              <a:t>USTAWA Prawo oświatowe, </a:t>
            </a:r>
            <a:r>
              <a:rPr lang="pl-PL" sz="4000" dirty="0">
                <a:solidFill>
                  <a:srgbClr val="0070C0"/>
                </a:solidFill>
              </a:rPr>
              <a:t>dodatkowe zajęcia wyrównawcze</a:t>
            </a:r>
          </a:p>
        </p:txBody>
      </p:sp>
      <p:sp>
        <p:nvSpPr>
          <p:cNvPr id="3" name="Symbol zastępczy zawartości 2"/>
          <p:cNvSpPr>
            <a:spLocks noGrp="1"/>
          </p:cNvSpPr>
          <p:nvPr>
            <p:ph idx="1"/>
          </p:nvPr>
        </p:nvSpPr>
        <p:spPr>
          <a:xfrm>
            <a:off x="838200" y="2496457"/>
            <a:ext cx="10515600" cy="3680506"/>
          </a:xfrm>
        </p:spPr>
        <p:txBody>
          <a:bodyPr/>
          <a:lstStyle/>
          <a:p>
            <a:r>
              <a:rPr lang="pl-PL" b="1" dirty="0"/>
              <a:t>Art. 165. </a:t>
            </a:r>
            <a:r>
              <a:rPr lang="pl-PL" dirty="0"/>
              <a:t>10. Osoby, o których mowa w ust. 7 i 9, </a:t>
            </a:r>
            <a:r>
              <a:rPr lang="pl-PL" b="1" dirty="0">
                <a:solidFill>
                  <a:srgbClr val="0070C0"/>
                </a:solidFill>
              </a:rPr>
              <a:t>mogą korzystać </a:t>
            </a:r>
            <a:r>
              <a:rPr lang="pl-PL" b="1" dirty="0" smtClean="0">
                <a:solidFill>
                  <a:srgbClr val="0070C0"/>
                </a:solidFill>
              </a:rPr>
              <a:t/>
            </a:r>
            <a:br>
              <a:rPr lang="pl-PL" b="1" dirty="0" smtClean="0">
                <a:solidFill>
                  <a:srgbClr val="0070C0"/>
                </a:solidFill>
              </a:rPr>
            </a:br>
            <a:r>
              <a:rPr lang="pl-PL" b="1" dirty="0" smtClean="0"/>
              <a:t>z </a:t>
            </a:r>
            <a:r>
              <a:rPr lang="pl-PL" b="1" dirty="0"/>
              <a:t>dodatkowych zajęć wyrównawczych</a:t>
            </a:r>
            <a:r>
              <a:rPr lang="pl-PL" dirty="0"/>
              <a:t> w zakresie przedmiotów nauczania organizowanych przez organ prowadzący szkołę, </a:t>
            </a:r>
            <a:r>
              <a:rPr lang="pl-PL" u="sng" dirty="0">
                <a:solidFill>
                  <a:srgbClr val="0070C0"/>
                </a:solidFill>
              </a:rPr>
              <a:t>nie dłużej jednak niż przez okres 12 miesięcy.</a:t>
            </a:r>
          </a:p>
          <a:p>
            <a:pPr marL="0" indent="0">
              <a:buNone/>
            </a:pPr>
            <a:endParaRPr lang="pl-PL" dirty="0"/>
          </a:p>
        </p:txBody>
      </p:sp>
      <p:sp>
        <p:nvSpPr>
          <p:cNvPr id="4" name="Symbol zastępczy numeru slajdu 3"/>
          <p:cNvSpPr>
            <a:spLocks noGrp="1"/>
          </p:cNvSpPr>
          <p:nvPr>
            <p:ph type="sldNum" sz="quarter" idx="12"/>
          </p:nvPr>
        </p:nvSpPr>
        <p:spPr/>
        <p:txBody>
          <a:bodyPr/>
          <a:lstStyle/>
          <a:p>
            <a:fld id="{7387F155-43F5-4583-9F39-1278E8AB1DE5}" type="slidenum">
              <a:rPr lang="pl-PL" smtClean="0"/>
              <a:t>6</a:t>
            </a:fld>
            <a:endParaRPr lang="pl-PL"/>
          </a:p>
        </p:txBody>
      </p:sp>
    </p:spTree>
    <p:extLst>
      <p:ext uri="{BB962C8B-B14F-4D97-AF65-F5344CB8AC3E}">
        <p14:creationId xmlns:p14="http://schemas.microsoft.com/office/powerpoint/2010/main" val="9449514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1"/>
            <a:ext cx="12192000" cy="798286"/>
          </a:xfrm>
        </p:spPr>
        <p:txBody>
          <a:bodyPr>
            <a:normAutofit/>
          </a:bodyPr>
          <a:lstStyle/>
          <a:p>
            <a:r>
              <a:rPr lang="pl-PL" sz="4000" dirty="0"/>
              <a:t>USTAWA Prawo oświatowe, </a:t>
            </a:r>
            <a:r>
              <a:rPr lang="pl-PL" sz="4000" dirty="0">
                <a:solidFill>
                  <a:srgbClr val="0070C0"/>
                </a:solidFill>
              </a:rPr>
              <a:t>oddział przygotowawczy </a:t>
            </a:r>
          </a:p>
        </p:txBody>
      </p:sp>
      <p:sp>
        <p:nvSpPr>
          <p:cNvPr id="3" name="Symbol zastępczy zawartości 2"/>
          <p:cNvSpPr>
            <a:spLocks noGrp="1"/>
          </p:cNvSpPr>
          <p:nvPr>
            <p:ph idx="1"/>
          </p:nvPr>
        </p:nvSpPr>
        <p:spPr>
          <a:xfrm>
            <a:off x="152400" y="997527"/>
            <a:ext cx="12039600" cy="5860473"/>
          </a:xfrm>
        </p:spPr>
        <p:txBody>
          <a:bodyPr>
            <a:normAutofit fontScale="70000" lnSpcReduction="20000"/>
          </a:bodyPr>
          <a:lstStyle/>
          <a:p>
            <a:pPr marL="0" indent="0">
              <a:lnSpc>
                <a:spcPct val="100000"/>
              </a:lnSpc>
              <a:spcBef>
                <a:spcPts val="0"/>
              </a:spcBef>
              <a:buNone/>
              <a:defRPr/>
            </a:pPr>
            <a:r>
              <a:rPr lang="pl-PL" sz="3400" b="1" dirty="0"/>
              <a:t>Art. 165. </a:t>
            </a:r>
            <a:r>
              <a:rPr lang="pl-PL" sz="3400" dirty="0"/>
              <a:t>11. </a:t>
            </a:r>
            <a:r>
              <a:rPr lang="pl-PL" sz="3400" u="sng" dirty="0"/>
              <a:t>Dla osób, o których mowa w ust. 7 i 9, które wymagają dostosowania procesu kształcenia do ich potrzeb i możliwości edukacyjnych, a także dostosowania formy organizacyjnej wspomagającej efektywność ich kształcenia</a:t>
            </a:r>
            <a:r>
              <a:rPr lang="pl-PL" sz="3400" dirty="0"/>
              <a:t>, </a:t>
            </a:r>
            <a:r>
              <a:rPr lang="pl-PL" sz="3400" b="1" dirty="0">
                <a:solidFill>
                  <a:srgbClr val="0070C0"/>
                </a:solidFill>
              </a:rPr>
              <a:t>organ prowadzący szkołę może</a:t>
            </a:r>
            <a:r>
              <a:rPr lang="pl-PL" sz="3400" b="1" dirty="0">
                <a:solidFill>
                  <a:srgbClr val="FF0000"/>
                </a:solidFill>
              </a:rPr>
              <a:t> </a:t>
            </a:r>
            <a:r>
              <a:rPr lang="pl-PL" sz="3400" u="sng" dirty="0"/>
              <a:t>zorganizować oddział przygotowawczy w szkole, w której te osoby realizują naukę </a:t>
            </a:r>
            <a:r>
              <a:rPr lang="pl-PL" sz="3400" b="1" u="sng" dirty="0">
                <a:solidFill>
                  <a:srgbClr val="0070C0"/>
                </a:solidFill>
              </a:rPr>
              <a:t>zgodnie z podstawą programową kształcenia ogólnego.</a:t>
            </a:r>
          </a:p>
          <a:p>
            <a:pPr marL="0" indent="0">
              <a:lnSpc>
                <a:spcPct val="100000"/>
              </a:lnSpc>
              <a:spcBef>
                <a:spcPts val="0"/>
              </a:spcBef>
              <a:buNone/>
              <a:defRPr/>
            </a:pPr>
            <a:r>
              <a:rPr lang="pl-PL" sz="3400" dirty="0"/>
              <a:t>12. </a:t>
            </a:r>
            <a:r>
              <a:rPr lang="pl-PL" sz="3400" b="1" dirty="0"/>
              <a:t>Do oddziału przygotowawczego</a:t>
            </a:r>
            <a:r>
              <a:rPr lang="pl-PL" sz="3400" dirty="0"/>
              <a:t>, </a:t>
            </a:r>
            <a:r>
              <a:rPr lang="pl-PL" sz="3400" u="sng" dirty="0"/>
              <a:t>na wniosek rodzica, za zgodą organu prowadzącego szkołę, w której utworzono ten oddział, w ramach posiadanych środków</a:t>
            </a:r>
            <a:r>
              <a:rPr lang="pl-PL" sz="3400" dirty="0"/>
              <a:t>, </a:t>
            </a:r>
            <a:r>
              <a:rPr lang="pl-PL" sz="3400" b="1" dirty="0">
                <a:solidFill>
                  <a:srgbClr val="0070C0"/>
                </a:solidFill>
              </a:rPr>
              <a:t>mogą uczęszczać uczniowie innej szkoły</a:t>
            </a:r>
            <a:r>
              <a:rPr lang="pl-PL" sz="3400" dirty="0"/>
              <a:t>, z uwzględnieniem przepisów art. 39 ust. 2-4a. </a:t>
            </a:r>
            <a:r>
              <a:rPr lang="pl-PL" sz="3400" i="1" dirty="0">
                <a:solidFill>
                  <a:srgbClr val="00B050"/>
                </a:solidFill>
              </a:rPr>
              <a:t>(zapewnienie bezpłatnego transportu i opieki w czasie przewozu dziecka albo zwrot kosztów przejazdu dziecka środkami komunikacji </a:t>
            </a:r>
            <a:r>
              <a:rPr lang="pl-PL" sz="3400" i="1" dirty="0" smtClean="0">
                <a:solidFill>
                  <a:srgbClr val="00B050"/>
                </a:solidFill>
              </a:rPr>
              <a:t>publicznej)</a:t>
            </a:r>
            <a:endParaRPr lang="pl-PL" sz="3400" i="1" dirty="0">
              <a:solidFill>
                <a:srgbClr val="00B050"/>
              </a:solidFill>
            </a:endParaRPr>
          </a:p>
          <a:p>
            <a:pPr marL="0" indent="0">
              <a:lnSpc>
                <a:spcPct val="100000"/>
              </a:lnSpc>
              <a:spcBef>
                <a:spcPts val="0"/>
              </a:spcBef>
              <a:buNone/>
              <a:defRPr/>
            </a:pPr>
            <a:r>
              <a:rPr lang="pl-PL" sz="3400" dirty="0"/>
              <a:t>13. </a:t>
            </a:r>
            <a:r>
              <a:rPr lang="pl-PL" sz="3400" b="1" dirty="0"/>
              <a:t>Okres nauki </a:t>
            </a:r>
            <a:r>
              <a:rPr lang="pl-PL" sz="3400" dirty="0"/>
              <a:t>ucznia w oddziale przygotowawczym </a:t>
            </a:r>
            <a:r>
              <a:rPr lang="pl-PL" sz="3400" b="1" dirty="0">
                <a:solidFill>
                  <a:srgbClr val="0070C0"/>
                </a:solidFill>
              </a:rPr>
              <a:t>trwa do zakończenia zajęć dydaktyczno-wychowawczych w roku szkolnym</a:t>
            </a:r>
            <a:r>
              <a:rPr lang="pl-PL" sz="3400" dirty="0"/>
              <a:t>, w którym uczeń został zakwalifikowany do oddziału przygotowawczego, </a:t>
            </a:r>
            <a:r>
              <a:rPr lang="pl-PL" sz="3400" u="sng" dirty="0"/>
              <a:t>z tym że okres ten w zależności od postępów w nauce ucznia i jego potrzeb edukacyjnych może zostać skrócony </a:t>
            </a:r>
            <a:r>
              <a:rPr lang="pl-PL" sz="3400" u="sng" dirty="0">
                <a:solidFill>
                  <a:srgbClr val="0070C0"/>
                </a:solidFill>
              </a:rPr>
              <a:t>albo przedłużony, </a:t>
            </a:r>
            <a:r>
              <a:rPr lang="pl-PL" sz="3400" b="1" u="sng" dirty="0">
                <a:solidFill>
                  <a:srgbClr val="0070C0"/>
                </a:solidFill>
              </a:rPr>
              <a:t>nie dłużej niż o jeden rok szkolny.</a:t>
            </a:r>
          </a:p>
          <a:p>
            <a:pPr marL="0" indent="0">
              <a:lnSpc>
                <a:spcPct val="100000"/>
              </a:lnSpc>
              <a:spcBef>
                <a:spcPts val="0"/>
              </a:spcBef>
              <a:buNone/>
              <a:defRPr/>
            </a:pPr>
            <a:r>
              <a:rPr lang="pl-PL" sz="3400" dirty="0"/>
              <a:t>14. </a:t>
            </a:r>
            <a:r>
              <a:rPr lang="pl-PL" sz="3400" b="1" dirty="0"/>
              <a:t>Oddziału przygotowawczego nie organizuje się w </a:t>
            </a:r>
            <a:r>
              <a:rPr lang="pl-PL" sz="3400" dirty="0"/>
              <a:t>szkołach artystycznych, szkołach specjalnych, szkołach sportowych, szkołach mistrzostwa sportowego, szkołach dla dorosłych, szkołach policealnych i branżowych szkołach II stopnia.  </a:t>
            </a:r>
          </a:p>
          <a:p>
            <a:r>
              <a:rPr lang="pl-PL" b="1" dirty="0">
                <a:solidFill>
                  <a:srgbClr val="00B050"/>
                </a:solidFill>
              </a:rPr>
              <a:t>Zasady organizacji oddziałów </a:t>
            </a:r>
            <a:r>
              <a:rPr lang="pl-PL" b="1" dirty="0" smtClean="0">
                <a:solidFill>
                  <a:srgbClr val="00B050"/>
                </a:solidFill>
              </a:rPr>
              <a:t>przygotowawczych – </a:t>
            </a:r>
            <a:r>
              <a:rPr lang="pl-PL" b="1" dirty="0" smtClean="0">
                <a:solidFill>
                  <a:srgbClr val="00B050"/>
                </a:solidFill>
                <a:hlinkClick r:id="rId3"/>
              </a:rPr>
              <a:t>MEiN</a:t>
            </a:r>
            <a:endParaRPr lang="pl-PL" b="1" dirty="0" smtClean="0">
              <a:solidFill>
                <a:srgbClr val="00B050"/>
              </a:solidFill>
            </a:endParaRPr>
          </a:p>
          <a:p>
            <a:r>
              <a:rPr lang="pl-PL" b="1" dirty="0" smtClean="0">
                <a:solidFill>
                  <a:srgbClr val="00B050"/>
                </a:solidFill>
              </a:rPr>
              <a:t>KO Rzeszów, „zadaj </a:t>
            </a:r>
            <a:r>
              <a:rPr lang="pl-PL" b="1" dirty="0">
                <a:solidFill>
                  <a:srgbClr val="00B050"/>
                </a:solidFill>
              </a:rPr>
              <a:t>nam </a:t>
            </a:r>
            <a:r>
              <a:rPr lang="pl-PL" b="1" dirty="0" smtClean="0">
                <a:solidFill>
                  <a:srgbClr val="00B050"/>
                </a:solidFill>
              </a:rPr>
              <a:t>pytanie” </a:t>
            </a:r>
            <a:r>
              <a:rPr lang="pl-PL" b="1" dirty="0">
                <a:solidFill>
                  <a:srgbClr val="00B050"/>
                </a:solidFill>
              </a:rPr>
              <a:t>- </a:t>
            </a:r>
            <a:r>
              <a:rPr lang="pl-PL" b="1" dirty="0" smtClean="0">
                <a:solidFill>
                  <a:srgbClr val="00B050"/>
                </a:solidFill>
                <a:hlinkClick r:id="rId4"/>
              </a:rPr>
              <a:t>oddzialy-przygotowawcze@ko.rzeszow.pl</a:t>
            </a:r>
            <a:endParaRPr lang="pl-PL" b="1" dirty="0">
              <a:solidFill>
                <a:srgbClr val="00B050"/>
              </a:solidFill>
            </a:endParaRPr>
          </a:p>
        </p:txBody>
      </p:sp>
      <p:sp>
        <p:nvSpPr>
          <p:cNvPr id="4" name="Symbol zastępczy numeru slajdu 3"/>
          <p:cNvSpPr>
            <a:spLocks noGrp="1"/>
          </p:cNvSpPr>
          <p:nvPr>
            <p:ph type="sldNum" sz="quarter" idx="12"/>
          </p:nvPr>
        </p:nvSpPr>
        <p:spPr/>
        <p:txBody>
          <a:bodyPr/>
          <a:lstStyle/>
          <a:p>
            <a:fld id="{7387F155-43F5-4583-9F39-1278E8AB1DE5}" type="slidenum">
              <a:rPr lang="pl-PL" smtClean="0"/>
              <a:t>7</a:t>
            </a:fld>
            <a:endParaRPr lang="pl-PL"/>
          </a:p>
        </p:txBody>
      </p:sp>
    </p:spTree>
    <p:extLst>
      <p:ext uri="{BB962C8B-B14F-4D97-AF65-F5344CB8AC3E}">
        <p14:creationId xmlns:p14="http://schemas.microsoft.com/office/powerpoint/2010/main" val="27703809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61257" y="1"/>
            <a:ext cx="11567886" cy="1690688"/>
          </a:xfrm>
        </p:spPr>
        <p:txBody>
          <a:bodyPr>
            <a:normAutofit/>
          </a:bodyPr>
          <a:lstStyle/>
          <a:p>
            <a:r>
              <a:rPr lang="pl-PL" sz="4000" dirty="0"/>
              <a:t>ROZPORZĄDZENIE MEN z dnia 23 sierpnia 2017 r. </a:t>
            </a:r>
            <a:r>
              <a:rPr lang="pl-PL" sz="4000" dirty="0" smtClean="0"/>
              <a:t>– </a:t>
            </a:r>
            <a:r>
              <a:rPr lang="pl-PL" sz="4000" dirty="0" smtClean="0">
                <a:solidFill>
                  <a:srgbClr val="0070C0"/>
                </a:solidFill>
              </a:rPr>
              <a:t>szczegółowe przepisy dot. oddziałów przygotowawczych</a:t>
            </a:r>
            <a:endParaRPr lang="pl-PL" sz="4000" dirty="0">
              <a:solidFill>
                <a:srgbClr val="0070C0"/>
              </a:solidFill>
            </a:endParaRPr>
          </a:p>
        </p:txBody>
      </p:sp>
      <p:sp>
        <p:nvSpPr>
          <p:cNvPr id="3" name="Symbol zastępczy zawartości 2"/>
          <p:cNvSpPr>
            <a:spLocks noGrp="1"/>
          </p:cNvSpPr>
          <p:nvPr>
            <p:ph idx="1"/>
          </p:nvPr>
        </p:nvSpPr>
        <p:spPr>
          <a:xfrm>
            <a:off x="628650" y="1825624"/>
            <a:ext cx="10725150" cy="4632325"/>
          </a:xfrm>
        </p:spPr>
        <p:txBody>
          <a:bodyPr>
            <a:normAutofit/>
          </a:bodyPr>
          <a:lstStyle/>
          <a:p>
            <a:r>
              <a:rPr lang="pl-PL" sz="2400" b="1" dirty="0"/>
              <a:t>§ </a:t>
            </a:r>
            <a:r>
              <a:rPr lang="pl-PL" sz="2400" b="1" dirty="0" smtClean="0"/>
              <a:t>16. </a:t>
            </a:r>
            <a:r>
              <a:rPr lang="pl-PL" sz="2400" dirty="0"/>
              <a:t>1. </a:t>
            </a:r>
            <a:r>
              <a:rPr lang="pl-PL" sz="2400" b="1" dirty="0">
                <a:solidFill>
                  <a:srgbClr val="0070C0"/>
                </a:solidFill>
              </a:rPr>
              <a:t>Dyrektor szkoły</a:t>
            </a:r>
            <a:r>
              <a:rPr lang="pl-PL" sz="2400" dirty="0"/>
              <a:t>, w której utworzono oddział przygotowawczy, </a:t>
            </a:r>
            <a:r>
              <a:rPr lang="pl-PL" sz="2400" b="1" dirty="0">
                <a:solidFill>
                  <a:srgbClr val="0070C0"/>
                </a:solidFill>
              </a:rPr>
              <a:t>powołuje zespół kwalifikujący uczniów</a:t>
            </a:r>
            <a:r>
              <a:rPr lang="pl-PL" sz="2400" dirty="0"/>
              <a:t>, o których mowa w art. 165 ust. 7 i 9 ustawy, do tego oddziału. W skład zespołu wchodzi dwóch nauczycieli oraz pedagog lub psycholog. </a:t>
            </a:r>
            <a:r>
              <a:rPr lang="pl-PL" sz="2400" dirty="0" smtClean="0"/>
              <a:t/>
            </a:r>
            <a:br>
              <a:rPr lang="pl-PL" sz="2400" dirty="0" smtClean="0"/>
            </a:br>
            <a:r>
              <a:rPr lang="pl-PL" sz="2400" dirty="0" smtClean="0"/>
              <a:t>2</a:t>
            </a:r>
            <a:r>
              <a:rPr lang="pl-PL" sz="2400" dirty="0"/>
              <a:t>. </a:t>
            </a:r>
            <a:r>
              <a:rPr lang="pl-PL" sz="2400" b="1" dirty="0">
                <a:solidFill>
                  <a:srgbClr val="0070C0"/>
                </a:solidFill>
              </a:rPr>
              <a:t>Liczba uczniów </a:t>
            </a:r>
            <a:r>
              <a:rPr lang="pl-PL" sz="2400" dirty="0"/>
              <a:t>w oddziale przygotowawczym nie może przekraczać </a:t>
            </a:r>
            <a:r>
              <a:rPr lang="pl-PL" sz="2400" strike="sngStrike" dirty="0">
                <a:solidFill>
                  <a:srgbClr val="FF0000"/>
                </a:solidFill>
              </a:rPr>
              <a:t>15</a:t>
            </a:r>
            <a:r>
              <a:rPr lang="pl-PL" sz="2400" dirty="0"/>
              <a:t> </a:t>
            </a:r>
            <a:r>
              <a:rPr lang="pl-PL" sz="2400" b="1" dirty="0">
                <a:solidFill>
                  <a:srgbClr val="00B050"/>
                </a:solidFill>
              </a:rPr>
              <a:t>25</a:t>
            </a:r>
            <a:r>
              <a:rPr lang="pl-PL" sz="2400" dirty="0"/>
              <a:t> uczniów.</a:t>
            </a:r>
            <a:br>
              <a:rPr lang="pl-PL" sz="2400" dirty="0"/>
            </a:br>
            <a:r>
              <a:rPr lang="pl-PL" sz="2400" dirty="0"/>
              <a:t>3. Nauczanie w oddziale przygotowawczym jest prowadzone </a:t>
            </a:r>
            <a:r>
              <a:rPr lang="pl-PL" sz="2400" b="1" dirty="0">
                <a:solidFill>
                  <a:srgbClr val="0070C0"/>
                </a:solidFill>
              </a:rPr>
              <a:t>według realizowanych w szkole programów nauczania</a:t>
            </a:r>
            <a:r>
              <a:rPr lang="pl-PL" sz="2400" dirty="0"/>
              <a:t>, </a:t>
            </a:r>
            <a:r>
              <a:rPr lang="pl-PL" sz="2400" u="sng" dirty="0"/>
              <a:t>z dostosowaniem metod i form ich realizacji do indywidualnych potrzeb rozwojowych i edukacyjnych oraz możliwości psychofizycznych uczniów. </a:t>
            </a:r>
            <a:r>
              <a:rPr lang="pl-PL" sz="2400" u="sng" dirty="0" smtClean="0"/>
              <a:t/>
            </a:r>
            <a:br>
              <a:rPr lang="pl-PL" sz="2400" u="sng" dirty="0" smtClean="0"/>
            </a:br>
            <a:r>
              <a:rPr lang="pl-PL" sz="2400" dirty="0" smtClean="0"/>
              <a:t>4</a:t>
            </a:r>
            <a:r>
              <a:rPr lang="pl-PL" sz="2400" dirty="0"/>
              <a:t>. </a:t>
            </a:r>
            <a:r>
              <a:rPr lang="pl-PL" sz="2400" b="1" dirty="0">
                <a:solidFill>
                  <a:srgbClr val="0070C0"/>
                </a:solidFill>
              </a:rPr>
              <a:t>Zajęcia edukacyjne w oddziale przygotowawczym prowadzą nauczyciele poszczególnych zajęć edukacyjnych</a:t>
            </a:r>
            <a:r>
              <a:rPr lang="pl-PL" sz="2400" dirty="0"/>
              <a:t>, </a:t>
            </a:r>
            <a:r>
              <a:rPr lang="pl-PL" sz="2400" u="sng" dirty="0"/>
              <a:t>którzy mogą być wspomagani przez osobę władającą językiem kraju pochodzenia ucznia</a:t>
            </a:r>
            <a:r>
              <a:rPr lang="pl-PL" sz="2400" dirty="0"/>
              <a:t>, o której mowa w art. 165 ust. 8 ustawy. </a:t>
            </a:r>
          </a:p>
          <a:p>
            <a:endParaRPr lang="pl-PL" dirty="0"/>
          </a:p>
        </p:txBody>
      </p:sp>
      <p:sp>
        <p:nvSpPr>
          <p:cNvPr id="4" name="Symbol zastępczy numeru slajdu 3"/>
          <p:cNvSpPr>
            <a:spLocks noGrp="1"/>
          </p:cNvSpPr>
          <p:nvPr>
            <p:ph type="sldNum" sz="quarter" idx="12"/>
          </p:nvPr>
        </p:nvSpPr>
        <p:spPr/>
        <p:txBody>
          <a:bodyPr/>
          <a:lstStyle/>
          <a:p>
            <a:fld id="{7387F155-43F5-4583-9F39-1278E8AB1DE5}" type="slidenum">
              <a:rPr lang="pl-PL" smtClean="0"/>
              <a:t>8</a:t>
            </a:fld>
            <a:endParaRPr lang="pl-PL"/>
          </a:p>
        </p:txBody>
      </p:sp>
    </p:spTree>
    <p:extLst>
      <p:ext uri="{BB962C8B-B14F-4D97-AF65-F5344CB8AC3E}">
        <p14:creationId xmlns:p14="http://schemas.microsoft.com/office/powerpoint/2010/main" val="222510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61257" y="1"/>
            <a:ext cx="11567886" cy="1690688"/>
          </a:xfrm>
        </p:spPr>
        <p:txBody>
          <a:bodyPr>
            <a:normAutofit/>
          </a:bodyPr>
          <a:lstStyle/>
          <a:p>
            <a:r>
              <a:rPr lang="pl-PL" sz="4000" dirty="0"/>
              <a:t>ROZPORZĄDZENIE MEN z dnia 23 sierpnia 2017 r. </a:t>
            </a:r>
            <a:r>
              <a:rPr lang="pl-PL" sz="4000" dirty="0" smtClean="0"/>
              <a:t>– </a:t>
            </a:r>
            <a:r>
              <a:rPr lang="pl-PL" sz="4000" dirty="0" smtClean="0">
                <a:solidFill>
                  <a:srgbClr val="0070C0"/>
                </a:solidFill>
              </a:rPr>
              <a:t>szczegółowe przepisy dot. oddziałów przygotowawczych</a:t>
            </a:r>
            <a:endParaRPr lang="pl-PL" sz="4000" dirty="0">
              <a:solidFill>
                <a:srgbClr val="0070C0"/>
              </a:solidFill>
            </a:endParaRPr>
          </a:p>
        </p:txBody>
      </p:sp>
      <p:sp>
        <p:nvSpPr>
          <p:cNvPr id="3" name="Symbol zastępczy zawartości 2"/>
          <p:cNvSpPr>
            <a:spLocks noGrp="1"/>
          </p:cNvSpPr>
          <p:nvPr>
            <p:ph idx="1"/>
          </p:nvPr>
        </p:nvSpPr>
        <p:spPr>
          <a:xfrm>
            <a:off x="406399" y="1825624"/>
            <a:ext cx="11611430" cy="4894489"/>
          </a:xfrm>
        </p:spPr>
        <p:txBody>
          <a:bodyPr>
            <a:normAutofit fontScale="85000" lnSpcReduction="20000"/>
          </a:bodyPr>
          <a:lstStyle/>
          <a:p>
            <a:r>
              <a:rPr lang="pl-PL" b="1" dirty="0"/>
              <a:t>§ </a:t>
            </a:r>
            <a:r>
              <a:rPr lang="pl-PL" b="1" dirty="0" smtClean="0"/>
              <a:t>16. </a:t>
            </a:r>
            <a:r>
              <a:rPr lang="pl-PL" dirty="0"/>
              <a:t>5. Na realizację obowiązkowych zajęć edukacyjnych </a:t>
            </a:r>
            <a:r>
              <a:rPr lang="pl-PL" b="1" dirty="0">
                <a:solidFill>
                  <a:srgbClr val="0070C0"/>
                </a:solidFill>
              </a:rPr>
              <a:t>w oddziale przygotowawczym przeznacza się w tygodniowym rozkładzie zajęć liczbę godzin: </a:t>
            </a:r>
          </a:p>
          <a:p>
            <a:pPr marL="0" indent="0">
              <a:buNone/>
            </a:pPr>
            <a:r>
              <a:rPr lang="pl-PL" dirty="0"/>
              <a:t>1) w szkole podstawowej dla klas I-III - nie mniejszą niż 20 godzin tygodniowo;</a:t>
            </a:r>
          </a:p>
          <a:p>
            <a:pPr marL="0" indent="0">
              <a:buNone/>
            </a:pPr>
            <a:r>
              <a:rPr lang="pl-PL" dirty="0"/>
              <a:t>2) w szkole podstawowej dla klas IV-VI - nie mniejszą niż 23 godziny tygodniowo;</a:t>
            </a:r>
          </a:p>
          <a:p>
            <a:pPr marL="0" indent="0">
              <a:buNone/>
            </a:pPr>
            <a:r>
              <a:rPr lang="pl-PL" dirty="0"/>
              <a:t>3) w szkole podstawowej dla klas VII i VIII - nie mniejszą niż 25 godzin tygodniowo;</a:t>
            </a:r>
          </a:p>
          <a:p>
            <a:pPr marL="0" indent="0">
              <a:buNone/>
            </a:pPr>
            <a:r>
              <a:rPr lang="pl-PL" dirty="0"/>
              <a:t>4) w szkole ponadpodstawowej - nie mniejszą niż 26 godzin tygodniowo.</a:t>
            </a:r>
          </a:p>
          <a:p>
            <a:pPr marL="0" indent="0">
              <a:buNone/>
            </a:pPr>
            <a:r>
              <a:rPr lang="pl-PL" dirty="0"/>
              <a:t>6. W oddziale przygotowawczym </a:t>
            </a:r>
            <a:r>
              <a:rPr lang="pl-PL" b="1" dirty="0">
                <a:solidFill>
                  <a:srgbClr val="0070C0"/>
                </a:solidFill>
              </a:rPr>
              <a:t>dopuszcza się organizację nauczania w klasach łączonych odpowiednio dla klas: </a:t>
            </a:r>
          </a:p>
          <a:p>
            <a:pPr marL="0" indent="0">
              <a:buNone/>
            </a:pPr>
            <a:r>
              <a:rPr lang="pl-PL" dirty="0"/>
              <a:t>1) I-III szkoły podstawowej;</a:t>
            </a:r>
          </a:p>
          <a:p>
            <a:pPr marL="0" indent="0">
              <a:buNone/>
            </a:pPr>
            <a:r>
              <a:rPr lang="pl-PL" dirty="0"/>
              <a:t>2) IV-VI szkoły podstawowej;</a:t>
            </a:r>
          </a:p>
          <a:p>
            <a:pPr marL="0" indent="0">
              <a:buNone/>
            </a:pPr>
            <a:r>
              <a:rPr lang="pl-PL" dirty="0"/>
              <a:t>3) VII i VIII szkoły podstawowej;</a:t>
            </a:r>
          </a:p>
          <a:p>
            <a:pPr marL="0" indent="0">
              <a:buNone/>
            </a:pPr>
            <a:r>
              <a:rPr lang="pl-PL" dirty="0"/>
              <a:t>4) I </a:t>
            </a:r>
            <a:r>
              <a:rPr lang="pl-PL" dirty="0" err="1"/>
              <a:t>i</a:t>
            </a:r>
            <a:r>
              <a:rPr lang="pl-PL" dirty="0"/>
              <a:t> II liceum ogólnokształcącego, klas I-III technikum i branżowej szkoły I stopnia;</a:t>
            </a:r>
          </a:p>
          <a:p>
            <a:pPr marL="0" indent="0">
              <a:buNone/>
            </a:pPr>
            <a:r>
              <a:rPr lang="pl-PL" dirty="0"/>
              <a:t>5) III i IV liceum ogólnokształcącego i klas III-V technikum.</a:t>
            </a:r>
          </a:p>
          <a:p>
            <a:endParaRPr lang="pl-PL" dirty="0"/>
          </a:p>
        </p:txBody>
      </p:sp>
      <p:sp>
        <p:nvSpPr>
          <p:cNvPr id="4" name="Symbol zastępczy numeru slajdu 3"/>
          <p:cNvSpPr>
            <a:spLocks noGrp="1"/>
          </p:cNvSpPr>
          <p:nvPr>
            <p:ph type="sldNum" sz="quarter" idx="12"/>
          </p:nvPr>
        </p:nvSpPr>
        <p:spPr/>
        <p:txBody>
          <a:bodyPr/>
          <a:lstStyle/>
          <a:p>
            <a:fld id="{7387F155-43F5-4583-9F39-1278E8AB1DE5}" type="slidenum">
              <a:rPr lang="pl-PL" smtClean="0"/>
              <a:t>9</a:t>
            </a:fld>
            <a:endParaRPr lang="pl-PL"/>
          </a:p>
        </p:txBody>
      </p:sp>
    </p:spTree>
    <p:extLst>
      <p:ext uri="{BB962C8B-B14F-4D97-AF65-F5344CB8AC3E}">
        <p14:creationId xmlns:p14="http://schemas.microsoft.com/office/powerpoint/2010/main" val="2062039073"/>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1241</TotalTime>
  <Words>14811</Words>
  <Application>Microsoft Office PowerPoint</Application>
  <PresentationFormat>Panoramiczny</PresentationFormat>
  <Paragraphs>507</Paragraphs>
  <Slides>35</Slides>
  <Notes>35</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35</vt:i4>
      </vt:variant>
    </vt:vector>
  </HeadingPairs>
  <TitlesOfParts>
    <vt:vector size="39" baseType="lpstr">
      <vt:lpstr>Arial</vt:lpstr>
      <vt:lpstr>Calibri</vt:lpstr>
      <vt:lpstr>Calibri Light</vt:lpstr>
      <vt:lpstr>Motyw pakietu Office</vt:lpstr>
      <vt:lpstr>Podstawy prawne dotyczące problematyki kształcenia, wychowania i opieki dzieci i młodzieży będących obywatelami Ukrainy   </vt:lpstr>
      <vt:lpstr>Rozdział 7. ustawy Prawo oświatowe i rozp. wykonawcze</vt:lpstr>
      <vt:lpstr>USTAWA Prawo oświatowe, Rozdział 7. – analiza  „na warunkach dotyczących obywateli polskich”</vt:lpstr>
      <vt:lpstr>USTAWA Prawo oświatowe, definicja „członka rodziny” i zasady odpłatności</vt:lpstr>
      <vt:lpstr>USTAWA Prawo oświatowe, prawo do dodatkowej, bezpłatnej nauki języka polskiego</vt:lpstr>
      <vt:lpstr>USTAWA Prawo oświatowe, dodatkowe zajęcia wyrównawcze</vt:lpstr>
      <vt:lpstr>USTAWA Prawo oświatowe, oddział przygotowawczy </vt:lpstr>
      <vt:lpstr>ROZPORZĄDZENIE MEN z dnia 23 sierpnia 2017 r. – szczegółowe przepisy dot. oddziałów przygotowawczych</vt:lpstr>
      <vt:lpstr>ROZPORZĄDZENIE MEN z dnia 23 sierpnia 2017 r. – szczegółowe przepisy dot. oddziałów przygotowawczych</vt:lpstr>
      <vt:lpstr>ROZPORZĄDZENIE MEN z dnia 23 sierpnia 2017 r. – szczegółowe przepisy dot. oddziałów przygotowawczych</vt:lpstr>
      <vt:lpstr>„Specustawa” – dot. oddziału przygotowawczego </vt:lpstr>
      <vt:lpstr>USTAWA Prawo oświatowe, nauka języka i kultury kraju pochodzenia </vt:lpstr>
      <vt:lpstr>USTAWA Prawo oświatowe, wskazanie miejsca realizacji obowiązku szkolnego</vt:lpstr>
      <vt:lpstr>ROZPORZĄDZENIE MEN z dnia 23 sierpnia 2017 r. - analiza</vt:lpstr>
      <vt:lpstr>ROZPORZĄDZENIE MEN z dnia 23 sierpnia 2017 r. - analiza</vt:lpstr>
      <vt:lpstr>ROZPORZĄDZENIE MEN z dnia 23 sierpnia 2017 r. – dodatkowa, bezpłatna nauka języka polskiego </vt:lpstr>
      <vt:lpstr>ROZPORZĄDZENIE MEN z dnia 23 sierpnia 2017 r. – uzupełnienie różnic programowych </vt:lpstr>
      <vt:lpstr>ROZPORZĄDZENIE MEN z dnia 23 sierpnia 2017 r. – nauka języka i kultury kraju pochodzenia</vt:lpstr>
      <vt:lpstr>ROZPORZĄDZENIE MEN z dnia 23 sierpnia 2017 r. – stypendium ministra właściwego do spraw oświaty i wychowania</vt:lpstr>
      <vt:lpstr>USTAWA o pomocy obywatelom Ukrainy w związku z konfliktem zbrojnym na terytorium tego państwa („specustawa”) i rozp. wykonawcze</vt:lpstr>
      <vt:lpstr>USTAWA o pomocy obywatelom Ukrainy („specustawa”) - analiza</vt:lpstr>
      <vt:lpstr>USTAWA o pomocy obywatelom Ukrainy („specustawa”) - godziny ponadwymiarowe oraz pomoc nauczyciela </vt:lpstr>
      <vt:lpstr> USTAWA o pomocy obywatelom Ukrainy („specustawa”) – podjęcie pracy przez nauczyciela korzystającego ze świadczenia kompensacyjnego oraz upoważnienie do wydania rozp.  </vt:lpstr>
      <vt:lpstr>ROZPORZĄDZENIE MEiN z dnia 21 marca 2022 r. – egzamin ósmoklasisty</vt:lpstr>
      <vt:lpstr>ROZPORZĄDZENIE MEiN z dnia 21 marca 2022 r. – egzamin maturalny</vt:lpstr>
      <vt:lpstr>ROZPORZĄDZENIE MEiN z dnia 21 marca 2022 r. – egzamin zawodowy</vt:lpstr>
      <vt:lpstr>ROZPORZĄDZENIE MEiN z dnia 21 marca 2022 r. – zadania dla CKE i OKE</vt:lpstr>
      <vt:lpstr>ROZPORZĄDZENIE MEiN z dnia 21 marca 2022 r. ………… – zwiększone liczby dzieci w oddziałach przedszkola i klas I-III</vt:lpstr>
      <vt:lpstr> ROZPORZĄDZENIE MEiN z dnia 21 marca 2022 r. ………… – zwiększone liczby dzieci w oddziałach integracyjnych, specjalnych, łączonych oraz wychowanków w grupie wychowawczej </vt:lpstr>
      <vt:lpstr>ROZPORZĄDZENIE MEiN z dnia 21 marca 2022 r. ………… – zajęcia świetlicowe</vt:lpstr>
      <vt:lpstr>ROZPORZĄDZENIE MEiN z dnia 21 marca 2022 r. ………… – przyjęcie na podstawie oświadczenia o złożeniu wniosku do poradni oraz modyfikacja programu wych.-profilaktycznego</vt:lpstr>
      <vt:lpstr>ROZPORZĄDZENIE MEiN z dnia 21 marca 2022 r. …………  – zatrudnienie w poradni osoby niebędącej nauczycielem</vt:lpstr>
      <vt:lpstr>ROZPORZĄDZENIE MEiN z dnia 21 marca 2022 r. ………… – pobyt w Polsce i nauka w ukraińskim systemie oświaty </vt:lpstr>
      <vt:lpstr>ROZPORZĄDZENIE MEiN z dnia 21 marca 2022 r. ………… – wymagania w przypadku innej lokalizacji prowadzenia zajęć </vt:lpstr>
      <vt:lpstr>Dodatkowe informacje</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Leszek Morąg</dc:creator>
  <cp:lastModifiedBy>Leszek Morąg</cp:lastModifiedBy>
  <cp:revision>108</cp:revision>
  <dcterms:created xsi:type="dcterms:W3CDTF">2022-03-23T11:38:43Z</dcterms:created>
  <dcterms:modified xsi:type="dcterms:W3CDTF">2022-03-28T13:03:42Z</dcterms:modified>
</cp:coreProperties>
</file>