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35" r:id="rId1"/>
  </p:sldMasterIdLst>
  <p:notesMasterIdLst>
    <p:notesMasterId r:id="rId50"/>
  </p:notesMasterIdLst>
  <p:sldIdLst>
    <p:sldId id="256" r:id="rId2"/>
    <p:sldId id="257" r:id="rId3"/>
    <p:sldId id="258" r:id="rId4"/>
    <p:sldId id="327" r:id="rId5"/>
    <p:sldId id="260" r:id="rId6"/>
    <p:sldId id="261" r:id="rId7"/>
    <p:sldId id="262" r:id="rId8"/>
    <p:sldId id="264" r:id="rId9"/>
    <p:sldId id="265" r:id="rId10"/>
    <p:sldId id="267" r:id="rId11"/>
    <p:sldId id="268" r:id="rId12"/>
    <p:sldId id="269" r:id="rId13"/>
    <p:sldId id="270" r:id="rId14"/>
    <p:sldId id="271" r:id="rId15"/>
    <p:sldId id="272" r:id="rId16"/>
    <p:sldId id="273" r:id="rId17"/>
    <p:sldId id="274" r:id="rId18"/>
    <p:sldId id="277" r:id="rId19"/>
    <p:sldId id="278" r:id="rId20"/>
    <p:sldId id="280" r:id="rId21"/>
    <p:sldId id="281" r:id="rId22"/>
    <p:sldId id="286" r:id="rId23"/>
    <p:sldId id="287" r:id="rId24"/>
    <p:sldId id="288" r:id="rId25"/>
    <p:sldId id="290" r:id="rId26"/>
    <p:sldId id="291" r:id="rId27"/>
    <p:sldId id="292" r:id="rId28"/>
    <p:sldId id="293" r:id="rId29"/>
    <p:sldId id="295" r:id="rId30"/>
    <p:sldId id="297" r:id="rId31"/>
    <p:sldId id="298" r:id="rId32"/>
    <p:sldId id="328" r:id="rId33"/>
    <p:sldId id="330" r:id="rId34"/>
    <p:sldId id="331" r:id="rId35"/>
    <p:sldId id="302" r:id="rId36"/>
    <p:sldId id="315" r:id="rId37"/>
    <p:sldId id="316" r:id="rId38"/>
    <p:sldId id="317" r:id="rId39"/>
    <p:sldId id="318" r:id="rId40"/>
    <p:sldId id="319" r:id="rId41"/>
    <p:sldId id="320" r:id="rId42"/>
    <p:sldId id="321" r:id="rId43"/>
    <p:sldId id="323" r:id="rId44"/>
    <p:sldId id="332" r:id="rId45"/>
    <p:sldId id="333" r:id="rId46"/>
    <p:sldId id="334" r:id="rId47"/>
    <p:sldId id="335" r:id="rId48"/>
    <p:sldId id="326" r:id="rId4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 pośredni 2 — Ak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7442" autoAdjust="0"/>
  </p:normalViewPr>
  <p:slideViewPr>
    <p:cSldViewPr snapToGrid="0">
      <p:cViewPr>
        <p:scale>
          <a:sx n="60" d="100"/>
          <a:sy n="60" d="100"/>
        </p:scale>
        <p:origin x="-1104" y="18"/>
      </p:cViewPr>
      <p:guideLst>
        <p:guide orient="horz" pos="2160"/>
        <p:guide pos="3840"/>
      </p:guideLst>
    </p:cSldViewPr>
  </p:slideViewPr>
  <p:notesTextViewPr>
    <p:cViewPr>
      <p:scale>
        <a:sx n="1" d="1"/>
        <a:sy n="1" d="1"/>
      </p:scale>
      <p:origin x="0" y="0"/>
    </p:cViewPr>
  </p:notesTextViewPr>
  <p:notesViewPr>
    <p:cSldViewPr snapToGrid="0">
      <p:cViewPr varScale="1">
        <p:scale>
          <a:sx n="66" d="100"/>
          <a:sy n="66" d="100"/>
        </p:scale>
        <p:origin x="3134" y="43"/>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l-PL"/>
          </a:p>
        </p:txBody>
      </p:sp>
      <p:sp>
        <p:nvSpPr>
          <p:cNvPr id="3" name="Symbol zastępczy daty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C2890F-C937-4196-947D-1F0BDB85D2B0}" type="datetimeFigureOut">
              <a:rPr lang="pl-PL" smtClean="0"/>
              <a:t>2017-03-09</a:t>
            </a:fld>
            <a:endParaRPr lang="pl-PL"/>
          </a:p>
        </p:txBody>
      </p:sp>
      <p:sp>
        <p:nvSpPr>
          <p:cNvPr id="4" name="Symbol zastępczy obrazu slajd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pl-PL"/>
          </a:p>
        </p:txBody>
      </p:sp>
      <p:sp>
        <p:nvSpPr>
          <p:cNvPr id="5" name="Symbol zastępczy notatek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p>
        </p:txBody>
      </p:sp>
      <p:sp>
        <p:nvSpPr>
          <p:cNvPr id="6" name="Symbol zastępczy stopki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l-PL"/>
          </a:p>
        </p:txBody>
      </p:sp>
      <p:sp>
        <p:nvSpPr>
          <p:cNvPr id="7" name="Symbol zastępczy numeru slajd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55ED757-0959-4C4D-A808-AE1DD315401B}" type="slidenum">
              <a:rPr lang="pl-PL" smtClean="0"/>
              <a:t>‹#›</a:t>
            </a:fld>
            <a:endParaRPr lang="pl-PL"/>
          </a:p>
        </p:txBody>
      </p:sp>
    </p:spTree>
    <p:extLst>
      <p:ext uri="{BB962C8B-B14F-4D97-AF65-F5344CB8AC3E}">
        <p14:creationId xmlns:p14="http://schemas.microsoft.com/office/powerpoint/2010/main" val="39766312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3" Type="http://schemas.openxmlformats.org/officeDocument/2006/relationships/hyperlink" Target="http://www.prawo.vulcan.edu.pl/przegdok.asp?qdatprz=19-01-2017&amp;qplikid=1554" TargetMode="External"/><Relationship Id="rId2" Type="http://schemas.openxmlformats.org/officeDocument/2006/relationships/slide" Target="../slides/slide46.xml"/><Relationship Id="rId1" Type="http://schemas.openxmlformats.org/officeDocument/2006/relationships/notesMaster" Target="../notesMasters/notesMaster1.xml"/><Relationship Id="rId4" Type="http://schemas.openxmlformats.org/officeDocument/2006/relationships/hyperlink" Target="http://www.prawo.vulcan.edu.pl/przegladarka.asp?qdatprz=19-01-2017&amp;qindid=1554&amp;qindrodzaj=20&amp;qprodzaj=0&amp;qprok=2016&amp;qpnr=1579&amp;qppozycja=1579" TargetMode="Externa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1</a:t>
            </a:fld>
            <a:endParaRPr lang="pl-PL"/>
          </a:p>
        </p:txBody>
      </p:sp>
    </p:spTree>
    <p:extLst>
      <p:ext uri="{BB962C8B-B14F-4D97-AF65-F5344CB8AC3E}">
        <p14:creationId xmlns:p14="http://schemas.microsoft.com/office/powerpoint/2010/main" val="374218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b="0" i="0" kern="1200" dirty="0" smtClean="0">
                <a:solidFill>
                  <a:schemeClr val="tx1"/>
                </a:solidFill>
                <a:effectLst/>
                <a:latin typeface="+mn-lt"/>
                <a:ea typeface="+mn-ea"/>
                <a:cs typeface="+mn-cs"/>
              </a:rPr>
              <a:t>REFORMA USTROJU SZKOLNEGO ZOSTAŁA WPROWADZONA PRZEPISAMI USTAWY Z DNIA 14 GRUDNIA 2016R. – PRZEPISY WPROWADZAJĄCE REFORMĘ USTROJU SZKOLNEGO (DZ. U. Z 2017 R., POZ. 60). ZMIANY ZAKŁADAJĄ STOPNIOWĄ ZMIANĘ USTROJU SZKOLNEGO JUŻ OD 1 WRZEŚNIA 2017 R. </a:t>
            </a:r>
            <a:r>
              <a:rPr lang="pl-PL" sz="1200" b="1" i="0" kern="1200" dirty="0" smtClean="0">
                <a:solidFill>
                  <a:schemeClr val="tx1"/>
                </a:solidFill>
                <a:effectLst/>
                <a:latin typeface="+mn-lt"/>
                <a:ea typeface="+mn-ea"/>
                <a:cs typeface="+mn-cs"/>
              </a:rPr>
              <a:t>Docelowo w systemie oświaty będą funkcjonować następujące typy szkół (art. 18 PO): ………………… a-f (SLAJD)</a:t>
            </a:r>
          </a:p>
          <a:p>
            <a:r>
              <a:rPr lang="pl-PL" sz="1200" b="0" i="0" kern="1200" dirty="0" smtClean="0">
                <a:solidFill>
                  <a:schemeClr val="tx1"/>
                </a:solidFill>
                <a:effectLst/>
                <a:latin typeface="+mn-lt"/>
                <a:ea typeface="+mn-ea"/>
                <a:cs typeface="+mn-cs"/>
              </a:rPr>
              <a:t>PRZEPISY WPROWADZAJĄCE OKREŚLAJĄ SPOSÓB WDROŻENIA, A TAKŻE OKREŚLAJĄ TERMIN ROZPOCZĘCIA OBOWIĄZYWANIA USTAWY – PRAWO OŚWIATOWE. ZAPISY TEGO AKTU PRAWNEGO PRZEWIDUJĄ RÓWNIEŻ ROZWIĄZANIA PRZEJŚCIOWE – KTÓRE BĘDĄ MIAŁY ZASTOSOWANIE W KONKRETNYCH ODCINKACH CZASOWYCH. NALEŻY JEDNAK PODKREŚLIĆ, ŻE PRZEPISY PRZEJŚCIOWE NIE DOKONAŁY CAŁKOWITEJ DEROGACJI PRZEPISÓW USTAWY Z DNIA 7 WRZEŚNIA 1991 R. O SYSTEMIE OŚWIATY (DZ. U. Z 2016 R., POZ. 1943). USTAWA O SYSTEMIE OŚWIATY BĘDZIE W DALSZYM CIĄGU AKTEM PRAWNYM OBOWIĄZUJĄCYM, LECZ W ZNACZNIE JUŻ UBOŻSZEJ WERSJI. </a:t>
            </a:r>
          </a:p>
          <a:p>
            <a:r>
              <a:rPr lang="pl-PL" altLang="pl-PL" sz="1200" b="1" dirty="0" smtClean="0"/>
              <a:t>USTAWA Z 14 GRUDNIA 2016 R. - PRZEPISY WPROWADZAJĄCE USTAWĘ – PRAWO OŚWIATOWE</a:t>
            </a:r>
            <a:r>
              <a:rPr lang="pl-PL" altLang="pl-PL" sz="1200" b="1" baseline="0" dirty="0" smtClean="0"/>
              <a:t> </a:t>
            </a:r>
            <a:r>
              <a:rPr lang="pl-PL" altLang="pl-PL" b="1" dirty="0" smtClean="0"/>
              <a:t>ZAWIERA 369 ARTYKUŁÓW OKREŚLAJĄCYCH:</a:t>
            </a:r>
          </a:p>
          <a:p>
            <a:pPr marL="0" indent="0" eaLnBrk="1" hangingPunct="1">
              <a:buFont typeface="Wingdings 2" pitchFamily="18" charset="2"/>
              <a:buNone/>
              <a:defRPr/>
            </a:pPr>
            <a:r>
              <a:rPr lang="pl-PL" altLang="pl-PL" dirty="0" smtClean="0"/>
              <a:t>1. terminy wejścia w życie ustawy – Prawo oświatowe – generalnie 1 września 2017 r. – wyjątki:</a:t>
            </a:r>
          </a:p>
          <a:p>
            <a:pPr marL="180000" indent="0" eaLnBrk="1" hangingPunct="1">
              <a:buFont typeface="Wingdings 2" pitchFamily="18" charset="2"/>
              <a:buNone/>
              <a:defRPr/>
            </a:pPr>
            <a:r>
              <a:rPr lang="pl-PL" altLang="pl-PL" dirty="0" smtClean="0"/>
              <a:t>1) rozdz. 6 </a:t>
            </a:r>
            <a:r>
              <a:rPr lang="pl-PL" altLang="pl-PL" i="1" dirty="0" smtClean="0"/>
              <a:t>(o rekrutacji)</a:t>
            </a:r>
            <a:r>
              <a:rPr lang="pl-PL" altLang="pl-PL" dirty="0" smtClean="0"/>
              <a:t>  oraz art. 18 ust. 4 </a:t>
            </a:r>
            <a:r>
              <a:rPr lang="pl-PL" altLang="pl-PL" i="1" dirty="0" smtClean="0"/>
              <a:t>(egzaminy w szk. </a:t>
            </a:r>
            <a:r>
              <a:rPr lang="pl-PL" altLang="pl-PL" i="1" dirty="0" err="1" smtClean="0"/>
              <a:t>artyst</a:t>
            </a:r>
            <a:r>
              <a:rPr lang="pl-PL" altLang="pl-PL" i="1" dirty="0" smtClean="0"/>
              <a:t>.)</a:t>
            </a:r>
            <a:r>
              <a:rPr lang="pl-PL" altLang="pl-PL" dirty="0" smtClean="0"/>
              <a:t> i art. 47 ust. 3 pkt 2 </a:t>
            </a:r>
            <a:r>
              <a:rPr lang="pl-PL" altLang="pl-PL" i="1" dirty="0" smtClean="0"/>
              <a:t>(szkolnictwo poza granicami) </a:t>
            </a:r>
            <a:r>
              <a:rPr lang="pl-PL" altLang="pl-PL" dirty="0" smtClean="0"/>
              <a:t>– 26 stycznia 2017 r.,</a:t>
            </a:r>
          </a:p>
          <a:p>
            <a:pPr marL="180000" indent="0" eaLnBrk="1" hangingPunct="1">
              <a:buFont typeface="Wingdings 2" pitchFamily="18" charset="2"/>
              <a:buNone/>
              <a:defRPr/>
            </a:pPr>
            <a:r>
              <a:rPr lang="pl-PL" altLang="pl-PL" dirty="0" smtClean="0"/>
              <a:t>2) art. 47 ust. 1 pkt 1c, 1d, 1g oraz pkt 4 </a:t>
            </a:r>
            <a:r>
              <a:rPr lang="pl-PL" altLang="pl-PL" i="1" dirty="0" smtClean="0"/>
              <a:t>(podst. program. w szk. </a:t>
            </a:r>
            <a:r>
              <a:rPr lang="pl-PL" altLang="pl-PL" i="1" dirty="0" err="1" smtClean="0"/>
              <a:t>ponadpod</a:t>
            </a:r>
            <a:r>
              <a:rPr lang="pl-PL" altLang="pl-PL" i="1" dirty="0" smtClean="0"/>
              <a:t>.) </a:t>
            </a:r>
            <a:r>
              <a:rPr lang="pl-PL" altLang="pl-PL" dirty="0" smtClean="0"/>
              <a:t>– 1 września 2018 r. ,</a:t>
            </a:r>
          </a:p>
          <a:p>
            <a:pPr eaLnBrk="1" hangingPunct="1">
              <a:buFont typeface="Wingdings 3" panose="05040102010807070707" pitchFamily="18" charset="2"/>
              <a:buNone/>
              <a:defRPr/>
            </a:pPr>
            <a:r>
              <a:rPr lang="pl-PL" altLang="pl-PL" dirty="0" smtClean="0"/>
              <a:t>2. zmiany 114 ustaw (w tym KN i </a:t>
            </a:r>
            <a:r>
              <a:rPr lang="pl-PL" altLang="pl-PL" dirty="0" err="1" smtClean="0"/>
              <a:t>UoSO</a:t>
            </a:r>
            <a:r>
              <a:rPr lang="pl-PL" altLang="pl-PL" dirty="0" smtClean="0"/>
              <a:t> oraz np. o systemie informacji oświatowej, o Zintegrowanym Systemie Kwalifikacji , o nauczycielskich świadczeniach kompensacyjnych, Kodeks pracy i wiele, wiele innych)</a:t>
            </a:r>
          </a:p>
          <a:p>
            <a:pPr eaLnBrk="1" hangingPunct="1">
              <a:buFont typeface="Wingdings 3" pitchFamily="18" charset="2"/>
              <a:buNone/>
            </a:pPr>
            <a:r>
              <a:rPr lang="pl-PL" altLang="pl-PL" dirty="0" smtClean="0"/>
              <a:t>3. od art. 220 do 255 - sytuację nauczyciela lub innego pracownika szkoły w której kształcenie jest wygaszane,</a:t>
            </a:r>
          </a:p>
          <a:p>
            <a:pPr eaLnBrk="1" hangingPunct="1">
              <a:buFont typeface="Wingdings 3" pitchFamily="18" charset="2"/>
              <a:buNone/>
            </a:pPr>
            <a:r>
              <a:rPr lang="pl-PL" altLang="pl-PL" dirty="0" smtClean="0"/>
              <a:t>4. od art. 116 do art. 219 i od art. 256 do art. 369 - przekształcanie szkół w okresie od 2017 r. – formuła dla publicznych i niepublicznych, rola JST i związków zawodowych, rekrutacja, organizacja egzaminów, podręczniki i inne materiały edukacyjne.</a:t>
            </a:r>
          </a:p>
          <a:p>
            <a:endParaRPr lang="pl-PL" sz="1200" b="1" kern="1200" dirty="0" smtClean="0">
              <a:solidFill>
                <a:schemeClr val="tx1"/>
              </a:solidFill>
              <a:effectLst/>
              <a:latin typeface="+mn-lt"/>
              <a:ea typeface="+mn-ea"/>
              <a:cs typeface="+mn-cs"/>
            </a:endParaRPr>
          </a:p>
          <a:p>
            <a:r>
              <a:rPr lang="pl-PL" sz="1200" b="1" kern="1200" dirty="0" smtClean="0">
                <a:solidFill>
                  <a:schemeClr val="tx1"/>
                </a:solidFill>
                <a:effectLst/>
                <a:latin typeface="+mn-lt"/>
                <a:ea typeface="+mn-ea"/>
                <a:cs typeface="+mn-cs"/>
              </a:rPr>
              <a:t>KONIEC</a:t>
            </a:r>
            <a:r>
              <a:rPr lang="pl-PL" sz="1200" b="1" kern="1200" baseline="0" dirty="0" smtClean="0">
                <a:solidFill>
                  <a:schemeClr val="tx1"/>
                </a:solidFill>
                <a:effectLst/>
                <a:latin typeface="+mn-lt"/>
                <a:ea typeface="+mn-ea"/>
                <a:cs typeface="+mn-cs"/>
              </a:rPr>
              <a:t> KOMENTARZA</a:t>
            </a:r>
            <a:endParaRPr lang="pl-PL" sz="1200" b="1" kern="1200" dirty="0" smtClean="0">
              <a:solidFill>
                <a:schemeClr val="tx1"/>
              </a:solidFill>
              <a:effectLst/>
              <a:latin typeface="+mn-lt"/>
              <a:ea typeface="+mn-ea"/>
              <a:cs typeface="+mn-cs"/>
            </a:endParaRPr>
          </a:p>
          <a:p>
            <a:r>
              <a:rPr lang="pl-PL" sz="1200" b="1" kern="1200" dirty="0" smtClean="0">
                <a:solidFill>
                  <a:schemeClr val="tx1"/>
                </a:solidFill>
                <a:effectLst/>
                <a:latin typeface="+mn-lt"/>
                <a:ea typeface="+mn-ea"/>
                <a:cs typeface="+mn-cs"/>
              </a:rPr>
              <a:t> </a:t>
            </a:r>
          </a:p>
          <a:p>
            <a:endParaRPr lang="pl-PL" sz="1200" b="1" i="0" kern="1200" dirty="0" smtClean="0">
              <a:solidFill>
                <a:schemeClr val="tx1"/>
              </a:solidFill>
              <a:effectLst/>
              <a:latin typeface="+mn-lt"/>
              <a:ea typeface="+mn-ea"/>
              <a:cs typeface="+mn-cs"/>
            </a:endParaRPr>
          </a:p>
          <a:p>
            <a:r>
              <a:rPr lang="pl-PL" sz="1200" b="1" i="0" kern="1200" dirty="0" smtClean="0">
                <a:solidFill>
                  <a:schemeClr val="tx1"/>
                </a:solidFill>
                <a:effectLst/>
                <a:latin typeface="+mn-lt"/>
                <a:ea typeface="+mn-ea"/>
                <a:cs typeface="+mn-cs"/>
              </a:rPr>
              <a:t>Art</a:t>
            </a:r>
            <a:r>
              <a:rPr lang="pl-PL" sz="1200" b="1" i="0" kern="1200" dirty="0">
                <a:solidFill>
                  <a:schemeClr val="tx1"/>
                </a:solidFill>
                <a:effectLst/>
                <a:latin typeface="+mn-lt"/>
                <a:ea typeface="+mn-ea"/>
                <a:cs typeface="+mn-cs"/>
              </a:rPr>
              <a:t>.  1.  Ustawy Przepisy wprowadzające ustawę – Prawo </a:t>
            </a:r>
            <a:r>
              <a:rPr lang="pl-PL" sz="1200" b="1" i="0" kern="1200" dirty="0" smtClean="0">
                <a:solidFill>
                  <a:schemeClr val="tx1"/>
                </a:solidFill>
                <a:effectLst/>
                <a:latin typeface="+mn-lt"/>
                <a:ea typeface="+mn-ea"/>
                <a:cs typeface="+mn-cs"/>
              </a:rPr>
              <a:t>oświatowe (PWPO)</a:t>
            </a:r>
            <a:endParaRPr lang="pl-PL" sz="1200" b="1" i="0" kern="1200" dirty="0">
              <a:solidFill>
                <a:schemeClr val="tx1"/>
              </a:solidFill>
              <a:effectLst/>
              <a:latin typeface="+mn-lt"/>
              <a:ea typeface="+mn-ea"/>
              <a:cs typeface="+mn-cs"/>
            </a:endParaRPr>
          </a:p>
          <a:p>
            <a:r>
              <a:rPr lang="pl-PL" sz="1200" b="0" i="0" u="none" strike="noStrike" kern="1200" dirty="0">
                <a:solidFill>
                  <a:schemeClr val="tx1"/>
                </a:solidFill>
                <a:effectLst/>
                <a:latin typeface="+mn-lt"/>
                <a:ea typeface="+mn-ea"/>
                <a:cs typeface="+mn-cs"/>
              </a:rPr>
              <a:t>Ustawa</a:t>
            </a:r>
            <a:r>
              <a:rPr lang="pl-PL" sz="1200" b="0" i="0" kern="1200" dirty="0">
                <a:solidFill>
                  <a:schemeClr val="tx1"/>
                </a:solidFill>
                <a:effectLst/>
                <a:latin typeface="+mn-lt"/>
                <a:ea typeface="+mn-ea"/>
                <a:cs typeface="+mn-cs"/>
              </a:rPr>
              <a:t> z dnia 14 grudnia 2016 r. - Prawo oświatowe (Dz. U. z 2017 r. poz. 59) wchodzi w życie </a:t>
            </a:r>
            <a:r>
              <a:rPr lang="pl-PL" sz="1200" b="1" i="0" kern="1200" dirty="0">
                <a:solidFill>
                  <a:schemeClr val="tx1"/>
                </a:solidFill>
                <a:effectLst/>
                <a:latin typeface="+mn-lt"/>
                <a:ea typeface="+mn-ea"/>
                <a:cs typeface="+mn-cs"/>
              </a:rPr>
              <a:t>z dniem 1 września 2017 r.,</a:t>
            </a:r>
            <a:r>
              <a:rPr lang="pl-PL" sz="1200" b="0" i="0" kern="1200" dirty="0">
                <a:solidFill>
                  <a:schemeClr val="tx1"/>
                </a:solidFill>
                <a:effectLst/>
                <a:latin typeface="+mn-lt"/>
                <a:ea typeface="+mn-ea"/>
                <a:cs typeface="+mn-cs"/>
              </a:rPr>
              <a:t> z wyjątkiem:</a:t>
            </a:r>
          </a:p>
          <a:p>
            <a:r>
              <a:rPr lang="pl-PL" sz="1200" b="0" i="0" kern="1200" dirty="0">
                <a:solidFill>
                  <a:schemeClr val="tx1"/>
                </a:solidFill>
                <a:effectLst/>
                <a:latin typeface="+mn-lt"/>
                <a:ea typeface="+mn-ea"/>
                <a:cs typeface="+mn-cs"/>
              </a:rPr>
              <a:t>1) </a:t>
            </a:r>
            <a:r>
              <a:rPr lang="pl-PL" sz="1200" b="0" i="0" u="none" strike="noStrike" kern="1200" dirty="0">
                <a:solidFill>
                  <a:schemeClr val="tx1"/>
                </a:solidFill>
                <a:effectLst/>
                <a:latin typeface="+mn-lt"/>
                <a:ea typeface="+mn-ea"/>
                <a:cs typeface="+mn-cs"/>
              </a:rPr>
              <a:t>art. 18 ust. 4</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art. 47 ust. 3 pkt 2</a:t>
            </a:r>
            <a:r>
              <a:rPr lang="pl-PL" sz="1200" b="0" i="0" kern="1200" dirty="0">
                <a:solidFill>
                  <a:schemeClr val="tx1"/>
                </a:solidFill>
                <a:effectLst/>
                <a:latin typeface="+mn-lt"/>
                <a:ea typeface="+mn-ea"/>
                <a:cs typeface="+mn-cs"/>
              </a:rPr>
              <a:t> oraz </a:t>
            </a:r>
            <a:r>
              <a:rPr lang="pl-PL" sz="1200" b="0" i="0" u="none" strike="noStrike" kern="1200" dirty="0">
                <a:solidFill>
                  <a:schemeClr val="tx1"/>
                </a:solidFill>
                <a:effectLst/>
                <a:latin typeface="+mn-lt"/>
                <a:ea typeface="+mn-ea"/>
                <a:cs typeface="+mn-cs"/>
              </a:rPr>
              <a:t>rozdziału 6</a:t>
            </a:r>
            <a:r>
              <a:rPr lang="pl-PL" sz="1200" b="0" i="0" kern="1200" dirty="0">
                <a:solidFill>
                  <a:schemeClr val="tx1"/>
                </a:solidFill>
                <a:effectLst/>
                <a:latin typeface="+mn-lt"/>
                <a:ea typeface="+mn-ea"/>
                <a:cs typeface="+mn-cs"/>
              </a:rPr>
              <a:t>, które wchodzą w życie po upływie 14 dni od dnia ogłoszenia;</a:t>
            </a:r>
          </a:p>
          <a:p>
            <a:r>
              <a:rPr lang="pl-PL" sz="1200" b="0" i="0" kern="1200" dirty="0">
                <a:solidFill>
                  <a:schemeClr val="tx1"/>
                </a:solidFill>
                <a:effectLst/>
                <a:latin typeface="+mn-lt"/>
                <a:ea typeface="+mn-ea"/>
                <a:cs typeface="+mn-cs"/>
              </a:rPr>
              <a:t>2) </a:t>
            </a:r>
            <a:r>
              <a:rPr lang="pl-PL" sz="1200" b="0" i="0" u="none" strike="noStrike" kern="1200" dirty="0">
                <a:solidFill>
                  <a:schemeClr val="tx1"/>
                </a:solidFill>
                <a:effectLst/>
                <a:latin typeface="+mn-lt"/>
                <a:ea typeface="+mn-ea"/>
                <a:cs typeface="+mn-cs"/>
              </a:rPr>
              <a:t>art. 47 ust. 1 pkt 1 lit. c</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d</a:t>
            </a:r>
            <a:r>
              <a:rPr lang="pl-PL" sz="1200" b="0" i="0" kern="1200" dirty="0">
                <a:solidFill>
                  <a:schemeClr val="tx1"/>
                </a:solidFill>
                <a:effectLst/>
                <a:latin typeface="+mn-lt"/>
                <a:ea typeface="+mn-ea"/>
                <a:cs typeface="+mn-cs"/>
              </a:rPr>
              <a:t> i </a:t>
            </a:r>
            <a:r>
              <a:rPr lang="pl-PL" sz="1200" b="0" i="0" u="none" strike="noStrike" kern="1200" dirty="0">
                <a:solidFill>
                  <a:schemeClr val="tx1"/>
                </a:solidFill>
                <a:effectLst/>
                <a:latin typeface="+mn-lt"/>
                <a:ea typeface="+mn-ea"/>
                <a:cs typeface="+mn-cs"/>
              </a:rPr>
              <a:t>g</a:t>
            </a:r>
            <a:r>
              <a:rPr lang="pl-PL" sz="1200" b="0" i="0" kern="1200" dirty="0">
                <a:solidFill>
                  <a:schemeClr val="tx1"/>
                </a:solidFill>
                <a:effectLst/>
                <a:latin typeface="+mn-lt"/>
                <a:ea typeface="+mn-ea"/>
                <a:cs typeface="+mn-cs"/>
              </a:rPr>
              <a:t> oraz </a:t>
            </a:r>
            <a:r>
              <a:rPr lang="pl-PL" sz="1200" b="0" i="0" u="none" strike="noStrike" kern="1200" dirty="0">
                <a:solidFill>
                  <a:schemeClr val="tx1"/>
                </a:solidFill>
                <a:effectLst/>
                <a:latin typeface="+mn-lt"/>
                <a:ea typeface="+mn-ea"/>
                <a:cs typeface="+mn-cs"/>
              </a:rPr>
              <a:t>pkt 4</a:t>
            </a:r>
            <a:r>
              <a:rPr lang="pl-PL" sz="1200" b="0" i="0" kern="1200" dirty="0">
                <a:solidFill>
                  <a:schemeClr val="tx1"/>
                </a:solidFill>
                <a:effectLst/>
                <a:latin typeface="+mn-lt"/>
                <a:ea typeface="+mn-ea"/>
                <a:cs typeface="+mn-cs"/>
              </a:rPr>
              <a:t>, które wchodzą w życie z dniem 1 września 2018 r.</a:t>
            </a:r>
          </a:p>
          <a:p>
            <a:endParaRPr lang="pl-PL" sz="1200" b="1" i="0" kern="1200" dirty="0">
              <a:solidFill>
                <a:schemeClr val="tx1"/>
              </a:solidFill>
              <a:effectLst/>
              <a:latin typeface="+mn-lt"/>
              <a:ea typeface="+mn-ea"/>
              <a:cs typeface="+mn-cs"/>
            </a:endParaRPr>
          </a:p>
          <a:p>
            <a:r>
              <a:rPr lang="pl-PL" sz="1200" b="1" i="0" kern="1200" dirty="0">
                <a:solidFill>
                  <a:schemeClr val="tx1"/>
                </a:solidFill>
                <a:effectLst/>
                <a:latin typeface="+mn-lt"/>
                <a:ea typeface="+mn-ea"/>
                <a:cs typeface="+mn-cs"/>
              </a:rPr>
              <a:t>Art.  369.  </a:t>
            </a:r>
            <a:r>
              <a:rPr lang="pl-PL" sz="1200" b="1" i="0" kern="1200" dirty="0" err="1">
                <a:solidFill>
                  <a:schemeClr val="tx1"/>
                </a:solidFill>
                <a:effectLst/>
                <a:latin typeface="+mn-lt"/>
                <a:ea typeface="+mn-ea"/>
                <a:cs typeface="+mn-cs"/>
              </a:rPr>
              <a:t>Przep</a:t>
            </a:r>
            <a:r>
              <a:rPr lang="pl-PL" sz="1200" b="1" i="0" kern="1200" dirty="0">
                <a:solidFill>
                  <a:schemeClr val="tx1"/>
                </a:solidFill>
                <a:effectLst/>
                <a:latin typeface="+mn-lt"/>
                <a:ea typeface="+mn-ea"/>
                <a:cs typeface="+mn-cs"/>
              </a:rPr>
              <a:t>. </a:t>
            </a:r>
            <a:r>
              <a:rPr lang="pl-PL" sz="1200" b="1" i="0" kern="1200" dirty="0" err="1">
                <a:solidFill>
                  <a:schemeClr val="tx1"/>
                </a:solidFill>
                <a:effectLst/>
                <a:latin typeface="+mn-lt"/>
                <a:ea typeface="+mn-ea"/>
                <a:cs typeface="+mn-cs"/>
              </a:rPr>
              <a:t>wpr</a:t>
            </a:r>
            <a:r>
              <a:rPr lang="pl-PL" sz="1200" b="1" i="0" kern="1200" dirty="0">
                <a:solidFill>
                  <a:schemeClr val="tx1"/>
                </a:solidFill>
                <a:effectLst/>
                <a:latin typeface="+mn-lt"/>
                <a:ea typeface="+mn-ea"/>
                <a:cs typeface="+mn-cs"/>
              </a:rPr>
              <a:t>. [Wejście w życie ustawy] </a:t>
            </a:r>
          </a:p>
          <a:p>
            <a:r>
              <a:rPr lang="pl-PL" sz="1200" b="0" i="0" kern="1200" dirty="0">
                <a:solidFill>
                  <a:schemeClr val="tx1"/>
                </a:solidFill>
                <a:effectLst/>
                <a:latin typeface="+mn-lt"/>
                <a:ea typeface="+mn-ea"/>
                <a:cs typeface="+mn-cs"/>
              </a:rPr>
              <a:t>Ustawa wchodzi w życie </a:t>
            </a:r>
            <a:r>
              <a:rPr lang="pl-PL" sz="1200" b="1" i="0" kern="1200" dirty="0">
                <a:solidFill>
                  <a:schemeClr val="tx1"/>
                </a:solidFill>
                <a:effectLst/>
                <a:latin typeface="+mn-lt"/>
                <a:ea typeface="+mn-ea"/>
                <a:cs typeface="+mn-cs"/>
              </a:rPr>
              <a:t>z dniem 1 września 2017 r., z wyjątkiem:</a:t>
            </a:r>
          </a:p>
          <a:p>
            <a:r>
              <a:rPr lang="pl-PL" sz="1200" b="0" i="0" kern="1200" dirty="0">
                <a:solidFill>
                  <a:schemeClr val="tx1"/>
                </a:solidFill>
                <a:effectLst/>
                <a:latin typeface="+mn-lt"/>
                <a:ea typeface="+mn-ea"/>
                <a:cs typeface="+mn-cs"/>
              </a:rPr>
              <a:t>1) art. 1, art. 116-219, art. 314, art. 326-336, art. 347, art. 348, art. 358 i art. 359, które wchodzą w życie po upływie 3 dni od dnia ogłoszenia;</a:t>
            </a:r>
          </a:p>
          <a:p>
            <a:r>
              <a:rPr lang="pl-PL" sz="1200" b="0" i="0" kern="1200" dirty="0">
                <a:solidFill>
                  <a:schemeClr val="tx1"/>
                </a:solidFill>
                <a:effectLst/>
                <a:latin typeface="+mn-lt"/>
                <a:ea typeface="+mn-ea"/>
                <a:cs typeface="+mn-cs"/>
              </a:rPr>
              <a:t>2) </a:t>
            </a:r>
            <a:r>
              <a:rPr lang="pl-PL" sz="1200" b="1" i="0" kern="1200" dirty="0">
                <a:solidFill>
                  <a:schemeClr val="tx1"/>
                </a:solidFill>
                <a:effectLst/>
                <a:latin typeface="+mn-lt"/>
                <a:ea typeface="+mn-ea"/>
                <a:cs typeface="+mn-cs"/>
              </a:rPr>
              <a:t>art. 4 </a:t>
            </a:r>
            <a:r>
              <a:rPr lang="pl-PL" sz="1200" b="0" i="0" kern="1200" dirty="0">
                <a:solidFill>
                  <a:schemeClr val="tx1"/>
                </a:solidFill>
                <a:effectLst/>
                <a:latin typeface="+mn-lt"/>
                <a:ea typeface="+mn-ea"/>
                <a:cs typeface="+mn-cs"/>
              </a:rPr>
              <a:t>pkt 9, 12, 14 lit. a, </a:t>
            </a:r>
            <a:r>
              <a:rPr lang="pl-PL" sz="1200" b="1" i="0" kern="1200" dirty="0">
                <a:solidFill>
                  <a:schemeClr val="tx1"/>
                </a:solidFill>
                <a:effectLst/>
                <a:latin typeface="+mn-lt"/>
                <a:ea typeface="+mn-ea"/>
                <a:cs typeface="+mn-cs"/>
              </a:rPr>
              <a:t>art. 15 </a:t>
            </a:r>
            <a:r>
              <a:rPr lang="pl-PL" sz="1200" b="0" i="0" kern="1200" dirty="0">
                <a:solidFill>
                  <a:schemeClr val="tx1"/>
                </a:solidFill>
                <a:effectLst/>
                <a:latin typeface="+mn-lt"/>
                <a:ea typeface="+mn-ea"/>
                <a:cs typeface="+mn-cs"/>
              </a:rPr>
              <a:t>pkt 26, pkt 29 lit. a w zakresie </a:t>
            </a:r>
            <a:r>
              <a:rPr lang="pl-PL" sz="1200" b="0" i="0" u="none" strike="noStrike" kern="1200" dirty="0">
                <a:solidFill>
                  <a:schemeClr val="tx1"/>
                </a:solidFill>
                <a:effectLst/>
                <a:latin typeface="+mn-lt"/>
                <a:ea typeface="+mn-ea"/>
                <a:cs typeface="+mn-cs"/>
              </a:rPr>
              <a:t>art. 22 ust. 1 pkt 3a</a:t>
            </a:r>
            <a:r>
              <a:rPr lang="pl-PL" sz="1200" b="0" i="0" kern="1200" dirty="0">
                <a:solidFill>
                  <a:schemeClr val="tx1"/>
                </a:solidFill>
                <a:effectLst/>
                <a:latin typeface="+mn-lt"/>
                <a:ea typeface="+mn-ea"/>
                <a:cs typeface="+mn-cs"/>
              </a:rPr>
              <a:t>, pkt 48, 49, pkt 54 w zakresie </a:t>
            </a:r>
            <a:r>
              <a:rPr lang="pl-PL" sz="1200" b="0" i="0" u="none" strike="noStrike" kern="1200" dirty="0">
                <a:solidFill>
                  <a:schemeClr val="tx1"/>
                </a:solidFill>
                <a:effectLst/>
                <a:latin typeface="+mn-lt"/>
                <a:ea typeface="+mn-ea"/>
                <a:cs typeface="+mn-cs"/>
              </a:rPr>
              <a:t>art. 36a ust. 14</a:t>
            </a:r>
            <a:r>
              <a:rPr lang="pl-PL" sz="1200" b="0" i="0" kern="1200" dirty="0">
                <a:solidFill>
                  <a:schemeClr val="tx1"/>
                </a:solidFill>
                <a:effectLst/>
                <a:latin typeface="+mn-lt"/>
                <a:ea typeface="+mn-ea"/>
                <a:cs typeface="+mn-cs"/>
              </a:rPr>
              <a:t> i pkt 114 w zakresie art. 71d, art. 66 pkt 1, art. 80, art. 111 pkt 2, art. 113 pkt 2, art. 115, art. 220-223, art. 225-313, art. 315-325, art. 349-357 i art. 360-368, które wchodzą w życie po upływie 14 dni od dnia ogłoszenia;</a:t>
            </a:r>
          </a:p>
          <a:p>
            <a:r>
              <a:rPr lang="pl-PL" sz="1200" b="0" i="0" kern="1200" dirty="0">
                <a:solidFill>
                  <a:schemeClr val="tx1"/>
                </a:solidFill>
                <a:effectLst/>
                <a:latin typeface="+mn-lt"/>
                <a:ea typeface="+mn-ea"/>
                <a:cs typeface="+mn-cs"/>
              </a:rPr>
              <a:t>3) </a:t>
            </a:r>
            <a:r>
              <a:rPr lang="pl-PL" sz="1200" b="1" i="0" kern="1200" dirty="0">
                <a:solidFill>
                  <a:schemeClr val="tx1"/>
                </a:solidFill>
                <a:effectLst/>
                <a:latin typeface="+mn-lt"/>
                <a:ea typeface="+mn-ea"/>
                <a:cs typeface="+mn-cs"/>
              </a:rPr>
              <a:t>art. 15 </a:t>
            </a:r>
            <a:r>
              <a:rPr lang="pl-PL" sz="1200" b="0" i="0" kern="1200" dirty="0">
                <a:solidFill>
                  <a:schemeClr val="tx1"/>
                </a:solidFill>
                <a:effectLst/>
                <a:latin typeface="+mn-lt"/>
                <a:ea typeface="+mn-ea"/>
                <a:cs typeface="+mn-cs"/>
              </a:rPr>
              <a:t>pkt 118 lit. f i h oraz pkt 123 lit. m, które wchodzą w życie z dniem 1 lutego 2017 r.;</a:t>
            </a:r>
          </a:p>
          <a:p>
            <a:r>
              <a:rPr lang="pl-PL" sz="1200" b="0" i="0" kern="1200" dirty="0">
                <a:solidFill>
                  <a:schemeClr val="tx1"/>
                </a:solidFill>
                <a:effectLst/>
                <a:latin typeface="+mn-lt"/>
                <a:ea typeface="+mn-ea"/>
                <a:cs typeface="+mn-cs"/>
              </a:rPr>
              <a:t>4) </a:t>
            </a:r>
            <a:r>
              <a:rPr lang="pl-PL" sz="1200" b="1" i="0" kern="1200" dirty="0">
                <a:solidFill>
                  <a:schemeClr val="tx1"/>
                </a:solidFill>
                <a:effectLst/>
                <a:latin typeface="+mn-lt"/>
                <a:ea typeface="+mn-ea"/>
                <a:cs typeface="+mn-cs"/>
              </a:rPr>
              <a:t>art. 15 </a:t>
            </a:r>
            <a:r>
              <a:rPr lang="pl-PL" sz="1200" b="0" i="0" kern="1200" dirty="0">
                <a:solidFill>
                  <a:schemeClr val="tx1"/>
                </a:solidFill>
                <a:effectLst/>
                <a:latin typeface="+mn-lt"/>
                <a:ea typeface="+mn-ea"/>
                <a:cs typeface="+mn-cs"/>
              </a:rPr>
              <a:t>pkt 31, pkt 32 w zakresie </a:t>
            </a:r>
            <a:r>
              <a:rPr lang="pl-PL" sz="1200" b="0" i="0" u="none" strike="noStrike" kern="1200" dirty="0">
                <a:solidFill>
                  <a:schemeClr val="tx1"/>
                </a:solidFill>
                <a:effectLst/>
                <a:latin typeface="+mn-lt"/>
                <a:ea typeface="+mn-ea"/>
                <a:cs typeface="+mn-cs"/>
              </a:rPr>
              <a:t>art. 22ac ust. 1</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art. 22ae ust. 2</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art. 22ak ust. 1</a:t>
            </a:r>
            <a:r>
              <a:rPr lang="pl-PL" sz="1200" b="0" i="0" kern="1200" dirty="0">
                <a:solidFill>
                  <a:schemeClr val="tx1"/>
                </a:solidFill>
                <a:effectLst/>
                <a:latin typeface="+mn-lt"/>
                <a:ea typeface="+mn-ea"/>
                <a:cs typeface="+mn-cs"/>
              </a:rPr>
              <a:t> i </a:t>
            </a:r>
            <a:r>
              <a:rPr lang="pl-PL" sz="1200" b="0" i="0" u="none" strike="noStrike" kern="1200" dirty="0">
                <a:solidFill>
                  <a:schemeClr val="tx1"/>
                </a:solidFill>
                <a:effectLst/>
                <a:latin typeface="+mn-lt"/>
                <a:ea typeface="+mn-ea"/>
                <a:cs typeface="+mn-cs"/>
              </a:rPr>
              <a:t>art. 85b ust. 2</a:t>
            </a:r>
            <a:r>
              <a:rPr lang="pl-PL" sz="1200" b="0" i="0" kern="1200" dirty="0">
                <a:solidFill>
                  <a:schemeClr val="tx1"/>
                </a:solidFill>
                <a:effectLst/>
                <a:latin typeface="+mn-lt"/>
                <a:ea typeface="+mn-ea"/>
                <a:cs typeface="+mn-cs"/>
              </a:rPr>
              <a:t> i </a:t>
            </a:r>
            <a:r>
              <a:rPr lang="pl-PL" sz="1200" b="0" i="0" u="none" strike="noStrike" kern="1200" dirty="0">
                <a:solidFill>
                  <a:schemeClr val="tx1"/>
                </a:solidFill>
                <a:effectLst/>
                <a:latin typeface="+mn-lt"/>
                <a:ea typeface="+mn-ea"/>
                <a:cs typeface="+mn-cs"/>
              </a:rPr>
              <a:t>5</a:t>
            </a:r>
            <a:r>
              <a:rPr lang="pl-PL" sz="1200" b="0" i="0" kern="1200" dirty="0">
                <a:solidFill>
                  <a:schemeClr val="tx1"/>
                </a:solidFill>
                <a:effectLst/>
                <a:latin typeface="+mn-lt"/>
                <a:ea typeface="+mn-ea"/>
                <a:cs typeface="+mn-cs"/>
              </a:rPr>
              <a:t>, pkt 33-43, pkt 44 w zakresie art. 22ar i art. 22at ust. 1 pkt 1, pkt 46, 47 i 120, art. 105 i art. 337-346, które wchodzą w życie z dniem 15 lutego 2017 r.;</a:t>
            </a:r>
          </a:p>
          <a:p>
            <a:r>
              <a:rPr lang="pl-PL" sz="1200" b="0" i="0" kern="1200" dirty="0">
                <a:solidFill>
                  <a:schemeClr val="tx1"/>
                </a:solidFill>
                <a:effectLst/>
                <a:latin typeface="+mn-lt"/>
                <a:ea typeface="+mn-ea"/>
                <a:cs typeface="+mn-cs"/>
              </a:rPr>
              <a:t>5) </a:t>
            </a:r>
            <a:r>
              <a:rPr lang="pl-PL" sz="1200" b="1" i="0" kern="1200" dirty="0">
                <a:solidFill>
                  <a:schemeClr val="tx1"/>
                </a:solidFill>
                <a:effectLst/>
                <a:latin typeface="+mn-lt"/>
                <a:ea typeface="+mn-ea"/>
                <a:cs typeface="+mn-cs"/>
              </a:rPr>
              <a:t>art. 4 </a:t>
            </a:r>
            <a:r>
              <a:rPr lang="pl-PL" sz="1200" b="0" i="0" kern="1200" dirty="0">
                <a:solidFill>
                  <a:schemeClr val="tx1"/>
                </a:solidFill>
                <a:effectLst/>
                <a:latin typeface="+mn-lt"/>
                <a:ea typeface="+mn-ea"/>
                <a:cs typeface="+mn-cs"/>
              </a:rPr>
              <a:t>pkt 5, 10 i 11, które wchodzą w życie z dniem 1 marca 2017 r.;</a:t>
            </a:r>
          </a:p>
          <a:p>
            <a:r>
              <a:rPr lang="pl-PL" sz="1200" b="0" i="0" kern="1200" dirty="0">
                <a:solidFill>
                  <a:schemeClr val="tx1"/>
                </a:solidFill>
                <a:effectLst/>
                <a:latin typeface="+mn-lt"/>
                <a:ea typeface="+mn-ea"/>
                <a:cs typeface="+mn-cs"/>
              </a:rPr>
              <a:t>6) art. 224, który wchodzi w życie z dniem 1 kwietnia 2017 r.;</a:t>
            </a:r>
          </a:p>
          <a:p>
            <a:r>
              <a:rPr lang="pl-PL" sz="1200" b="0" i="0" kern="1200" dirty="0">
                <a:solidFill>
                  <a:schemeClr val="tx1"/>
                </a:solidFill>
                <a:effectLst/>
                <a:latin typeface="+mn-lt"/>
                <a:ea typeface="+mn-ea"/>
                <a:cs typeface="+mn-cs"/>
              </a:rPr>
              <a:t>7) art. 66 pkt 3, który wchodzi w życie z dniem 1 stycznia 2022 r.</a:t>
            </a:r>
          </a:p>
          <a:p>
            <a:endParaRPr lang="pl-PL" sz="1200" b="1" i="0" kern="1200" dirty="0">
              <a:solidFill>
                <a:schemeClr val="tx1"/>
              </a:solidFill>
              <a:effectLst/>
              <a:latin typeface="+mn-lt"/>
              <a:ea typeface="+mn-ea"/>
              <a:cs typeface="+mn-cs"/>
            </a:endParaRPr>
          </a:p>
          <a:p>
            <a:r>
              <a:rPr lang="pl-PL" sz="1200" b="1" i="0" kern="1200" dirty="0">
                <a:solidFill>
                  <a:schemeClr val="tx1"/>
                </a:solidFill>
                <a:effectLst/>
                <a:latin typeface="+mn-lt"/>
                <a:ea typeface="+mn-ea"/>
                <a:cs typeface="+mn-cs"/>
              </a:rPr>
              <a:t>Art.  18. Ustawy – Prawo oświatowe [Typy szkół] </a:t>
            </a:r>
            <a:r>
              <a:rPr lang="pl-PL" sz="1200" b="0" i="0" kern="1200" dirty="0">
                <a:solidFill>
                  <a:schemeClr val="tx1"/>
                </a:solidFill>
                <a:effectLst/>
                <a:latin typeface="+mn-lt"/>
                <a:ea typeface="+mn-ea"/>
                <a:cs typeface="+mn-cs"/>
              </a:rPr>
              <a:t>1. Szkoły publiczne i niepubliczne dzielą się na następujące typy:</a:t>
            </a:r>
          </a:p>
          <a:p>
            <a:r>
              <a:rPr lang="pl-PL" sz="1200" b="0" i="0" kern="1200" dirty="0">
                <a:solidFill>
                  <a:schemeClr val="tx1"/>
                </a:solidFill>
                <a:effectLst/>
                <a:latin typeface="+mn-lt"/>
                <a:ea typeface="+mn-ea"/>
                <a:cs typeface="+mn-cs"/>
              </a:rPr>
              <a:t>1) ośmioletnią szkołę podstawową;</a:t>
            </a:r>
          </a:p>
          <a:p>
            <a:r>
              <a:rPr lang="pl-PL" sz="1200" b="0" i="0" kern="1200" dirty="0">
                <a:solidFill>
                  <a:schemeClr val="tx1"/>
                </a:solidFill>
                <a:effectLst/>
                <a:latin typeface="+mn-lt"/>
                <a:ea typeface="+mn-ea"/>
                <a:cs typeface="+mn-cs"/>
              </a:rPr>
              <a:t>2) szkoły ponadpodstawowe:</a:t>
            </a:r>
          </a:p>
          <a:p>
            <a:r>
              <a:rPr lang="pl-PL" sz="1200" b="0" i="0" kern="1200" dirty="0">
                <a:solidFill>
                  <a:schemeClr val="tx1"/>
                </a:solidFill>
                <a:effectLst/>
                <a:latin typeface="+mn-lt"/>
                <a:ea typeface="+mn-ea"/>
                <a:cs typeface="+mn-cs"/>
              </a:rPr>
              <a:t>a) czteroletnie liceum ogólnokształcące,</a:t>
            </a:r>
          </a:p>
          <a:p>
            <a:r>
              <a:rPr lang="pl-PL" sz="1200" b="0" i="0" kern="1200" dirty="0">
                <a:solidFill>
                  <a:schemeClr val="tx1"/>
                </a:solidFill>
                <a:effectLst/>
                <a:latin typeface="+mn-lt"/>
                <a:ea typeface="+mn-ea"/>
                <a:cs typeface="+mn-cs"/>
              </a:rPr>
              <a:t>b) pięcioletnie technikum,</a:t>
            </a:r>
          </a:p>
          <a:p>
            <a:r>
              <a:rPr lang="pl-PL" sz="1200" b="0" i="0" kern="1200" dirty="0">
                <a:solidFill>
                  <a:schemeClr val="tx1"/>
                </a:solidFill>
                <a:effectLst/>
                <a:latin typeface="+mn-lt"/>
                <a:ea typeface="+mn-ea"/>
                <a:cs typeface="+mn-cs"/>
              </a:rPr>
              <a:t>c) trzyletnią branżową szkołę I stopnia,</a:t>
            </a:r>
          </a:p>
          <a:p>
            <a:r>
              <a:rPr lang="pl-PL" sz="1200" b="0" i="0" kern="1200" dirty="0">
                <a:solidFill>
                  <a:schemeClr val="tx1"/>
                </a:solidFill>
                <a:effectLst/>
                <a:latin typeface="+mn-lt"/>
                <a:ea typeface="+mn-ea"/>
                <a:cs typeface="+mn-cs"/>
              </a:rPr>
              <a:t>d) trzyletnią szkołę specjalną przysposabiającą do pracy,</a:t>
            </a:r>
          </a:p>
          <a:p>
            <a:r>
              <a:rPr lang="pl-PL" sz="1200" b="0" i="0" kern="1200" dirty="0">
                <a:solidFill>
                  <a:schemeClr val="tx1"/>
                </a:solidFill>
                <a:effectLst/>
                <a:latin typeface="+mn-lt"/>
                <a:ea typeface="+mn-ea"/>
                <a:cs typeface="+mn-cs"/>
              </a:rPr>
              <a:t>e) dwuletnią branżową szkołę II stopnia,</a:t>
            </a:r>
          </a:p>
          <a:p>
            <a:r>
              <a:rPr lang="pl-PL" sz="1200" b="0" i="0" kern="1200" dirty="0">
                <a:solidFill>
                  <a:schemeClr val="tx1"/>
                </a:solidFill>
                <a:effectLst/>
                <a:latin typeface="+mn-lt"/>
                <a:ea typeface="+mn-ea"/>
                <a:cs typeface="+mn-cs"/>
              </a:rPr>
              <a:t>f) szkołę policealną dla osób posiadających wykształcenie średnie lub wykształcenie średnie branżowe, o okresie nauczania nie dłuższym niż 2,5 roku.</a:t>
            </a: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2</a:t>
            </a:fld>
            <a:endParaRPr lang="pl-PL"/>
          </a:p>
        </p:txBody>
      </p:sp>
    </p:spTree>
    <p:extLst>
      <p:ext uri="{BB962C8B-B14F-4D97-AF65-F5344CB8AC3E}">
        <p14:creationId xmlns:p14="http://schemas.microsoft.com/office/powerpoint/2010/main" val="6398858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b="0" i="0" kern="1200" dirty="0" smtClean="0">
                <a:solidFill>
                  <a:schemeClr val="tx1"/>
                </a:solidFill>
                <a:effectLst/>
                <a:latin typeface="+mn-lt"/>
                <a:ea typeface="+mn-ea"/>
                <a:cs typeface="+mn-cs"/>
              </a:rPr>
              <a:t>W CELU USYSTEMATYZOWANIA PODSTAW PRAWNYCH OKREŚLAJĄCYCH SPOSÓB WYKONYWANIA ZADAŃ OŚWIATOWYCH, PRZEDSTAWIONY SLAJD OKREŚLA AKT PRAWNY ORAZ ZAKRES PRZEDMIOTOWY UREGULOWANY TYM AKTEM.</a:t>
            </a:r>
          </a:p>
          <a:p>
            <a:r>
              <a:rPr lang="pl-PL" altLang="pl-PL" sz="1200" b="1" dirty="0" smtClean="0"/>
              <a:t>USTAWA Z 14 GRUDNIA 2016 R. - PRAWO OŚWIATOWE</a:t>
            </a:r>
            <a:r>
              <a:rPr lang="pl-PL" altLang="pl-PL" sz="1200" b="1" baseline="0" dirty="0" smtClean="0"/>
              <a:t> </a:t>
            </a:r>
            <a:r>
              <a:rPr lang="pl-PL" altLang="pl-PL" b="1" dirty="0" smtClean="0"/>
              <a:t>ZAWIERA 189 ARTYKUŁÓW UJĘTYCH W 9 ROZDZIAŁACH O TYTUŁACH :</a:t>
            </a:r>
          </a:p>
          <a:p>
            <a:pPr marL="0" indent="0" eaLnBrk="1" fontAlgn="auto" hangingPunct="1">
              <a:spcAft>
                <a:spcPts val="0"/>
              </a:spcAft>
              <a:buFont typeface="Wingdings 3" panose="05040102010807070707" pitchFamily="18" charset="2"/>
              <a:buNone/>
              <a:defRPr/>
            </a:pPr>
            <a:r>
              <a:rPr lang="pl-PL" altLang="pl-PL" dirty="0" smtClean="0"/>
              <a:t>1. Rozdział 1 – </a:t>
            </a:r>
            <a:r>
              <a:rPr lang="pl-PL" altLang="pl-PL" b="1" dirty="0" smtClean="0"/>
              <a:t>Przepisy ogólne </a:t>
            </a:r>
            <a:r>
              <a:rPr lang="pl-PL" altLang="pl-PL" dirty="0" smtClean="0"/>
              <a:t>(art. 1-30),</a:t>
            </a:r>
          </a:p>
          <a:p>
            <a:pPr marL="0" indent="0" eaLnBrk="1" fontAlgn="auto" hangingPunct="1">
              <a:spcAft>
                <a:spcPts val="0"/>
              </a:spcAft>
              <a:buFont typeface="Wingdings 3" panose="05040102010807070707" pitchFamily="18" charset="2"/>
              <a:buNone/>
              <a:defRPr/>
            </a:pPr>
            <a:r>
              <a:rPr lang="pl-PL" altLang="pl-PL" dirty="0" smtClean="0"/>
              <a:t>2. Rozdział 2 - </a:t>
            </a:r>
            <a:r>
              <a:rPr lang="pl-PL" b="1" dirty="0" smtClean="0"/>
              <a:t>Wychowanie przedszkolne, obowiązek szkolny i obowiązek nauki </a:t>
            </a:r>
            <a:r>
              <a:rPr lang="pl-PL" altLang="pl-PL" dirty="0" smtClean="0"/>
              <a:t>(art. 31-42),</a:t>
            </a:r>
            <a:endParaRPr lang="pl-PL" b="1" dirty="0" smtClean="0"/>
          </a:p>
          <a:p>
            <a:pPr marL="0" indent="0" eaLnBrk="1" fontAlgn="auto" hangingPunct="1">
              <a:spcAft>
                <a:spcPts val="0"/>
              </a:spcAft>
              <a:buFont typeface="Wingdings 3" panose="05040102010807070707" pitchFamily="18" charset="2"/>
              <a:buNone/>
              <a:defRPr/>
            </a:pPr>
            <a:r>
              <a:rPr lang="pl-PL" altLang="pl-PL" dirty="0" smtClean="0"/>
              <a:t>3. Rozdział 3 - </a:t>
            </a:r>
            <a:r>
              <a:rPr lang="pl-PL" b="1" dirty="0" smtClean="0"/>
              <a:t>Zarządzanie szkołami i placówkami publicznymi </a:t>
            </a:r>
            <a:r>
              <a:rPr lang="pl-PL" altLang="pl-PL" dirty="0" smtClean="0"/>
              <a:t>(art. 43-74),</a:t>
            </a:r>
          </a:p>
          <a:p>
            <a:pPr marL="0" indent="0" eaLnBrk="1" fontAlgn="auto" hangingPunct="1">
              <a:spcAft>
                <a:spcPts val="0"/>
              </a:spcAft>
              <a:buFont typeface="Wingdings 3" panose="05040102010807070707" pitchFamily="18" charset="2"/>
              <a:buNone/>
              <a:defRPr/>
            </a:pPr>
            <a:r>
              <a:rPr lang="pl-PL" dirty="0" smtClean="0"/>
              <a:t>4. Rozdział 4 -</a:t>
            </a:r>
            <a:r>
              <a:rPr lang="pl-PL" b="1" dirty="0" smtClean="0"/>
              <a:t> Społeczne organy w systemie oświaty</a:t>
            </a:r>
            <a:r>
              <a:rPr lang="pl-PL" dirty="0" smtClean="0"/>
              <a:t> (art. 75-87),</a:t>
            </a:r>
          </a:p>
          <a:p>
            <a:pPr marL="0" indent="0" eaLnBrk="1" fontAlgn="auto" hangingPunct="1">
              <a:spcAft>
                <a:spcPts val="0"/>
              </a:spcAft>
              <a:buFont typeface="Arial" panose="020B0604020202020204" pitchFamily="34" charset="0"/>
              <a:buNone/>
              <a:defRPr/>
            </a:pPr>
            <a:r>
              <a:rPr lang="pl-PL" altLang="pl-PL" dirty="0" smtClean="0"/>
              <a:t>5. Rozdział 5 – </a:t>
            </a:r>
            <a:r>
              <a:rPr lang="pl-PL" altLang="pl-PL" b="1" dirty="0" smtClean="0"/>
              <a:t>Organizacja kształcenia, wychowania i opieki w szkołach i placówkach publicznych </a:t>
            </a:r>
            <a:r>
              <a:rPr lang="pl-PL" altLang="pl-PL" dirty="0" smtClean="0"/>
              <a:t>(art. 88-129),</a:t>
            </a:r>
          </a:p>
          <a:p>
            <a:pPr marL="0" indent="0" eaLnBrk="1" hangingPunct="1">
              <a:buFont typeface="Wingdings 3" pitchFamily="18" charset="2"/>
              <a:buNone/>
            </a:pPr>
            <a:r>
              <a:rPr lang="pl-PL" altLang="pl-PL" dirty="0" smtClean="0"/>
              <a:t>6. Rozdział 6 - </a:t>
            </a:r>
            <a:r>
              <a:rPr lang="pl-PL" altLang="pl-PL" b="1" dirty="0" smtClean="0"/>
              <a:t>Przyjmowanie do publicznych przedszkoli, publicznych innych form wychowania przedszkolnego, publicznych szkół i publicznych placówek </a:t>
            </a:r>
            <a:r>
              <a:rPr lang="pl-PL" altLang="pl-PL" dirty="0" smtClean="0"/>
              <a:t>(art. 130-164),</a:t>
            </a:r>
            <a:r>
              <a:rPr lang="pl-PL" altLang="pl-PL" b="1" dirty="0" smtClean="0"/>
              <a:t> </a:t>
            </a:r>
          </a:p>
          <a:p>
            <a:pPr marL="0" indent="0" eaLnBrk="1" hangingPunct="1">
              <a:buFont typeface="Wingdings 3" pitchFamily="18" charset="2"/>
              <a:buNone/>
            </a:pPr>
            <a:r>
              <a:rPr lang="pl-PL" altLang="pl-PL" dirty="0" smtClean="0"/>
              <a:t>7. Rozdział 7 – </a:t>
            </a:r>
            <a:r>
              <a:rPr lang="pl-PL" altLang="pl-PL" b="1" dirty="0" smtClean="0"/>
              <a:t>Kształcenie osób przybywających z zagranicy </a:t>
            </a:r>
            <a:r>
              <a:rPr lang="pl-PL" altLang="pl-PL" dirty="0" smtClean="0"/>
              <a:t>(art. 165-167),</a:t>
            </a:r>
            <a:endParaRPr lang="pl-PL" altLang="pl-PL" b="1" dirty="0" smtClean="0"/>
          </a:p>
          <a:p>
            <a:pPr marL="0" indent="0" eaLnBrk="1" hangingPunct="1">
              <a:buFont typeface="Wingdings 3" pitchFamily="18" charset="2"/>
              <a:buNone/>
            </a:pPr>
            <a:r>
              <a:rPr lang="pl-PL" altLang="pl-PL" dirty="0" smtClean="0"/>
              <a:t>8. Rozdział 8 - </a:t>
            </a:r>
            <a:r>
              <a:rPr lang="pl-PL" altLang="pl-PL" b="1" dirty="0" smtClean="0"/>
              <a:t>Szkoły i placówki niepubliczne </a:t>
            </a:r>
            <a:r>
              <a:rPr lang="pl-PL" altLang="pl-PL" dirty="0" smtClean="0"/>
              <a:t>(art. 168-182),</a:t>
            </a:r>
            <a:r>
              <a:rPr lang="pl-PL" altLang="pl-PL" b="1" dirty="0" smtClean="0"/>
              <a:t> </a:t>
            </a:r>
          </a:p>
          <a:p>
            <a:pPr marL="0" indent="0" eaLnBrk="1" hangingPunct="1">
              <a:buFont typeface="Wingdings 3" pitchFamily="18" charset="2"/>
              <a:buNone/>
            </a:pPr>
            <a:r>
              <a:rPr lang="pl-PL" altLang="pl-PL" dirty="0" smtClean="0"/>
              <a:t>9. Rozdział 9 -</a:t>
            </a:r>
            <a:r>
              <a:rPr lang="pl-PL" altLang="pl-PL" b="1" dirty="0" smtClean="0"/>
              <a:t> Placówki doskonalenia nauczycieli </a:t>
            </a:r>
            <a:r>
              <a:rPr lang="pl-PL" altLang="pl-PL" dirty="0" smtClean="0"/>
              <a:t>(art. 183-189).</a:t>
            </a:r>
            <a:endParaRPr lang="pl-PL" altLang="pl-PL" b="1"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pl-PL" sz="1200" b="1"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pl-PL" sz="1200" b="1" kern="1200" dirty="0" smtClean="0">
                <a:solidFill>
                  <a:schemeClr val="tx1"/>
                </a:solidFill>
                <a:effectLst/>
                <a:latin typeface="+mn-lt"/>
                <a:ea typeface="+mn-ea"/>
                <a:cs typeface="+mn-cs"/>
              </a:rPr>
              <a:t>KONIEC</a:t>
            </a:r>
            <a:r>
              <a:rPr lang="pl-PL" sz="1200" b="1" kern="1200" baseline="0" dirty="0" smtClean="0">
                <a:solidFill>
                  <a:schemeClr val="tx1"/>
                </a:solidFill>
                <a:effectLst/>
                <a:latin typeface="+mn-lt"/>
                <a:ea typeface="+mn-ea"/>
                <a:cs typeface="+mn-cs"/>
              </a:rPr>
              <a:t> KOMENTARZA</a:t>
            </a:r>
            <a:endParaRPr lang="pl-PL" sz="1200" b="1" kern="1200" dirty="0" smtClean="0">
              <a:solidFill>
                <a:schemeClr val="tx1"/>
              </a:solidFill>
              <a:effectLst/>
              <a:latin typeface="+mn-lt"/>
              <a:ea typeface="+mn-ea"/>
              <a:cs typeface="+mn-cs"/>
            </a:endParaRPr>
          </a:p>
          <a:p>
            <a:endParaRPr lang="pl-PL"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pl-PL" sz="1200" b="0" i="0" kern="1200" dirty="0">
              <a:solidFill>
                <a:schemeClr val="tx1"/>
              </a:solidFill>
              <a:effectLst/>
              <a:latin typeface="+mn-lt"/>
              <a:ea typeface="+mn-ea"/>
              <a:cs typeface="+mn-cs"/>
            </a:endParaRPr>
          </a:p>
          <a:p>
            <a:endParaRPr lang="pl-PL" sz="1200" b="0" i="0" kern="1200" dirty="0">
              <a:solidFill>
                <a:schemeClr val="tx1"/>
              </a:solidFill>
              <a:effectLst/>
              <a:latin typeface="+mn-lt"/>
              <a:ea typeface="+mn-ea"/>
              <a:cs typeface="+mn-cs"/>
            </a:endParaRP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3</a:t>
            </a:fld>
            <a:endParaRPr lang="pl-PL"/>
          </a:p>
        </p:txBody>
      </p:sp>
    </p:spTree>
    <p:extLst>
      <p:ext uri="{BB962C8B-B14F-4D97-AF65-F5344CB8AC3E}">
        <p14:creationId xmlns:p14="http://schemas.microsoft.com/office/powerpoint/2010/main" val="16970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pPr marL="0" indent="0">
              <a:buFontTx/>
              <a:buNone/>
            </a:pPr>
            <a:r>
              <a:rPr lang="pl-PL" sz="1200" b="0" i="0" kern="1200" dirty="0" smtClean="0">
                <a:solidFill>
                  <a:schemeClr val="tx1"/>
                </a:solidFill>
                <a:effectLst/>
                <a:latin typeface="+mn-lt"/>
                <a:ea typeface="+mn-ea"/>
                <a:cs typeface="+mn-cs"/>
              </a:rPr>
              <a:t>ORGANIZACJA KSZTAŁCENIA, WYCHOWANIA I OPIEKI W SZKOŁACH I PLACÓWKACH PUBLICZNYCH – JEST TO ROZDZIAŁ, KTÓRY POWINIEN BYĆ PRZEDMIOTEM SZCZEGÓLNEJ UWAGI ZE STRONY DYREKTORÓW SZKÓŁ I PLACÓWEK, GDYŻ ZAWIERA TAKIE REGULACJE JAK M.IN.: ZAKŁADANIE I LIKWIDACJA SZKÓŁ I PLACÓWEK, TWORZENIE ZESPOŁÓW SZKÓŁ, STRUKTURY ORGANIZACYJNEJ SZKÓŁ PODSTAWOWYCH ORAZ ZASADY FUNKCJONOWANIA SZKOŁY FILIALNEJ. </a:t>
            </a:r>
          </a:p>
          <a:p>
            <a:pPr marL="171450" indent="-171450">
              <a:buFontTx/>
              <a:buChar char="-"/>
            </a:pPr>
            <a:endParaRPr lang="pl-PL" sz="1200" i="1"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pl-PL" sz="1200" b="1" kern="1200" dirty="0" smtClean="0">
                <a:solidFill>
                  <a:schemeClr val="tx1"/>
                </a:solidFill>
                <a:effectLst/>
                <a:latin typeface="+mn-lt"/>
                <a:ea typeface="+mn-ea"/>
                <a:cs typeface="+mn-cs"/>
              </a:rPr>
              <a:t>KONIEC</a:t>
            </a:r>
            <a:r>
              <a:rPr lang="pl-PL" sz="1200" b="1" kern="1200" baseline="0" dirty="0" smtClean="0">
                <a:solidFill>
                  <a:schemeClr val="tx1"/>
                </a:solidFill>
                <a:effectLst/>
                <a:latin typeface="+mn-lt"/>
                <a:ea typeface="+mn-ea"/>
                <a:cs typeface="+mn-cs"/>
              </a:rPr>
              <a:t> KOMENTARZA</a:t>
            </a:r>
            <a:endParaRPr lang="pl-PL" sz="1200" b="1" kern="1200" dirty="0" smtClean="0">
              <a:solidFill>
                <a:schemeClr val="tx1"/>
              </a:solidFill>
              <a:effectLst/>
              <a:latin typeface="+mn-lt"/>
              <a:ea typeface="+mn-ea"/>
              <a:cs typeface="+mn-cs"/>
            </a:endParaRPr>
          </a:p>
          <a:p>
            <a:endParaRPr lang="pl-PL" sz="1200" i="1" kern="1200" dirty="0" smtClean="0">
              <a:solidFill>
                <a:schemeClr val="tx1"/>
              </a:solidFill>
              <a:effectLst/>
              <a:latin typeface="+mn-lt"/>
              <a:ea typeface="+mn-ea"/>
              <a:cs typeface="+mn-cs"/>
            </a:endParaRPr>
          </a:p>
          <a:p>
            <a:endParaRPr lang="pl-PL"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pl-PL" sz="1200" b="0" i="0" kern="1200" dirty="0">
              <a:solidFill>
                <a:schemeClr val="tx1"/>
              </a:solidFill>
              <a:effectLst/>
              <a:latin typeface="+mn-lt"/>
              <a:ea typeface="+mn-ea"/>
              <a:cs typeface="+mn-cs"/>
            </a:endParaRPr>
          </a:p>
          <a:p>
            <a:endParaRPr lang="pl-PL" sz="1200" b="0" i="0" kern="1200" dirty="0">
              <a:solidFill>
                <a:schemeClr val="tx1"/>
              </a:solidFill>
              <a:effectLst/>
              <a:latin typeface="+mn-lt"/>
              <a:ea typeface="+mn-ea"/>
              <a:cs typeface="+mn-cs"/>
            </a:endParaRP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4</a:t>
            </a:fld>
            <a:endParaRPr lang="pl-PL"/>
          </a:p>
        </p:txBody>
      </p:sp>
    </p:spTree>
    <p:extLst>
      <p:ext uri="{BB962C8B-B14F-4D97-AF65-F5344CB8AC3E}">
        <p14:creationId xmlns:p14="http://schemas.microsoft.com/office/powerpoint/2010/main" val="16970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i="0" kern="1200" dirty="0" smtClean="0">
                <a:solidFill>
                  <a:schemeClr val="tx1"/>
                </a:solidFill>
                <a:effectLst/>
                <a:latin typeface="+mn-lt"/>
                <a:ea typeface="+mn-ea"/>
                <a:cs typeface="+mn-cs"/>
              </a:rPr>
              <a:t>PONADTO, W PRZEPISACH USTAWY – PRAWO OŚWIATOWE USYTUOWANE SĄ </a:t>
            </a:r>
            <a:r>
              <a:rPr lang="pl-PL" sz="1200" b="1" i="0" kern="1200" dirty="0" smtClean="0">
                <a:solidFill>
                  <a:schemeClr val="tx1"/>
                </a:solidFill>
                <a:effectLst/>
                <a:latin typeface="+mn-lt"/>
                <a:ea typeface="+mn-ea"/>
                <a:cs typeface="+mn-cs"/>
              </a:rPr>
              <a:t>ZAPISY DOTYCZĄCE REKRUTACJI</a:t>
            </a:r>
            <a:r>
              <a:rPr lang="pl-PL" sz="1200" i="0" kern="1200" dirty="0" smtClean="0">
                <a:solidFill>
                  <a:schemeClr val="tx1"/>
                </a:solidFill>
                <a:effectLst/>
                <a:latin typeface="+mn-lt"/>
                <a:ea typeface="+mn-ea"/>
                <a:cs typeface="+mn-cs"/>
              </a:rPr>
              <a:t> – I W TYM MIEJSCU CHCIAŁABYM SIĘ TROSZKĘ ZATRZYMAĆ. PRZEPISY DOTYCZĄCE REKRUTACJI WESZŁY W ŻYCIE </a:t>
            </a:r>
            <a:r>
              <a:rPr lang="pl-PL" sz="1200" b="1" i="0" kern="1200" dirty="0" smtClean="0">
                <a:solidFill>
                  <a:schemeClr val="tx1"/>
                </a:solidFill>
                <a:effectLst/>
                <a:latin typeface="+mn-lt"/>
                <a:ea typeface="+mn-ea"/>
                <a:cs typeface="+mn-cs"/>
              </a:rPr>
              <a:t>JUŻ Z DNIEM 26 STYCZNIA 2017</a:t>
            </a:r>
            <a:r>
              <a:rPr lang="pl-PL" sz="1200" i="0" kern="1200" dirty="0" smtClean="0">
                <a:solidFill>
                  <a:schemeClr val="tx1"/>
                </a:solidFill>
                <a:effectLst/>
                <a:latin typeface="+mn-lt"/>
                <a:ea typeface="+mn-ea"/>
                <a:cs typeface="+mn-cs"/>
              </a:rPr>
              <a:t> R. – A WIĘC JUŻ NA DZIEŃ DZISIEJSZY MAJĄ ZASTOSOWANIE. PRZY OKAZJI REKRUTACJI WARTO ZAZNACZYĆ JEDEN ASPEKT. MIANOWICIE, USTAWODAWCA PRZEWIDZIAŁ </a:t>
            </a:r>
            <a:r>
              <a:rPr lang="pl-PL" sz="1200" b="1" i="0" kern="1200" dirty="0" smtClean="0">
                <a:solidFill>
                  <a:schemeClr val="tx1"/>
                </a:solidFill>
                <a:effectLst/>
                <a:latin typeface="+mn-lt"/>
                <a:ea typeface="+mn-ea"/>
                <a:cs typeface="+mn-cs"/>
              </a:rPr>
              <a:t>WYJĄTEK DOTYCZĄCY ROKU SZKOLNEGO 2017/2018</a:t>
            </a:r>
            <a:r>
              <a:rPr lang="pl-PL" sz="1200" i="0" kern="1200" dirty="0" smtClean="0">
                <a:solidFill>
                  <a:schemeClr val="tx1"/>
                </a:solidFill>
                <a:effectLst/>
                <a:latin typeface="+mn-lt"/>
                <a:ea typeface="+mn-ea"/>
                <a:cs typeface="+mn-cs"/>
              </a:rPr>
              <a:t> W ZAKRESIE TERMINU DO OKREŚLENIA KRYTERIÓW I TERMINÓW POSTĘPOWANIA REKRUTACYJNEGO.</a:t>
            </a:r>
          </a:p>
          <a:p>
            <a:r>
              <a:rPr lang="pl-PL" sz="1200" i="0" kern="1200" dirty="0" smtClean="0">
                <a:solidFill>
                  <a:schemeClr val="tx1"/>
                </a:solidFill>
                <a:effectLst/>
                <a:latin typeface="+mn-lt"/>
                <a:ea typeface="+mn-ea"/>
                <a:cs typeface="+mn-cs"/>
              </a:rPr>
              <a:t>Otóż, zgodnie z art. 204 </a:t>
            </a:r>
            <a:r>
              <a:rPr lang="pl-PL" sz="1200" i="0" kern="1200" dirty="0" err="1" smtClean="0">
                <a:solidFill>
                  <a:schemeClr val="tx1"/>
                </a:solidFill>
                <a:effectLst/>
                <a:latin typeface="+mn-lt"/>
                <a:ea typeface="+mn-ea"/>
                <a:cs typeface="+mn-cs"/>
              </a:rPr>
              <a:t>Przep</a:t>
            </a:r>
            <a:r>
              <a:rPr lang="pl-PL" sz="1200" i="0" kern="1200" dirty="0" smtClean="0">
                <a:solidFill>
                  <a:schemeClr val="tx1"/>
                </a:solidFill>
                <a:effectLst/>
                <a:latin typeface="+mn-lt"/>
                <a:ea typeface="+mn-ea"/>
                <a:cs typeface="+mn-cs"/>
              </a:rPr>
              <a:t>. </a:t>
            </a:r>
            <a:r>
              <a:rPr lang="pl-PL" sz="1200" i="0" kern="1200" dirty="0" err="1" smtClean="0">
                <a:solidFill>
                  <a:schemeClr val="tx1"/>
                </a:solidFill>
                <a:effectLst/>
                <a:latin typeface="+mn-lt"/>
                <a:ea typeface="+mn-ea"/>
                <a:cs typeface="+mn-cs"/>
              </a:rPr>
              <a:t>wpr</a:t>
            </a:r>
            <a:r>
              <a:rPr lang="pl-PL" sz="1200" i="0" kern="1200" dirty="0" smtClean="0">
                <a:solidFill>
                  <a:schemeClr val="tx1"/>
                </a:solidFill>
                <a:effectLst/>
                <a:latin typeface="+mn-lt"/>
                <a:ea typeface="+mn-ea"/>
                <a:cs typeface="+mn-cs"/>
              </a:rPr>
              <a:t>.:</a:t>
            </a:r>
          </a:p>
          <a:p>
            <a:r>
              <a:rPr lang="pl-PL" sz="1200" i="0" kern="1200" dirty="0" smtClean="0">
                <a:solidFill>
                  <a:schemeClr val="tx1"/>
                </a:solidFill>
                <a:effectLst/>
                <a:latin typeface="+mn-lt"/>
                <a:ea typeface="+mn-ea"/>
                <a:cs typeface="+mn-cs"/>
              </a:rPr>
              <a:t>TERMINY PRZEPROWADZANIA POSTĘPOWANIA REKRUTACYJNEGO I POSTĘPOWANIA UZUPEŁNIAJĄCEGO, w tym terminy składania dokumentów na rok szkolny 2017/2018 do:</a:t>
            </a:r>
          </a:p>
          <a:p>
            <a:pPr lvl="0"/>
            <a:r>
              <a:rPr lang="pl-PL" sz="1200" i="0" kern="1200" dirty="0" smtClean="0">
                <a:solidFill>
                  <a:schemeClr val="tx1"/>
                </a:solidFill>
                <a:effectLst/>
                <a:latin typeface="+mn-lt"/>
                <a:ea typeface="+mn-ea"/>
                <a:cs typeface="+mn-cs"/>
              </a:rPr>
              <a:t>publicznych przedszkoli, oddziałów przedszkolnych w publicznych szkołach podstawowych, publicznych innych form wychowania przedszkolnego i klas I publicznych szkół podstawowych – OKREŚLA </a:t>
            </a:r>
            <a:r>
              <a:rPr lang="pl-PL" sz="1200" b="1" i="0" kern="1200" dirty="0" smtClean="0">
                <a:solidFill>
                  <a:schemeClr val="tx1"/>
                </a:solidFill>
                <a:effectLst/>
                <a:latin typeface="+mn-lt"/>
                <a:ea typeface="+mn-ea"/>
                <a:cs typeface="+mn-cs"/>
              </a:rPr>
              <a:t>DO DNIA 15 KWIETNIA 2017 R. ORGAN PROWADZĄCY</a:t>
            </a:r>
            <a:r>
              <a:rPr lang="pl-PL" sz="1200" i="0" kern="1200" dirty="0" smtClean="0">
                <a:solidFill>
                  <a:schemeClr val="tx1"/>
                </a:solidFill>
                <a:effectLst/>
                <a:latin typeface="+mn-lt"/>
                <a:ea typeface="+mn-ea"/>
                <a:cs typeface="+mn-cs"/>
              </a:rPr>
              <a:t> odpowiednio publiczne przedszkole, publiczna inną formę wychowania przedszkolnego lub publiczną szkołę podstawową;</a:t>
            </a:r>
          </a:p>
          <a:p>
            <a:pPr lvl="0"/>
            <a:r>
              <a:rPr lang="pl-PL" sz="1200" i="0" kern="1200" dirty="0" smtClean="0">
                <a:solidFill>
                  <a:schemeClr val="tx1"/>
                </a:solidFill>
                <a:effectLst/>
                <a:latin typeface="+mn-lt"/>
                <a:ea typeface="+mn-ea"/>
                <a:cs typeface="+mn-cs"/>
              </a:rPr>
              <a:t>publicznych szkół podstawowych dla dorosłych, klas I publicznych szkół ponadgimnazjalnych, klasy I publicznej szkoły ponadpodstawowej, o której mowa w art. 18 ust. 1 pkt 2 lit. c ustawy – Prawo oświatowe i na semestr I publicznych szkół policealnych – </a:t>
            </a:r>
            <a:r>
              <a:rPr lang="pl-PL" sz="1200" b="1" i="0" kern="1200" dirty="0" smtClean="0">
                <a:solidFill>
                  <a:schemeClr val="tx1"/>
                </a:solidFill>
                <a:effectLst/>
                <a:latin typeface="+mn-lt"/>
                <a:ea typeface="+mn-ea"/>
                <a:cs typeface="+mn-cs"/>
              </a:rPr>
              <a:t>OKREŚLA DO DNIA 15 KWIETNIA 2017 R. – WŁAŚCIWY KURATOR OŚWIATY.</a:t>
            </a:r>
            <a:endParaRPr lang="pl-PL" sz="1200" i="0" kern="1200" dirty="0" smtClean="0">
              <a:solidFill>
                <a:schemeClr val="tx1"/>
              </a:solidFill>
              <a:effectLst/>
              <a:latin typeface="+mn-lt"/>
              <a:ea typeface="+mn-ea"/>
              <a:cs typeface="+mn-cs"/>
            </a:endParaRPr>
          </a:p>
          <a:p>
            <a:pPr lvl="0"/>
            <a:r>
              <a:rPr lang="pl-PL" sz="1200" i="0" kern="1200" dirty="0" smtClean="0">
                <a:solidFill>
                  <a:schemeClr val="tx1"/>
                </a:solidFill>
                <a:effectLst/>
                <a:latin typeface="+mn-lt"/>
                <a:ea typeface="+mn-ea"/>
                <a:cs typeface="+mn-cs"/>
              </a:rPr>
              <a:t>na rok szkolny 2017/2018 </a:t>
            </a:r>
            <a:r>
              <a:rPr lang="pl-PL" sz="1200" b="1" i="0" kern="1200" dirty="0" smtClean="0">
                <a:solidFill>
                  <a:schemeClr val="tx1"/>
                </a:solidFill>
                <a:effectLst/>
                <a:latin typeface="+mn-lt"/>
                <a:ea typeface="+mn-ea"/>
                <a:cs typeface="+mn-cs"/>
              </a:rPr>
              <a:t>organ prowadzący</a:t>
            </a:r>
            <a:r>
              <a:rPr lang="pl-PL" sz="1200" i="0" kern="1200" dirty="0" smtClean="0">
                <a:solidFill>
                  <a:schemeClr val="tx1"/>
                </a:solidFill>
                <a:effectLst/>
                <a:latin typeface="+mn-lt"/>
                <a:ea typeface="+mn-ea"/>
                <a:cs typeface="+mn-cs"/>
              </a:rPr>
              <a:t> publiczne przedszkole, publiczną inną formę wychowania przedszkolnego lub publiczną szkołę podstawową </a:t>
            </a:r>
            <a:r>
              <a:rPr lang="pl-PL" sz="1200" b="1" i="0" kern="1200" dirty="0" smtClean="0">
                <a:solidFill>
                  <a:schemeClr val="tx1"/>
                </a:solidFill>
                <a:effectLst/>
                <a:latin typeface="+mn-lt"/>
                <a:ea typeface="+mn-ea"/>
                <a:cs typeface="+mn-cs"/>
              </a:rPr>
              <a:t>DO DNIA 15 KWIETNIA 2017</a:t>
            </a:r>
            <a:r>
              <a:rPr lang="pl-PL" sz="1200" i="0" kern="1200" dirty="0" smtClean="0">
                <a:solidFill>
                  <a:schemeClr val="tx1"/>
                </a:solidFill>
                <a:effectLst/>
                <a:latin typeface="+mn-lt"/>
                <a:ea typeface="+mn-ea"/>
                <a:cs typeface="+mn-cs"/>
              </a:rPr>
              <a:t> R. PODAJE DO PUBLICZNEJ WIADOMOŚCI KRYTERIA brane pod uwagę w postępowaniu rekrutacyjnym i postępowaniu uzupełniającym oraz dokumenty niezbędne do potwierdzenia spełnienia tych kryteriów, a także liczbę punktów możliwą do uzyskania za poszczególne kryteria, zgodnie z art. 131 ust. 4-6 i art. 133 ust. 3 i 4 ustawy – Prawo oświatowe. (podać w notatkach powołane artykuły).</a:t>
            </a:r>
          </a:p>
          <a:p>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TERMIN PRZEPROWADZANIA POSTĘPOWANIA REKRUTACYJNEGO I POSTĘPOWANIA UZUPEŁNIAJĄCEGO, JAK RÓWNIEŻ TERMIN PODANIA DO WIADOMOŚCI KRYTERIÓW – ODPOWIEDNI ORGAN BĘDZIE OKREŚLAŁ NA PODSTAWIE ART. 154 USTAWY – PRAWO OŚWIATOWE. Z TEGO WZGLĘDU POWOŁANY WCZEŚNIEJ ART. 204 PRZEP. WPR. </a:t>
            </a:r>
            <a:r>
              <a:rPr lang="pl-PL" sz="1200" b="1" i="0" kern="1200" dirty="0" smtClean="0">
                <a:solidFill>
                  <a:schemeClr val="tx1"/>
                </a:solidFill>
                <a:effectLst/>
                <a:latin typeface="+mn-lt"/>
                <a:ea typeface="+mn-ea"/>
                <a:cs typeface="+mn-cs"/>
              </a:rPr>
              <a:t>NALEŻY TRAKTOWAĆ W SPOSÓB WYJĄTKOWY</a:t>
            </a:r>
            <a:r>
              <a:rPr lang="pl-PL" sz="1200" i="0" kern="1200" dirty="0" smtClean="0">
                <a:solidFill>
                  <a:schemeClr val="tx1"/>
                </a:solidFill>
                <a:effectLst/>
                <a:latin typeface="+mn-lt"/>
                <a:ea typeface="+mn-ea"/>
                <a:cs typeface="+mn-cs"/>
              </a:rPr>
              <a:t> – JAKO PRZEPIS SZCZEGÓLNY OBOWIĄZUJĄCY NA ROK SZKOLNY 2017/2018. NATOMIAST W KOLEJNYCH LATACH SZKOLNYCH ZASTOSOWANIE ZNAJDZIE ART. 154 USTAWY – PRAWO OŚWIATOWE, zgodnie z którym:</a:t>
            </a:r>
          </a:p>
          <a:p>
            <a:r>
              <a:rPr lang="pl-PL" sz="1200" i="0" kern="1200" dirty="0" smtClean="0">
                <a:solidFill>
                  <a:schemeClr val="tx1"/>
                </a:solidFill>
                <a:effectLst/>
                <a:latin typeface="+mn-lt"/>
                <a:ea typeface="+mn-ea"/>
                <a:cs typeface="+mn-cs"/>
              </a:rPr>
              <a:t>Terminy przeprowadzania postepowania rekrutacyjnego i postępowania uzupełniającego, w tym terminy składania dokumentów do:</a:t>
            </a:r>
          </a:p>
          <a:p>
            <a:pPr lvl="0"/>
            <a:r>
              <a:rPr lang="pl-PL" sz="1200" i="0" kern="1200" dirty="0" smtClean="0">
                <a:solidFill>
                  <a:schemeClr val="tx1"/>
                </a:solidFill>
                <a:effectLst/>
                <a:latin typeface="+mn-lt"/>
                <a:ea typeface="+mn-ea"/>
                <a:cs typeface="+mn-cs"/>
              </a:rPr>
              <a:t>publicznych przedszkoli, oddziałów przedszkolnych w publicznych szkołach podstawowych, publicznych innych form wychowania przedszkolnego i klas I publicznych szkół podstawowych – </a:t>
            </a:r>
            <a:r>
              <a:rPr lang="pl-PL" sz="1200" b="1" i="0" kern="1200" dirty="0" smtClean="0">
                <a:solidFill>
                  <a:schemeClr val="tx1"/>
                </a:solidFill>
                <a:effectLst/>
                <a:latin typeface="+mn-lt"/>
                <a:ea typeface="+mn-ea"/>
                <a:cs typeface="+mn-cs"/>
              </a:rPr>
              <a:t>określa do końca stycznia</a:t>
            </a:r>
            <a:r>
              <a:rPr lang="pl-PL" sz="1200" i="0" kern="1200" dirty="0" smtClean="0">
                <a:solidFill>
                  <a:schemeClr val="tx1"/>
                </a:solidFill>
                <a:effectLst/>
                <a:latin typeface="+mn-lt"/>
                <a:ea typeface="+mn-ea"/>
                <a:cs typeface="+mn-cs"/>
              </a:rPr>
              <a:t> organ prowadzący odpowiednio publiczne przedszkole, publiczną inną formę wychowania przedszkolnego lub publiczną szkołę podstawową,</a:t>
            </a:r>
          </a:p>
          <a:p>
            <a:pPr lvl="0"/>
            <a:r>
              <a:rPr lang="pl-PL" sz="1200" i="0" kern="1200" dirty="0" smtClean="0">
                <a:solidFill>
                  <a:schemeClr val="tx1"/>
                </a:solidFill>
                <a:effectLst/>
                <a:latin typeface="+mn-lt"/>
                <a:ea typeface="+mn-ea"/>
                <a:cs typeface="+mn-cs"/>
              </a:rPr>
              <a:t>publicznych szkół podstawowych dla dorosłych, klas I publicznych szkół ponadpodstawowych, klas wstępnych i na semestr I klas I publicznych szkół policealnych – </a:t>
            </a:r>
            <a:r>
              <a:rPr lang="pl-PL" sz="1200" b="1" i="0" kern="1200" dirty="0" smtClean="0">
                <a:solidFill>
                  <a:schemeClr val="tx1"/>
                </a:solidFill>
                <a:effectLst/>
                <a:latin typeface="+mn-lt"/>
                <a:ea typeface="+mn-ea"/>
                <a:cs typeface="+mn-cs"/>
              </a:rPr>
              <a:t>określa do końca stycznia </a:t>
            </a:r>
            <a:r>
              <a:rPr lang="pl-PL" sz="1200" i="0" kern="1200" dirty="0" smtClean="0">
                <a:solidFill>
                  <a:schemeClr val="tx1"/>
                </a:solidFill>
                <a:effectLst/>
                <a:latin typeface="+mn-lt"/>
                <a:ea typeface="+mn-ea"/>
                <a:cs typeface="+mn-cs"/>
              </a:rPr>
              <a:t>właściwy kurator oświaty,</a:t>
            </a:r>
          </a:p>
          <a:p>
            <a:pPr lvl="0"/>
            <a:r>
              <a:rPr lang="pl-PL" sz="1200" i="0" kern="1200" dirty="0" smtClean="0">
                <a:solidFill>
                  <a:schemeClr val="tx1"/>
                </a:solidFill>
                <a:effectLst/>
                <a:latin typeface="+mn-lt"/>
                <a:ea typeface="+mn-ea"/>
                <a:cs typeface="+mn-cs"/>
              </a:rPr>
              <a:t>kryteria brane pod uwagę w postępowaniu rekrutacyjnym i postępowaniu uzupełniającym do publicznego przedszkola, publicznej innej formy wychowania przedszkolnego lub publicznej szkoły podstawowej oraz dokumenty niezbędne do potwierdzenia spełnienia tych kryteriów, a także liczbę punktów możliwą do uzyskania za poszczególne kryteria, zgodnie z art. 131 ust. 4-6 i art. 133 ust. 2 i 3 – podaje do publicznej wiadomości </a:t>
            </a:r>
            <a:r>
              <a:rPr lang="pl-PL" sz="1200" b="1" i="0" kern="1200" dirty="0" smtClean="0">
                <a:solidFill>
                  <a:schemeClr val="tx1"/>
                </a:solidFill>
                <a:effectLst/>
                <a:latin typeface="+mn-lt"/>
                <a:ea typeface="+mn-ea"/>
                <a:cs typeface="+mn-cs"/>
              </a:rPr>
              <a:t>do końca stycznia</a:t>
            </a:r>
            <a:r>
              <a:rPr lang="pl-PL" sz="1200" i="0" kern="1200" dirty="0" smtClean="0">
                <a:solidFill>
                  <a:schemeClr val="tx1"/>
                </a:solidFill>
                <a:effectLst/>
                <a:latin typeface="+mn-lt"/>
                <a:ea typeface="+mn-ea"/>
                <a:cs typeface="+mn-cs"/>
              </a:rPr>
              <a:t> organ prowadzący. </a:t>
            </a:r>
          </a:p>
          <a:p>
            <a:pPr marL="0" marR="0" indent="0" algn="l" defTabSz="914400" rtl="0" eaLnBrk="1" fontAlgn="auto" latinLnBrk="0" hangingPunct="1">
              <a:lnSpc>
                <a:spcPct val="100000"/>
              </a:lnSpc>
              <a:spcBef>
                <a:spcPts val="0"/>
              </a:spcBef>
              <a:spcAft>
                <a:spcPts val="0"/>
              </a:spcAft>
              <a:buClrTx/>
              <a:buSzTx/>
              <a:buFontTx/>
              <a:buNone/>
              <a:tabLst/>
              <a:defRPr/>
            </a:pPr>
            <a:endParaRPr lang="pl-PL" sz="1200" b="1"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pl-PL" sz="1200" b="1" kern="1200" dirty="0" smtClean="0">
                <a:solidFill>
                  <a:schemeClr val="tx1"/>
                </a:solidFill>
                <a:effectLst/>
                <a:latin typeface="+mn-lt"/>
                <a:ea typeface="+mn-ea"/>
                <a:cs typeface="+mn-cs"/>
              </a:rPr>
              <a:t>KONIEC</a:t>
            </a:r>
            <a:r>
              <a:rPr lang="pl-PL" sz="1200" b="1" kern="1200" baseline="0" dirty="0" smtClean="0">
                <a:solidFill>
                  <a:schemeClr val="tx1"/>
                </a:solidFill>
                <a:effectLst/>
                <a:latin typeface="+mn-lt"/>
                <a:ea typeface="+mn-ea"/>
                <a:cs typeface="+mn-cs"/>
              </a:rPr>
              <a:t> KOMENTARZA</a:t>
            </a:r>
            <a:endParaRPr lang="pl-PL" sz="1200" b="1" kern="1200" dirty="0" smtClean="0">
              <a:solidFill>
                <a:schemeClr val="tx1"/>
              </a:solidFill>
              <a:effectLst/>
              <a:latin typeface="+mn-lt"/>
              <a:ea typeface="+mn-ea"/>
              <a:cs typeface="+mn-cs"/>
            </a:endParaRPr>
          </a:p>
          <a:p>
            <a:endParaRPr lang="pl-PL" sz="1200" b="1" i="0" kern="1200" dirty="0" smtClean="0">
              <a:solidFill>
                <a:schemeClr val="tx1"/>
              </a:solidFill>
              <a:effectLst/>
              <a:latin typeface="+mn-lt"/>
              <a:ea typeface="+mn-ea"/>
              <a:cs typeface="+mn-cs"/>
            </a:endParaRPr>
          </a:p>
          <a:p>
            <a:endParaRPr lang="pl-PL" sz="1200" b="1" i="0" kern="1200" dirty="0" smtClean="0">
              <a:solidFill>
                <a:schemeClr val="tx1"/>
              </a:solidFill>
              <a:effectLst/>
              <a:latin typeface="+mn-lt"/>
              <a:ea typeface="+mn-ea"/>
              <a:cs typeface="+mn-cs"/>
            </a:endParaRPr>
          </a:p>
          <a:p>
            <a:r>
              <a:rPr lang="pl-PL" sz="1200" b="1" i="0" kern="1200" dirty="0" smtClean="0">
                <a:solidFill>
                  <a:schemeClr val="tx1"/>
                </a:solidFill>
                <a:effectLst/>
                <a:latin typeface="+mn-lt"/>
                <a:ea typeface="+mn-ea"/>
                <a:cs typeface="+mn-cs"/>
              </a:rPr>
              <a:t>Art</a:t>
            </a:r>
            <a:r>
              <a:rPr lang="pl-PL" sz="1200" b="1" i="0" kern="1200" dirty="0">
                <a:solidFill>
                  <a:schemeClr val="tx1"/>
                </a:solidFill>
                <a:effectLst/>
                <a:latin typeface="+mn-lt"/>
                <a:ea typeface="+mn-ea"/>
                <a:cs typeface="+mn-cs"/>
              </a:rPr>
              <a:t>.  369. [Wejście w życie ustawy] </a:t>
            </a:r>
            <a:r>
              <a:rPr lang="pl-PL" sz="1200" b="0" i="0" kern="1200" dirty="0">
                <a:solidFill>
                  <a:schemeClr val="tx1"/>
                </a:solidFill>
                <a:effectLst/>
                <a:latin typeface="+mn-lt"/>
                <a:ea typeface="+mn-ea"/>
                <a:cs typeface="+mn-cs"/>
              </a:rPr>
              <a:t>Ustawa wchodzi w życie z dniem 1 września 2017 r., z wyjątkiem:</a:t>
            </a:r>
          </a:p>
          <a:p>
            <a:r>
              <a:rPr lang="pl-PL" sz="1200" b="0" i="0" kern="1200" dirty="0">
                <a:solidFill>
                  <a:schemeClr val="tx1"/>
                </a:solidFill>
                <a:effectLst/>
                <a:latin typeface="+mn-lt"/>
                <a:ea typeface="+mn-ea"/>
                <a:cs typeface="+mn-cs"/>
              </a:rPr>
              <a:t>1) art. 1, art. 116-219, art. 314, art. 326-336, art. 347, art. 348, art. 358 i art. 359, które wchodzą w życie po upływie 3 dni od dnia ogłoszenia;</a:t>
            </a:r>
          </a:p>
          <a:p>
            <a:r>
              <a:rPr lang="pl-PL" sz="1200" b="0" i="0" kern="1200" dirty="0">
                <a:solidFill>
                  <a:schemeClr val="tx1"/>
                </a:solidFill>
                <a:effectLst/>
                <a:latin typeface="+mn-lt"/>
                <a:ea typeface="+mn-ea"/>
                <a:cs typeface="+mn-cs"/>
              </a:rPr>
              <a:t>2) art. 4 pkt 9, 12, 14 lit. a, </a:t>
            </a:r>
            <a:r>
              <a:rPr lang="pl-PL" sz="1200" b="1" i="0" u="sng" kern="1200" dirty="0">
                <a:solidFill>
                  <a:schemeClr val="tx1"/>
                </a:solidFill>
                <a:effectLst/>
                <a:latin typeface="+mn-lt"/>
                <a:ea typeface="+mn-ea"/>
                <a:cs typeface="+mn-cs"/>
              </a:rPr>
              <a:t>art. 15 pkt 26</a:t>
            </a:r>
            <a:r>
              <a:rPr lang="pl-PL" sz="1200" b="0" i="0" kern="1200" dirty="0">
                <a:solidFill>
                  <a:schemeClr val="tx1"/>
                </a:solidFill>
                <a:effectLst/>
                <a:latin typeface="+mn-lt"/>
                <a:ea typeface="+mn-ea"/>
                <a:cs typeface="+mn-cs"/>
              </a:rPr>
              <a:t>, pkt 29 lit. a w zakresie </a:t>
            </a:r>
            <a:r>
              <a:rPr lang="pl-PL" sz="1200" b="0" i="0" u="none" strike="noStrike" kern="1200" dirty="0">
                <a:solidFill>
                  <a:schemeClr val="tx1"/>
                </a:solidFill>
                <a:effectLst/>
                <a:latin typeface="+mn-lt"/>
                <a:ea typeface="+mn-ea"/>
                <a:cs typeface="+mn-cs"/>
              </a:rPr>
              <a:t>art. 22 ust. 1 pkt 3a</a:t>
            </a:r>
            <a:r>
              <a:rPr lang="pl-PL" sz="1200" b="0" i="0" kern="1200" dirty="0">
                <a:solidFill>
                  <a:schemeClr val="tx1"/>
                </a:solidFill>
                <a:effectLst/>
                <a:latin typeface="+mn-lt"/>
                <a:ea typeface="+mn-ea"/>
                <a:cs typeface="+mn-cs"/>
              </a:rPr>
              <a:t>, pkt 48, 49, pkt 54 w zakresie </a:t>
            </a:r>
            <a:r>
              <a:rPr lang="pl-PL" sz="1200" b="0" i="0" u="none" strike="noStrike" kern="1200" dirty="0">
                <a:solidFill>
                  <a:schemeClr val="tx1"/>
                </a:solidFill>
                <a:effectLst/>
                <a:latin typeface="+mn-lt"/>
                <a:ea typeface="+mn-ea"/>
                <a:cs typeface="+mn-cs"/>
              </a:rPr>
              <a:t>art. 36a ust. 14</a:t>
            </a:r>
            <a:r>
              <a:rPr lang="pl-PL" sz="1200" b="0" i="0" kern="1200" dirty="0">
                <a:solidFill>
                  <a:schemeClr val="tx1"/>
                </a:solidFill>
                <a:effectLst/>
                <a:latin typeface="+mn-lt"/>
                <a:ea typeface="+mn-ea"/>
                <a:cs typeface="+mn-cs"/>
              </a:rPr>
              <a:t> i pkt 114 w zakresie art. 71d, art. 66 pkt 1, art. 80, art. 111 pkt 2, art. 113 pkt 2, art. 115, art. 220-223, art. 225-313, art. 315-325, art. 349-357 i art. 360-368, </a:t>
            </a:r>
            <a:r>
              <a:rPr lang="pl-PL" sz="1200" b="1" i="0" kern="1200" dirty="0">
                <a:solidFill>
                  <a:schemeClr val="tx1"/>
                </a:solidFill>
                <a:effectLst/>
                <a:latin typeface="+mn-lt"/>
                <a:ea typeface="+mn-ea"/>
                <a:cs typeface="+mn-cs"/>
              </a:rPr>
              <a:t>które wchodzą w życie po upływie 14 dni od dnia ogłoszenia</a:t>
            </a:r>
            <a:r>
              <a:rPr lang="pl-PL" sz="1200" b="0" i="0" kern="1200" dirty="0">
                <a:solidFill>
                  <a:schemeClr val="tx1"/>
                </a:solidFill>
                <a:effectLst/>
                <a:latin typeface="+mn-lt"/>
                <a:ea typeface="+mn-ea"/>
                <a:cs typeface="+mn-cs"/>
              </a:rPr>
              <a:t>;</a:t>
            </a:r>
          </a:p>
          <a:p>
            <a:r>
              <a:rPr lang="pl-PL" sz="1200" b="0" i="0" kern="1200" dirty="0">
                <a:solidFill>
                  <a:schemeClr val="tx1"/>
                </a:solidFill>
                <a:effectLst/>
                <a:latin typeface="+mn-lt"/>
                <a:ea typeface="+mn-ea"/>
                <a:cs typeface="+mn-cs"/>
              </a:rPr>
              <a:t>3) art. 15 pkt 118 lit. f i h oraz pkt 123 lit. m, które wchodzą w życie z dniem 1 lutego 2017 r.;</a:t>
            </a:r>
          </a:p>
          <a:p>
            <a:r>
              <a:rPr lang="pl-PL" sz="1200" b="0" i="0" kern="1200" dirty="0">
                <a:solidFill>
                  <a:schemeClr val="tx1"/>
                </a:solidFill>
                <a:effectLst/>
                <a:latin typeface="+mn-lt"/>
                <a:ea typeface="+mn-ea"/>
                <a:cs typeface="+mn-cs"/>
              </a:rPr>
              <a:t>4) art. 15 pkt 31, pkt 32 w zakresie </a:t>
            </a:r>
            <a:r>
              <a:rPr lang="pl-PL" sz="1200" b="0" i="0" u="none" strike="noStrike" kern="1200" dirty="0">
                <a:solidFill>
                  <a:schemeClr val="tx1"/>
                </a:solidFill>
                <a:effectLst/>
                <a:latin typeface="+mn-lt"/>
                <a:ea typeface="+mn-ea"/>
                <a:cs typeface="+mn-cs"/>
              </a:rPr>
              <a:t>art. 22ac ust. 1,</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art. 22ae ust. 2</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art. 22ak ust. 1</a:t>
            </a:r>
            <a:r>
              <a:rPr lang="pl-PL" sz="1200" b="0" i="0" kern="1200" dirty="0">
                <a:solidFill>
                  <a:schemeClr val="tx1"/>
                </a:solidFill>
                <a:effectLst/>
                <a:latin typeface="+mn-lt"/>
                <a:ea typeface="+mn-ea"/>
                <a:cs typeface="+mn-cs"/>
              </a:rPr>
              <a:t> i </a:t>
            </a:r>
            <a:r>
              <a:rPr lang="pl-PL" sz="1200" b="0" i="0" u="none" strike="noStrike" kern="1200" dirty="0">
                <a:solidFill>
                  <a:schemeClr val="tx1"/>
                </a:solidFill>
                <a:effectLst/>
                <a:latin typeface="+mn-lt"/>
                <a:ea typeface="+mn-ea"/>
                <a:cs typeface="+mn-cs"/>
              </a:rPr>
              <a:t>art. 85b ust. 2</a:t>
            </a:r>
            <a:r>
              <a:rPr lang="pl-PL" sz="1200" b="0" i="0" kern="1200" dirty="0">
                <a:solidFill>
                  <a:schemeClr val="tx1"/>
                </a:solidFill>
                <a:effectLst/>
                <a:latin typeface="+mn-lt"/>
                <a:ea typeface="+mn-ea"/>
                <a:cs typeface="+mn-cs"/>
              </a:rPr>
              <a:t> i </a:t>
            </a:r>
            <a:r>
              <a:rPr lang="pl-PL" sz="1200" b="0" i="0" u="none" strike="noStrike" kern="1200" dirty="0">
                <a:solidFill>
                  <a:schemeClr val="tx1"/>
                </a:solidFill>
                <a:effectLst/>
                <a:latin typeface="+mn-lt"/>
                <a:ea typeface="+mn-ea"/>
                <a:cs typeface="+mn-cs"/>
              </a:rPr>
              <a:t>5</a:t>
            </a:r>
            <a:r>
              <a:rPr lang="pl-PL" sz="1200" b="0" i="0" kern="1200" dirty="0">
                <a:solidFill>
                  <a:schemeClr val="tx1"/>
                </a:solidFill>
                <a:effectLst/>
                <a:latin typeface="+mn-lt"/>
                <a:ea typeface="+mn-ea"/>
                <a:cs typeface="+mn-cs"/>
              </a:rPr>
              <a:t>, pkt 33-43, pkt 44 w zakresie art. 22ar i art. 22at ust. 1 pkt 1, pkt 46, 47 i 120, art. 105 i art. 337-346, które wchodzą w życie z dniem 15 lutego 2017 r.;</a:t>
            </a:r>
          </a:p>
          <a:p>
            <a:r>
              <a:rPr lang="pl-PL" sz="1200" b="0" i="0" kern="1200" dirty="0">
                <a:solidFill>
                  <a:schemeClr val="tx1"/>
                </a:solidFill>
                <a:effectLst/>
                <a:latin typeface="+mn-lt"/>
                <a:ea typeface="+mn-ea"/>
                <a:cs typeface="+mn-cs"/>
              </a:rPr>
              <a:t>5) art. 4 pkt 5, 10 i 11, które wchodzą w życie z dniem 1 marca 2017 r.;</a:t>
            </a:r>
          </a:p>
          <a:p>
            <a:r>
              <a:rPr lang="pl-PL" sz="1200" b="0" i="0" kern="1200" dirty="0">
                <a:solidFill>
                  <a:schemeClr val="tx1"/>
                </a:solidFill>
                <a:effectLst/>
                <a:latin typeface="+mn-lt"/>
                <a:ea typeface="+mn-ea"/>
                <a:cs typeface="+mn-cs"/>
              </a:rPr>
              <a:t>6) art. 224, który wchodzi w życie z dniem 1 kwietnia 2017 r.;</a:t>
            </a:r>
          </a:p>
          <a:p>
            <a:r>
              <a:rPr lang="pl-PL" sz="1200" b="0" i="0" kern="1200" dirty="0">
                <a:solidFill>
                  <a:schemeClr val="tx1"/>
                </a:solidFill>
                <a:effectLst/>
                <a:latin typeface="+mn-lt"/>
                <a:ea typeface="+mn-ea"/>
                <a:cs typeface="+mn-cs"/>
              </a:rPr>
              <a:t>7) art. 66 pkt 3, który wchodzi w życie z dniem 1 stycznia 2022 r.</a:t>
            </a:r>
          </a:p>
          <a:p>
            <a:endParaRPr lang="pl-PL" dirty="0"/>
          </a:p>
          <a:p>
            <a:endParaRPr lang="pl-PL" dirty="0"/>
          </a:p>
          <a:p>
            <a:r>
              <a:rPr lang="pl-PL" sz="1200" b="1" i="0" kern="1200" dirty="0">
                <a:solidFill>
                  <a:schemeClr val="tx1"/>
                </a:solidFill>
                <a:effectLst/>
                <a:latin typeface="+mn-lt"/>
                <a:ea typeface="+mn-ea"/>
                <a:cs typeface="+mn-cs"/>
              </a:rPr>
              <a:t>Art.  204. Przepisów wprowadzających [Terminy i kryteria postępowania rekrutacyjnego i postępowania uzupełniającego na rok szkolny 2017/2018] </a:t>
            </a:r>
          </a:p>
          <a:p>
            <a:endParaRPr lang="pl-PL" sz="1200" b="1" i="0" kern="1200" dirty="0">
              <a:solidFill>
                <a:schemeClr val="tx1"/>
              </a:solidFill>
              <a:effectLst/>
              <a:latin typeface="+mn-lt"/>
              <a:ea typeface="+mn-ea"/>
              <a:cs typeface="+mn-cs"/>
            </a:endParaRPr>
          </a:p>
          <a:p>
            <a:r>
              <a:rPr lang="pl-PL" sz="1200" kern="1200" dirty="0">
                <a:solidFill>
                  <a:schemeClr val="tx1"/>
                </a:solidFill>
                <a:effectLst/>
                <a:latin typeface="+mn-lt"/>
                <a:ea typeface="+mn-ea"/>
                <a:cs typeface="+mn-cs"/>
              </a:rPr>
              <a:t>Terminy przeprowadzania postępowania rekrutacyjnego i postępowania uzupełniającego, w tym terminy składania dokumentów na rok szkolny 2017/2018 do:</a:t>
            </a:r>
          </a:p>
          <a:p>
            <a:pPr lvl="0"/>
            <a:r>
              <a:rPr lang="pl-PL" sz="1200" kern="1200" dirty="0">
                <a:solidFill>
                  <a:schemeClr val="tx1"/>
                </a:solidFill>
                <a:effectLst/>
                <a:latin typeface="+mn-lt"/>
                <a:ea typeface="+mn-ea"/>
                <a:cs typeface="+mn-cs"/>
              </a:rPr>
              <a:t>1) publicznych przedszkoli, oddziałów przedszkolnych w publicznych szkołach podstawowych, publicznych innych form wychowania przedszkolnego i klas I publicznych szkół podstawowych – określa </a:t>
            </a:r>
            <a:r>
              <a:rPr lang="pl-PL" sz="1200" b="1" kern="1200" dirty="0">
                <a:solidFill>
                  <a:schemeClr val="tx1"/>
                </a:solidFill>
                <a:effectLst/>
                <a:latin typeface="+mn-lt"/>
                <a:ea typeface="+mn-ea"/>
                <a:cs typeface="+mn-cs"/>
              </a:rPr>
              <a:t>do dnia 15 kwietnia 2017 r. organ prowadzący</a:t>
            </a:r>
            <a:r>
              <a:rPr lang="pl-PL" sz="1200" kern="1200" dirty="0">
                <a:solidFill>
                  <a:schemeClr val="tx1"/>
                </a:solidFill>
                <a:effectLst/>
                <a:latin typeface="+mn-lt"/>
                <a:ea typeface="+mn-ea"/>
                <a:cs typeface="+mn-cs"/>
              </a:rPr>
              <a:t> odpowiednio publiczne przedszkole, publiczna inną formę wychowania przedszkolnego lub publiczną szkołę podstawową;</a:t>
            </a:r>
          </a:p>
          <a:p>
            <a:pPr lvl="0"/>
            <a:endParaRPr lang="pl-PL" sz="1200" kern="1200" dirty="0">
              <a:solidFill>
                <a:schemeClr val="tx1"/>
              </a:solidFill>
              <a:effectLst/>
              <a:latin typeface="+mn-lt"/>
              <a:ea typeface="+mn-ea"/>
              <a:cs typeface="+mn-cs"/>
            </a:endParaRPr>
          </a:p>
          <a:p>
            <a:pPr lvl="0"/>
            <a:r>
              <a:rPr lang="pl-PL" sz="1200" kern="1200" dirty="0">
                <a:solidFill>
                  <a:schemeClr val="tx1"/>
                </a:solidFill>
                <a:effectLst/>
                <a:latin typeface="+mn-lt"/>
                <a:ea typeface="+mn-ea"/>
                <a:cs typeface="+mn-cs"/>
              </a:rPr>
              <a:t>2) publicznych szkół podstawowych dla dorosłych, klas I publicznych szkół ponadgimnazjalnych, klasy I publicznej szkoły ponadpodstawowej, o której mowa w art. 18 ust. 1 pkt 2 lit. c ustawy – Prawo oświatowe i na semestr I publicznych szkół policealnych – </a:t>
            </a:r>
            <a:r>
              <a:rPr lang="pl-PL" sz="1200" b="1" kern="1200" dirty="0">
                <a:solidFill>
                  <a:schemeClr val="tx1"/>
                </a:solidFill>
                <a:effectLst/>
                <a:latin typeface="+mn-lt"/>
                <a:ea typeface="+mn-ea"/>
                <a:cs typeface="+mn-cs"/>
              </a:rPr>
              <a:t>określa do dnia 15 kwietnia 2017 r. – właściwy kurator oświaty.</a:t>
            </a:r>
            <a:endParaRPr lang="pl-PL" sz="1200" kern="1200" dirty="0">
              <a:solidFill>
                <a:schemeClr val="tx1"/>
              </a:solidFill>
              <a:effectLst/>
              <a:latin typeface="+mn-lt"/>
              <a:ea typeface="+mn-ea"/>
              <a:cs typeface="+mn-cs"/>
            </a:endParaRPr>
          </a:p>
          <a:p>
            <a:endParaRPr lang="pl-PL" sz="1200" kern="1200" dirty="0">
              <a:solidFill>
                <a:schemeClr val="tx1"/>
              </a:solidFill>
              <a:effectLst/>
              <a:latin typeface="+mn-lt"/>
              <a:ea typeface="+mn-ea"/>
              <a:cs typeface="+mn-cs"/>
            </a:endParaRPr>
          </a:p>
          <a:p>
            <a:r>
              <a:rPr lang="pl-PL" sz="1200" kern="1200" dirty="0">
                <a:solidFill>
                  <a:schemeClr val="tx1"/>
                </a:solidFill>
                <a:effectLst/>
                <a:latin typeface="+mn-lt"/>
                <a:ea typeface="+mn-ea"/>
                <a:cs typeface="+mn-cs"/>
              </a:rPr>
              <a:t>Na rok szkolny 2017/2018 </a:t>
            </a:r>
            <a:r>
              <a:rPr lang="pl-PL" sz="1200" b="1" kern="1200" dirty="0">
                <a:solidFill>
                  <a:schemeClr val="tx1"/>
                </a:solidFill>
                <a:effectLst/>
                <a:latin typeface="+mn-lt"/>
                <a:ea typeface="+mn-ea"/>
                <a:cs typeface="+mn-cs"/>
              </a:rPr>
              <a:t>organ prowadzący</a:t>
            </a:r>
            <a:r>
              <a:rPr lang="pl-PL" sz="1200" kern="1200" dirty="0">
                <a:solidFill>
                  <a:schemeClr val="tx1"/>
                </a:solidFill>
                <a:effectLst/>
                <a:latin typeface="+mn-lt"/>
                <a:ea typeface="+mn-ea"/>
                <a:cs typeface="+mn-cs"/>
              </a:rPr>
              <a:t> publiczne przedszkole, publiczną inną formę wychowania przedszkolnego lub publiczną szkołę podstawową </a:t>
            </a:r>
            <a:r>
              <a:rPr lang="pl-PL" sz="1200" b="1" kern="1200" dirty="0">
                <a:solidFill>
                  <a:schemeClr val="tx1"/>
                </a:solidFill>
                <a:effectLst/>
                <a:latin typeface="+mn-lt"/>
                <a:ea typeface="+mn-ea"/>
                <a:cs typeface="+mn-cs"/>
              </a:rPr>
              <a:t>do dnia 15 kwietnia 2017</a:t>
            </a:r>
            <a:r>
              <a:rPr lang="pl-PL" sz="1200" kern="1200" dirty="0">
                <a:solidFill>
                  <a:schemeClr val="tx1"/>
                </a:solidFill>
                <a:effectLst/>
                <a:latin typeface="+mn-lt"/>
                <a:ea typeface="+mn-ea"/>
                <a:cs typeface="+mn-cs"/>
              </a:rPr>
              <a:t> r. podaje do publicznej wiadomości kryteria brane pod uwagę w postępowaniu rekrutacyjnym i postępowaniu uzupełniającym oraz dokumenty niezbędne do potwierdzenia spełnienia tych kryteriów, a także liczbę punktów możliwą do uzyskania za poszczególne kryteria, zgodnie z art. 131 ust. 4-6 i art. 133 ust. 3 i 4 ustawy – Prawo oświatowe.</a:t>
            </a:r>
          </a:p>
          <a:p>
            <a:endParaRPr lang="pl-PL" sz="1200" kern="1200" dirty="0">
              <a:solidFill>
                <a:schemeClr val="tx1"/>
              </a:solidFill>
              <a:effectLst/>
              <a:latin typeface="+mn-lt"/>
              <a:ea typeface="+mn-ea"/>
              <a:cs typeface="+mn-cs"/>
            </a:endParaRPr>
          </a:p>
          <a:p>
            <a:r>
              <a:rPr lang="pl-PL" sz="1200" b="1" i="0" kern="1200" dirty="0">
                <a:solidFill>
                  <a:schemeClr val="tx1"/>
                </a:solidFill>
                <a:effectLst/>
                <a:latin typeface="+mn-lt"/>
                <a:ea typeface="+mn-ea"/>
                <a:cs typeface="+mn-cs"/>
              </a:rPr>
              <a:t>Art.  154. ustawy – Prawo oświatowe [Określenie terminów postępowania rekrutacyjnego i uzupełniającego; ogłoszenie kryteriów branych pod uwagę w postępowaniach]</a:t>
            </a:r>
          </a:p>
          <a:p>
            <a:r>
              <a:rPr lang="pl-PL" sz="1200" kern="1200" dirty="0">
                <a:solidFill>
                  <a:schemeClr val="tx1"/>
                </a:solidFill>
                <a:effectLst/>
                <a:latin typeface="+mn-lt"/>
                <a:ea typeface="+mn-ea"/>
                <a:cs typeface="+mn-cs"/>
              </a:rPr>
              <a:t>Terminy przeprowadzania postepowania rekrutacyjnego i postępowania uzupełniającego, w tym terminy składania dokumentów do:</a:t>
            </a:r>
          </a:p>
          <a:p>
            <a:pPr lvl="0"/>
            <a:r>
              <a:rPr lang="pl-PL" sz="1200" kern="1200" dirty="0">
                <a:solidFill>
                  <a:schemeClr val="tx1"/>
                </a:solidFill>
                <a:effectLst/>
                <a:latin typeface="+mn-lt"/>
                <a:ea typeface="+mn-ea"/>
                <a:cs typeface="+mn-cs"/>
              </a:rPr>
              <a:t>1) publicznych przedszkoli, oddziałów przedszkolnych w publicznych szkołach podstawowych, publicznych innych form wychowania przedszkolnego i klas I publicznych szkół podstawowych – </a:t>
            </a:r>
            <a:r>
              <a:rPr lang="pl-PL" sz="1200" b="1" kern="1200" dirty="0">
                <a:solidFill>
                  <a:schemeClr val="tx1"/>
                </a:solidFill>
                <a:effectLst/>
                <a:latin typeface="+mn-lt"/>
                <a:ea typeface="+mn-ea"/>
                <a:cs typeface="+mn-cs"/>
              </a:rPr>
              <a:t>określa do końca stycznia</a:t>
            </a:r>
            <a:r>
              <a:rPr lang="pl-PL" sz="1200" kern="1200" dirty="0">
                <a:solidFill>
                  <a:schemeClr val="tx1"/>
                </a:solidFill>
                <a:effectLst/>
                <a:latin typeface="+mn-lt"/>
                <a:ea typeface="+mn-ea"/>
                <a:cs typeface="+mn-cs"/>
              </a:rPr>
              <a:t> organ prowadzący odpowiednio publiczne przedszkole, publiczną inną formę wychowania przedszkolnego lub publiczną szkołę podstawową,</a:t>
            </a:r>
          </a:p>
          <a:p>
            <a:pPr lvl="0"/>
            <a:endParaRPr lang="pl-PL" sz="1200" kern="1200" dirty="0">
              <a:solidFill>
                <a:schemeClr val="tx1"/>
              </a:solidFill>
              <a:effectLst/>
              <a:latin typeface="+mn-lt"/>
              <a:ea typeface="+mn-ea"/>
              <a:cs typeface="+mn-cs"/>
            </a:endParaRPr>
          </a:p>
          <a:p>
            <a:pPr lvl="0"/>
            <a:r>
              <a:rPr lang="pl-PL" sz="1200" kern="1200" dirty="0">
                <a:solidFill>
                  <a:schemeClr val="tx1"/>
                </a:solidFill>
                <a:effectLst/>
                <a:latin typeface="+mn-lt"/>
                <a:ea typeface="+mn-ea"/>
                <a:cs typeface="+mn-cs"/>
              </a:rPr>
              <a:t>2) publicznych szkół podstawowych dla dorosłych, klas I publicznych szkół ponadpodstawowych, klas wstępnych i na semestr I klas I publicznych szkół policealnych – </a:t>
            </a:r>
            <a:r>
              <a:rPr lang="pl-PL" sz="1200" b="1" kern="1200" dirty="0">
                <a:solidFill>
                  <a:schemeClr val="tx1"/>
                </a:solidFill>
                <a:effectLst/>
                <a:latin typeface="+mn-lt"/>
                <a:ea typeface="+mn-ea"/>
                <a:cs typeface="+mn-cs"/>
              </a:rPr>
              <a:t>określa do końca stycznia </a:t>
            </a:r>
            <a:r>
              <a:rPr lang="pl-PL" sz="1200" kern="1200" dirty="0">
                <a:solidFill>
                  <a:schemeClr val="tx1"/>
                </a:solidFill>
                <a:effectLst/>
                <a:latin typeface="+mn-lt"/>
                <a:ea typeface="+mn-ea"/>
                <a:cs typeface="+mn-cs"/>
              </a:rPr>
              <a:t>właściwy kurator oświaty,</a:t>
            </a:r>
          </a:p>
          <a:p>
            <a:pPr lvl="0"/>
            <a:endParaRPr lang="pl-PL" sz="1200" kern="1200" dirty="0">
              <a:solidFill>
                <a:schemeClr val="tx1"/>
              </a:solidFill>
              <a:effectLst/>
              <a:latin typeface="+mn-lt"/>
              <a:ea typeface="+mn-ea"/>
              <a:cs typeface="+mn-cs"/>
            </a:endParaRPr>
          </a:p>
          <a:p>
            <a:pPr lvl="0"/>
            <a:r>
              <a:rPr lang="pl-PL" sz="1200" kern="1200" dirty="0">
                <a:solidFill>
                  <a:schemeClr val="tx1"/>
                </a:solidFill>
                <a:effectLst/>
                <a:latin typeface="+mn-lt"/>
                <a:ea typeface="+mn-ea"/>
                <a:cs typeface="+mn-cs"/>
              </a:rPr>
              <a:t>3) kryteria brane pod uwagę w postępowaniu rekrutacyjnym i postępowaniu uzupełniającym do publicznego przedszkola, publicznej innej formy wychowania przedszkolnego lub publicznej szkoły podstawowej oraz dokumenty niezbędne do potwierdzenia spełnienia tych kryteriów, a także liczbę punktów możliwą do uzyskania za poszczególne kryteria, zgodnie z art. 131 ust. 4-6 i art. 133 ust. 2 i 3 – podaje do publicznej wiadomości </a:t>
            </a:r>
            <a:r>
              <a:rPr lang="pl-PL" sz="1200" b="1" kern="1200" dirty="0">
                <a:solidFill>
                  <a:schemeClr val="tx1"/>
                </a:solidFill>
                <a:effectLst/>
                <a:latin typeface="+mn-lt"/>
                <a:ea typeface="+mn-ea"/>
                <a:cs typeface="+mn-cs"/>
              </a:rPr>
              <a:t>do końca stycznia</a:t>
            </a:r>
            <a:r>
              <a:rPr lang="pl-PL" sz="1200" kern="1200" dirty="0">
                <a:solidFill>
                  <a:schemeClr val="tx1"/>
                </a:solidFill>
                <a:effectLst/>
                <a:latin typeface="+mn-lt"/>
                <a:ea typeface="+mn-ea"/>
                <a:cs typeface="+mn-cs"/>
              </a:rPr>
              <a:t> organ prowadzący. </a:t>
            </a: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5</a:t>
            </a:fld>
            <a:endParaRPr lang="pl-PL"/>
          </a:p>
        </p:txBody>
      </p:sp>
    </p:spTree>
    <p:extLst>
      <p:ext uri="{BB962C8B-B14F-4D97-AF65-F5344CB8AC3E}">
        <p14:creationId xmlns:p14="http://schemas.microsoft.com/office/powerpoint/2010/main" val="42862010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i="0" kern="1200" dirty="0" smtClean="0">
                <a:solidFill>
                  <a:schemeClr val="tx1"/>
                </a:solidFill>
                <a:effectLst/>
                <a:latin typeface="+mn-lt"/>
                <a:ea typeface="+mn-ea"/>
                <a:cs typeface="+mn-cs"/>
              </a:rPr>
              <a:t>POWOŁANY ART. 154 USTAWY – PRAWO OŚWIATOWE NAKŁADA NA DYREKTORÓW JESZCZE INNY OBOWIĄZEK. OTÓŻ, </a:t>
            </a:r>
            <a:r>
              <a:rPr lang="pl-PL" sz="1200" b="1" i="0" kern="1200" dirty="0" smtClean="0">
                <a:solidFill>
                  <a:schemeClr val="tx1"/>
                </a:solidFill>
                <a:effectLst/>
                <a:latin typeface="+mn-lt"/>
                <a:ea typeface="+mn-ea"/>
                <a:cs typeface="+mn-cs"/>
              </a:rPr>
              <a:t>DYREKTOR PUBLICZNEJ SZKOŁY DO KOŃCA LUTEGO</a:t>
            </a:r>
            <a:r>
              <a:rPr lang="pl-PL" sz="1200" i="0" kern="1200" dirty="0" smtClean="0">
                <a:solidFill>
                  <a:schemeClr val="tx1"/>
                </a:solidFill>
                <a:effectLst/>
                <a:latin typeface="+mn-lt"/>
                <a:ea typeface="+mn-ea"/>
                <a:cs typeface="+mn-cs"/>
              </a:rPr>
              <a:t>, A W PRZYPADKU PUBLICZNYCH SZKÓŁ, W KTÓRYCH ZAJĘCIA DYDAKTYCZNO-WYCHOWAWCZE ROZPOCZYNAJĄ SIĘ W PIERWSZYM POWSZEDNIM DNIU LUTEGO – DO KOŃCA WRZEŚNIA, PODAJE DO PUBLICZNEJ WIADOMOŚCI ODPOWIEDNIO INFORMACJĘ O:</a:t>
            </a:r>
          </a:p>
          <a:p>
            <a:pPr lvl="0"/>
            <a:r>
              <a:rPr lang="pl-PL" sz="1200" i="0" kern="1200" dirty="0" smtClean="0">
                <a:solidFill>
                  <a:schemeClr val="tx1"/>
                </a:solidFill>
                <a:effectLst/>
                <a:latin typeface="+mn-lt"/>
                <a:ea typeface="+mn-ea"/>
                <a:cs typeface="+mn-cs"/>
              </a:rPr>
              <a:t>języku obcym, który jest językiem nauczania albo drugim językiem nauczania w oddziale międzynarodowym szkoły podstawowej lub w szkole ponadpodstawowej, w oddziale dwujęzycznym w szkole podstawowej, szkole ponadpodstawowej dwujęzycznej lub oddziale dwujęzycznym w szkole ponadpodstawowej ogólnodostępnej oraz w klasach wstępnych,</a:t>
            </a:r>
          </a:p>
          <a:p>
            <a:pPr lvl="0"/>
            <a:r>
              <a:rPr lang="pl-PL" sz="1200" i="0" kern="1200" dirty="0" smtClean="0">
                <a:solidFill>
                  <a:schemeClr val="tx1"/>
                </a:solidFill>
                <a:effectLst/>
                <a:latin typeface="+mn-lt"/>
                <a:ea typeface="+mn-ea"/>
                <a:cs typeface="+mn-cs"/>
              </a:rPr>
              <a:t>sporcie, w którym odbywa się szkolenie sportowe w szkole podstawowej sportowej, szkole podstawowej mistrzostwa sportowego, oddziale sportowym w szkole podstawowej ogólnodostępnej lub oddziale mistrzostwa sportowego w szkole podstawowej ogólnodostępnej, a także szkole ponadpodstawowej sportowej, szkole ponadpodstawowej mistrzostwa sportowego, oddziału sportowego w szkole ponadpodstawowej ogólnodostępnej lub oddziału mistrzostwa sportowego w szkole ponadpodstawowej ogólnodostępnej,</a:t>
            </a:r>
          </a:p>
          <a:p>
            <a:pPr lvl="0"/>
            <a:r>
              <a:rPr lang="pl-PL" sz="1200" i="0" kern="1200" dirty="0" smtClean="0">
                <a:solidFill>
                  <a:schemeClr val="tx1"/>
                </a:solidFill>
                <a:effectLst/>
                <a:latin typeface="+mn-lt"/>
                <a:ea typeface="+mn-ea"/>
                <a:cs typeface="+mn-cs"/>
              </a:rPr>
              <a:t>obowiązkowych zajęciach edukacyjnych dla kandydatów ubiegających się o przyjęcie do klasy I szkoły ponadpodstawowej, ponadpodstawowej sportowej, ponadpodstawowej szkoły mistrzostwa sportowego, oddziału sportowego w szkole ponadpodstawowej ogólnodostępnej lub oddziału mistrzostwa sportowego w szkole ponadpodstawowej ogólnodostępnej, do oddziału dwujęzycznego w publicznej szkole podstawowej, szkoły ponadpodstawowej dwujęzycznej lub oddziału dwujęzycznego w szkole ponadpodstawowej ogólnodostępnej, do klasy wstępnej, do liceum ogólnokształcącego prowadzonego przez MON – z których oceny wymienione na świadectwie ukończenia szkoły podstawowej albo branżowej szkoły I stopnia będą brane pod uwagę w postępowaniu rekrutacyjnym. </a:t>
            </a:r>
          </a:p>
          <a:p>
            <a:r>
              <a:rPr lang="pl-PL" sz="1200" i="0" kern="1200" dirty="0" smtClean="0">
                <a:solidFill>
                  <a:schemeClr val="tx1"/>
                </a:solidFill>
                <a:effectLst/>
                <a:latin typeface="+mn-lt"/>
                <a:ea typeface="+mn-ea"/>
                <a:cs typeface="+mn-cs"/>
              </a:rPr>
              <a:t> </a:t>
            </a:r>
          </a:p>
          <a:p>
            <a:r>
              <a:rPr lang="pl-PL" sz="1200" b="1" i="0" kern="1200" dirty="0" smtClean="0">
                <a:solidFill>
                  <a:schemeClr val="tx1"/>
                </a:solidFill>
                <a:effectLst/>
                <a:latin typeface="+mn-lt"/>
                <a:ea typeface="+mn-ea"/>
                <a:cs typeface="+mn-cs"/>
              </a:rPr>
              <a:t>W OKRESIE PRZEJŚCIOWYM – TJ. NA ROK SZKOLNY 2017/2018 – PRZEPIS TEN STOSUJE SIĘ DO POSTĘPOWANIA REKRUTACYJNEGO DO KLASY I OŚMIOLETNIEJ SZKOŁY PODSTAWOWEJ, Z TYM, ŻE TERMINY, KTÓRE MIAŁY BYĆ PODANE DO KOŃCA LUTEGO – PODAJE SIĘ DO PUBLICZNEJ WIADOMOŚCI DO KOŃCA KWIETNIA.</a:t>
            </a:r>
          </a:p>
          <a:p>
            <a:pPr marL="0" marR="0" indent="0" algn="l" defTabSz="914400" rtl="0" eaLnBrk="1" fontAlgn="auto" latinLnBrk="0" hangingPunct="1">
              <a:lnSpc>
                <a:spcPct val="100000"/>
              </a:lnSpc>
              <a:spcBef>
                <a:spcPts val="0"/>
              </a:spcBef>
              <a:spcAft>
                <a:spcPts val="0"/>
              </a:spcAft>
              <a:buClrTx/>
              <a:buSzTx/>
              <a:buFontTx/>
              <a:buNone/>
              <a:tabLst/>
              <a:defRPr/>
            </a:pPr>
            <a:endParaRPr lang="pl-PL" sz="1200" b="1"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pl-PL" sz="1200" b="1" kern="1200" dirty="0" smtClean="0">
                <a:solidFill>
                  <a:schemeClr val="tx1"/>
                </a:solidFill>
                <a:effectLst/>
                <a:latin typeface="+mn-lt"/>
                <a:ea typeface="+mn-ea"/>
                <a:cs typeface="+mn-cs"/>
              </a:rPr>
              <a:t>KONIEC</a:t>
            </a:r>
            <a:r>
              <a:rPr lang="pl-PL" sz="1200" b="1" kern="1200" baseline="0" dirty="0" smtClean="0">
                <a:solidFill>
                  <a:schemeClr val="tx1"/>
                </a:solidFill>
                <a:effectLst/>
                <a:latin typeface="+mn-lt"/>
                <a:ea typeface="+mn-ea"/>
                <a:cs typeface="+mn-cs"/>
              </a:rPr>
              <a:t> KOMENTARZA</a:t>
            </a:r>
            <a:endParaRPr lang="pl-PL" sz="1200" b="1" kern="1200" dirty="0" smtClean="0">
              <a:solidFill>
                <a:schemeClr val="tx1"/>
              </a:solidFill>
              <a:effectLst/>
              <a:latin typeface="+mn-lt"/>
              <a:ea typeface="+mn-ea"/>
              <a:cs typeface="+mn-cs"/>
            </a:endParaRPr>
          </a:p>
          <a:p>
            <a:endParaRPr lang="pl-PL" dirty="0" smtClean="0"/>
          </a:p>
          <a:p>
            <a:endParaRPr lang="pl-PL" dirty="0" smtClean="0"/>
          </a:p>
          <a:p>
            <a:r>
              <a:rPr lang="pl-PL" dirty="0" smtClean="0"/>
              <a:t>Art</a:t>
            </a:r>
            <a:r>
              <a:rPr lang="pl-PL" dirty="0"/>
              <a:t>. 154 ust. 4 ustawy – Prawo oświatowe</a:t>
            </a:r>
          </a:p>
          <a:p>
            <a:endParaRPr lang="pl-PL" dirty="0"/>
          </a:p>
          <a:p>
            <a:r>
              <a:rPr lang="pl-PL" sz="1200" b="1" kern="1200" dirty="0">
                <a:solidFill>
                  <a:schemeClr val="tx1"/>
                </a:solidFill>
                <a:effectLst/>
                <a:latin typeface="+mn-lt"/>
                <a:ea typeface="+mn-ea"/>
                <a:cs typeface="+mn-cs"/>
              </a:rPr>
              <a:t>Dyrektor publicznej szkoły do końca lutego</a:t>
            </a:r>
            <a:r>
              <a:rPr lang="pl-PL" sz="1200" kern="1200" dirty="0">
                <a:solidFill>
                  <a:schemeClr val="tx1"/>
                </a:solidFill>
                <a:effectLst/>
                <a:latin typeface="+mn-lt"/>
                <a:ea typeface="+mn-ea"/>
                <a:cs typeface="+mn-cs"/>
              </a:rPr>
              <a:t>, a w przypadku publicznych szkół, w których zajęcia dydaktyczno-wychowawcze rozpoczynają się w pierwszym powszednim dniu lutego – do końca września, podaje do publicznej wiadomości odpowiednio informację o:</a:t>
            </a:r>
          </a:p>
          <a:p>
            <a:endParaRPr lang="pl-PL" sz="1200" kern="1200" dirty="0">
              <a:solidFill>
                <a:schemeClr val="tx1"/>
              </a:solidFill>
              <a:effectLst/>
              <a:latin typeface="+mn-lt"/>
              <a:ea typeface="+mn-ea"/>
              <a:cs typeface="+mn-cs"/>
            </a:endParaRPr>
          </a:p>
          <a:p>
            <a:pPr lvl="0"/>
            <a:r>
              <a:rPr lang="pl-PL" sz="1200" kern="1200" dirty="0">
                <a:solidFill>
                  <a:schemeClr val="tx1"/>
                </a:solidFill>
                <a:effectLst/>
                <a:latin typeface="+mn-lt"/>
                <a:ea typeface="+mn-ea"/>
                <a:cs typeface="+mn-cs"/>
              </a:rPr>
              <a:t>1) języku obcym, który jest językiem nauczania albo drugim językiem nauczania w oddziale międzynarodowym szkoły podstawowej lub w szkole ponadpodstawowej, w oddziale dwujęzycznym w szkole podstawowej, szkole ponadpodstawowej dwujęzycznej lub oddziale dwujęzycznym w szkole ponadpodstawowej ogólnodostępnej oraz w klasach wstępnych,</a:t>
            </a:r>
          </a:p>
          <a:p>
            <a:pPr lvl="0"/>
            <a:endParaRPr lang="pl-PL" sz="1200" kern="1200" dirty="0">
              <a:solidFill>
                <a:schemeClr val="tx1"/>
              </a:solidFill>
              <a:effectLst/>
              <a:latin typeface="+mn-lt"/>
              <a:ea typeface="+mn-ea"/>
              <a:cs typeface="+mn-cs"/>
            </a:endParaRPr>
          </a:p>
          <a:p>
            <a:pPr lvl="0"/>
            <a:r>
              <a:rPr lang="pl-PL" sz="1200" kern="1200" dirty="0">
                <a:solidFill>
                  <a:schemeClr val="tx1"/>
                </a:solidFill>
                <a:effectLst/>
                <a:latin typeface="+mn-lt"/>
                <a:ea typeface="+mn-ea"/>
                <a:cs typeface="+mn-cs"/>
              </a:rPr>
              <a:t>2) sporcie, w którym odbywa się szkolenie sportowe w szkole podstawowej sportowej, szkole podstawowej mistrzostwa sportowego, oddziale sportowym w szkole podstawowej ogólnodostępnej lub oddziale mistrzostwa sportowego w szkole podstawowej ogólnodostępnej, a także szkole ponadpodstawowej sportowej, szkole ponadpodstawowej mistrzostwa sportowego, oddziału sportowego w szkole ponadpodstawowej ogólnodostępnej lub oddziału mistrzostwa sportowego w szkole ponadpodstawowej ogólnodostępnej,</a:t>
            </a:r>
          </a:p>
          <a:p>
            <a:pPr lvl="0"/>
            <a:endParaRPr lang="pl-PL" sz="1200" kern="1200" dirty="0">
              <a:solidFill>
                <a:schemeClr val="tx1"/>
              </a:solidFill>
              <a:effectLst/>
              <a:latin typeface="+mn-lt"/>
              <a:ea typeface="+mn-ea"/>
              <a:cs typeface="+mn-cs"/>
            </a:endParaRPr>
          </a:p>
          <a:p>
            <a:pPr lvl="0"/>
            <a:r>
              <a:rPr lang="pl-PL" sz="1200" kern="1200" dirty="0">
                <a:solidFill>
                  <a:schemeClr val="tx1"/>
                </a:solidFill>
                <a:effectLst/>
                <a:latin typeface="+mn-lt"/>
                <a:ea typeface="+mn-ea"/>
                <a:cs typeface="+mn-cs"/>
              </a:rPr>
              <a:t>3) obowiązkowych zajęciach edukacyjnych dla kandydatów ubiegających się o przyjęcie do klasy I szkoły ponadpodstawowej, ponadpodstawowej sportowej, ponadpodstawowej szkoły mistrzostwa sportowego, oddziału sportowego w szkole ponadpodstawowej ogólnodostępnej lub oddziału mistrzostwa sportowego w szkole ponadpodstawowej ogólnodostępnej, do oddziału dwujęzycznego w publicznej szkole podstawowej, szkoły ponadpodstawowej dwujęzycznej lub oddziału dwujęzycznego w szkole ponadpodstawowej ogólnodostępnej, do klasy wstępnej, do liceum ogólnokształcącego prowadzonego przez MON – z których oceny wymienione na świadectwie ukończenia szkoły podstawowej albo branżowej szkoły I stopnia będą brane pod uwagę w postępowaniu rekrutacyjnym. </a:t>
            </a: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6</a:t>
            </a:fld>
            <a:endParaRPr lang="pl-PL"/>
          </a:p>
        </p:txBody>
      </p:sp>
    </p:spTree>
    <p:extLst>
      <p:ext uri="{BB962C8B-B14F-4D97-AF65-F5344CB8AC3E}">
        <p14:creationId xmlns:p14="http://schemas.microsoft.com/office/powerpoint/2010/main" val="34345376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b="1" i="0" kern="1200" dirty="0" smtClean="0">
                <a:solidFill>
                  <a:schemeClr val="tx1"/>
                </a:solidFill>
                <a:effectLst/>
                <a:latin typeface="+mn-lt"/>
                <a:ea typeface="+mn-ea"/>
                <a:cs typeface="+mn-cs"/>
              </a:rPr>
              <a:t>art. 204 ust. 4 </a:t>
            </a:r>
            <a:r>
              <a:rPr lang="pl-PL" sz="1200" b="1" i="0" kern="1200" dirty="0" err="1" smtClean="0">
                <a:solidFill>
                  <a:schemeClr val="tx1"/>
                </a:solidFill>
                <a:effectLst/>
                <a:latin typeface="+mn-lt"/>
                <a:ea typeface="+mn-ea"/>
                <a:cs typeface="+mn-cs"/>
              </a:rPr>
              <a:t>Przep</a:t>
            </a:r>
            <a:r>
              <a:rPr lang="pl-PL" sz="1200" b="1" i="0" kern="1200" dirty="0" smtClean="0">
                <a:solidFill>
                  <a:schemeClr val="tx1"/>
                </a:solidFill>
                <a:effectLst/>
                <a:latin typeface="+mn-lt"/>
                <a:ea typeface="+mn-ea"/>
                <a:cs typeface="+mn-cs"/>
              </a:rPr>
              <a:t>. </a:t>
            </a:r>
            <a:r>
              <a:rPr lang="pl-PL" sz="1200" b="1" i="0" kern="1200" dirty="0" err="1" smtClean="0">
                <a:solidFill>
                  <a:schemeClr val="tx1"/>
                </a:solidFill>
                <a:effectLst/>
                <a:latin typeface="+mn-lt"/>
                <a:ea typeface="+mn-ea"/>
                <a:cs typeface="+mn-cs"/>
              </a:rPr>
              <a:t>wpr</a:t>
            </a:r>
            <a:r>
              <a:rPr lang="pl-PL" sz="1200" b="1" i="0" kern="1200" dirty="0" smtClean="0">
                <a:solidFill>
                  <a:schemeClr val="tx1"/>
                </a:solidFill>
                <a:effectLst/>
                <a:latin typeface="+mn-lt"/>
                <a:ea typeface="+mn-ea"/>
                <a:cs typeface="+mn-cs"/>
              </a:rPr>
              <a:t>. </a:t>
            </a:r>
            <a:endParaRPr lang="pl-PL" sz="12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Zgodnie z powołanym przepisem, w tej kwestii należy odwołać się do dotychczasowego zapisu </a:t>
            </a:r>
            <a:r>
              <a:rPr lang="pl-PL" sz="1200" b="1" i="0" kern="1200" dirty="0" smtClean="0">
                <a:solidFill>
                  <a:schemeClr val="tx1"/>
                </a:solidFill>
                <a:effectLst/>
                <a:latin typeface="+mn-lt"/>
                <a:ea typeface="+mn-ea"/>
                <a:cs typeface="+mn-cs"/>
              </a:rPr>
              <a:t>art. 20wa ust. 2 i 4 ustawy o systemie oświaty.</a:t>
            </a:r>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I tak:</a:t>
            </a:r>
          </a:p>
          <a:p>
            <a:r>
              <a:rPr lang="pl-PL" sz="1200" i="0" kern="1200" dirty="0" smtClean="0">
                <a:solidFill>
                  <a:schemeClr val="tx1"/>
                </a:solidFill>
                <a:effectLst/>
                <a:latin typeface="+mn-lt"/>
                <a:ea typeface="+mn-ea"/>
                <a:cs typeface="+mn-cs"/>
              </a:rPr>
              <a:t>Dyrektor publicznej szkoły do końca lutego, a w przypadku publicznych szkół, w których zajęcia dydaktyczno-wychowawcze rozpoczynają się w pierwszym powszednim dniu lutego - do końca września, podaje do publicznej wiadomości szczegółowy termin:</a:t>
            </a:r>
          </a:p>
          <a:p>
            <a:r>
              <a:rPr lang="pl-PL" sz="1200" i="0" kern="1200" dirty="0" smtClean="0">
                <a:solidFill>
                  <a:schemeClr val="tx1"/>
                </a:solidFill>
                <a:effectLst/>
                <a:latin typeface="+mn-lt"/>
                <a:ea typeface="+mn-ea"/>
                <a:cs typeface="+mn-cs"/>
              </a:rPr>
              <a:t>1) przeprowadzenia sprawdzianu uzdolnień kierunkowych, o którym mowa w art. 20f ust. 5, oraz termin podania do publicznej wiadomości listy kandydatów zawierającej imiona i nazwiska kandydatów, którzy uzyskali pozytywny wynik tego sprawdzianu,</a:t>
            </a:r>
          </a:p>
          <a:p>
            <a:r>
              <a:rPr lang="pl-PL" sz="1200" i="0" kern="1200" dirty="0" smtClean="0">
                <a:solidFill>
                  <a:schemeClr val="tx1"/>
                </a:solidFill>
                <a:effectLst/>
                <a:latin typeface="+mn-lt"/>
                <a:ea typeface="+mn-ea"/>
                <a:cs typeface="+mn-cs"/>
              </a:rPr>
              <a:t>2) przeprowadzenia sprawdzianu uzdolnień lub predyspozycji przydatnych w danym zawodzie, o którym mowa w art. 20g ust. 1a i art. 20k ust. 1a, oraz termin podania do publicznej wiadomości listy kandydatów zawierającej imiona i nazwiska kandydatów, którzy uzyskali pozytywny wynik tego sprawdzianu,</a:t>
            </a:r>
          </a:p>
          <a:p>
            <a:r>
              <a:rPr lang="pl-PL" sz="1200" i="0" kern="1200" dirty="0" smtClean="0">
                <a:solidFill>
                  <a:schemeClr val="tx1"/>
                </a:solidFill>
                <a:effectLst/>
                <a:latin typeface="+mn-lt"/>
                <a:ea typeface="+mn-ea"/>
                <a:cs typeface="+mn-cs"/>
              </a:rPr>
              <a:t>3) przeprowadzenia rozmowy kwalifikacyjnej, o której mowa w art. 20k ust. 5</a:t>
            </a:r>
          </a:p>
          <a:p>
            <a:r>
              <a:rPr lang="pl-PL" sz="1200" i="0" kern="1200" dirty="0" smtClean="0">
                <a:solidFill>
                  <a:schemeClr val="tx1"/>
                </a:solidFill>
                <a:effectLst/>
                <a:latin typeface="+mn-lt"/>
                <a:ea typeface="+mn-ea"/>
                <a:cs typeface="+mn-cs"/>
              </a:rPr>
              <a:t>- biorąc pod uwagę terminy określone przez właściwego kuratora oświaty zgodnie z ust. 1 pkt 2.</a:t>
            </a:r>
          </a:p>
          <a:p>
            <a:r>
              <a:rPr lang="pl-PL" sz="1200" i="0" kern="1200" dirty="0" smtClean="0">
                <a:solidFill>
                  <a:schemeClr val="tx1"/>
                </a:solidFill>
                <a:effectLst/>
                <a:latin typeface="+mn-lt"/>
                <a:ea typeface="+mn-ea"/>
                <a:cs typeface="+mn-cs"/>
              </a:rPr>
              <a:t>Dyrektor publicznej szkoły do końca lutego, a w przypadku publicznych szkół, w których zajęcia dydaktyczno-wychowawcze rozpoczynają się w pierwszym powszednim dniu lutego - do końca września, podaje do publicznej wiadomości odpowiednio informację o:</a:t>
            </a:r>
          </a:p>
          <a:p>
            <a:r>
              <a:rPr lang="pl-PL" sz="1200" i="0" kern="1200" dirty="0" smtClean="0">
                <a:solidFill>
                  <a:schemeClr val="tx1"/>
                </a:solidFill>
                <a:effectLst/>
                <a:latin typeface="+mn-lt"/>
                <a:ea typeface="+mn-ea"/>
                <a:cs typeface="+mn-cs"/>
              </a:rPr>
              <a:t>1) języku obcym, który jest językiem nauczania albo drugim językiem nauczania w danej szkole lub oddziale, o których mowa w art. 7b ust. 1 i 1c, art. 20i ust. 1 i art. 20j ust. 1;</a:t>
            </a:r>
          </a:p>
          <a:p>
            <a:r>
              <a:rPr lang="pl-PL" sz="1200" i="0" kern="1200" dirty="0" smtClean="0">
                <a:solidFill>
                  <a:schemeClr val="tx1"/>
                </a:solidFill>
                <a:effectLst/>
                <a:latin typeface="+mn-lt"/>
                <a:ea typeface="+mn-ea"/>
                <a:cs typeface="+mn-cs"/>
              </a:rPr>
              <a:t>2) sporcie, w którym odbywa się szkolenie sportowe w danej szkole lub danym oddziale, o których mowa w art. 20h ust. 1 i 4;</a:t>
            </a:r>
          </a:p>
          <a:p>
            <a:r>
              <a:rPr lang="pl-PL" sz="1200" i="0" kern="1200" dirty="0" smtClean="0">
                <a:solidFill>
                  <a:schemeClr val="tx1"/>
                </a:solidFill>
                <a:effectLst/>
                <a:latin typeface="+mn-lt"/>
                <a:ea typeface="+mn-ea"/>
                <a:cs typeface="+mn-cs"/>
              </a:rPr>
              <a:t>3) obowiązkowych zajęciach edukacyjnych, o których mowa w art. 20f ust. 2 pkt 2, art. 20h ust. 6 pkt 3 i art. 20j ust. 2 pkt 3, z których oceny wymienione na świadectwie ukończenia gimnazjum będą brane pod uwagę w postępowaniu rekrutacyjnym do szkoły ponadgimnazjalnej, o której mowa w art. 7b ust. 1c, art. 20f ust. 1, art. 20h ust. 4 i art. 20j ust. 1.</a:t>
            </a:r>
          </a:p>
          <a:p>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I tutaj również w odniesieniu na rok szkolny 2017/2018 termin wykonania powyższych czynności został przesunięty z </a:t>
            </a:r>
            <a:r>
              <a:rPr lang="pl-PL" sz="1200" b="1" i="0" kern="1200" dirty="0" smtClean="0">
                <a:solidFill>
                  <a:schemeClr val="tx1"/>
                </a:solidFill>
                <a:effectLst/>
                <a:latin typeface="+mn-lt"/>
                <a:ea typeface="+mn-ea"/>
                <a:cs typeface="+mn-cs"/>
              </a:rPr>
              <a:t>ostatniego dnia lutego do końca kwietnia.</a:t>
            </a:r>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 I wracamy do określenia, </a:t>
            </a:r>
            <a:r>
              <a:rPr lang="pl-PL" sz="1200" b="1" i="0" kern="1200" dirty="0" smtClean="0">
                <a:solidFill>
                  <a:schemeClr val="tx1"/>
                </a:solidFill>
                <a:effectLst/>
                <a:latin typeface="+mn-lt"/>
                <a:ea typeface="+mn-ea"/>
                <a:cs typeface="+mn-cs"/>
              </a:rPr>
              <a:t>jakie jeszcze obszary tematyczne</a:t>
            </a:r>
            <a:r>
              <a:rPr lang="pl-PL" sz="1200" i="0" kern="1200" dirty="0" smtClean="0">
                <a:solidFill>
                  <a:schemeClr val="tx1"/>
                </a:solidFill>
                <a:effectLst/>
                <a:latin typeface="+mn-lt"/>
                <a:ea typeface="+mn-ea"/>
                <a:cs typeface="+mn-cs"/>
              </a:rPr>
              <a:t> znalazły się w przepisach ustawy – Prawo oświatowe. W akcie tym znajdują się również </a:t>
            </a:r>
            <a:r>
              <a:rPr lang="pl-PL" sz="1200" b="1" i="0" kern="1200" dirty="0" smtClean="0">
                <a:solidFill>
                  <a:schemeClr val="tx1"/>
                </a:solidFill>
                <a:effectLst/>
                <a:latin typeface="+mn-lt"/>
                <a:ea typeface="+mn-ea"/>
                <a:cs typeface="+mn-cs"/>
              </a:rPr>
              <a:t>rozdziały poświęcone kształceniu osób przybywających z zagranicy</a:t>
            </a:r>
            <a:r>
              <a:rPr lang="pl-PL" sz="1200" i="0" kern="1200" dirty="0" smtClean="0">
                <a:solidFill>
                  <a:schemeClr val="tx1"/>
                </a:solidFill>
                <a:effectLst/>
                <a:latin typeface="+mn-lt"/>
                <a:ea typeface="+mn-ea"/>
                <a:cs typeface="+mn-cs"/>
              </a:rPr>
              <a:t>, kwestie dotyczące zakładania i wykreślania z ewidencji szkół i placówek niepublicznych oraz rozdział poświęcony placówkom doskonalenia nauczycieli.</a:t>
            </a:r>
          </a:p>
          <a:p>
            <a:endParaRPr lang="pl-PL" sz="1200" i="1"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pl-PL" sz="1200" b="1" kern="1200" dirty="0" smtClean="0">
                <a:solidFill>
                  <a:schemeClr val="tx1"/>
                </a:solidFill>
                <a:effectLst/>
                <a:latin typeface="+mn-lt"/>
                <a:ea typeface="+mn-ea"/>
                <a:cs typeface="+mn-cs"/>
              </a:rPr>
              <a:t>KONIEC</a:t>
            </a:r>
            <a:r>
              <a:rPr lang="pl-PL" sz="1200" b="1" kern="1200" baseline="0" dirty="0" smtClean="0">
                <a:solidFill>
                  <a:schemeClr val="tx1"/>
                </a:solidFill>
                <a:effectLst/>
                <a:latin typeface="+mn-lt"/>
                <a:ea typeface="+mn-ea"/>
                <a:cs typeface="+mn-cs"/>
              </a:rPr>
              <a:t> KOMENTARZA</a:t>
            </a:r>
            <a:endParaRPr lang="pl-PL" sz="1200" b="1" kern="1200" dirty="0" smtClean="0">
              <a:solidFill>
                <a:schemeClr val="tx1"/>
              </a:solidFill>
              <a:effectLst/>
              <a:latin typeface="+mn-lt"/>
              <a:ea typeface="+mn-ea"/>
              <a:cs typeface="+mn-cs"/>
            </a:endParaRPr>
          </a:p>
          <a:p>
            <a:endParaRPr lang="pl-PL" sz="1200" kern="1200" dirty="0" smtClean="0">
              <a:solidFill>
                <a:schemeClr val="tx1"/>
              </a:solidFill>
              <a:effectLst/>
              <a:latin typeface="+mn-lt"/>
              <a:ea typeface="+mn-ea"/>
              <a:cs typeface="+mn-cs"/>
            </a:endParaRPr>
          </a:p>
          <a:p>
            <a:endParaRPr lang="pl-PL" b="1" dirty="0" smtClean="0"/>
          </a:p>
          <a:p>
            <a:endParaRPr lang="pl-PL" b="1" dirty="0" smtClean="0"/>
          </a:p>
          <a:p>
            <a:r>
              <a:rPr lang="pl-PL" b="1" dirty="0" smtClean="0"/>
              <a:t>Art</a:t>
            </a:r>
            <a:r>
              <a:rPr lang="pl-PL" b="1" dirty="0"/>
              <a:t>. 20wa ust. 2 </a:t>
            </a:r>
            <a:r>
              <a:rPr lang="pl-PL" b="1" dirty="0" err="1"/>
              <a:t>u.s.o</a:t>
            </a:r>
            <a:r>
              <a:rPr lang="pl-PL" b="1" dirty="0"/>
              <a:t>.</a:t>
            </a:r>
          </a:p>
          <a:p>
            <a:r>
              <a:rPr lang="pl-PL" sz="1200" b="0" i="0" kern="1200" dirty="0">
                <a:solidFill>
                  <a:schemeClr val="tx1"/>
                </a:solidFill>
                <a:effectLst/>
                <a:latin typeface="+mn-lt"/>
                <a:ea typeface="+mn-ea"/>
                <a:cs typeface="+mn-cs"/>
              </a:rPr>
              <a:t>Dyrektor publicznej szkoły do końca lutego, a w przypadku publicznych szkół, w których zajęcia dydaktyczno-wychowawcze rozpoczynają się w pierwszym powszednim dniu lutego - do końca września, podaje do publicznej wiadomości szczegółowy termin:</a:t>
            </a:r>
          </a:p>
          <a:p>
            <a:r>
              <a:rPr lang="pl-PL" sz="1200" b="0" i="0" kern="1200" dirty="0">
                <a:solidFill>
                  <a:schemeClr val="tx1"/>
                </a:solidFill>
                <a:effectLst/>
                <a:latin typeface="+mn-lt"/>
                <a:ea typeface="+mn-ea"/>
                <a:cs typeface="+mn-cs"/>
              </a:rPr>
              <a:t>1) przeprowadzenia sprawdzianu uzdolnień kierunkowych, o którym mowa w art. 20f ust. 5, oraz termin podania do publicznej wiadomości listy kandydatów zawierającej imiona i nazwiska kandydatów, którzy uzyskali pozytywny wynik tego sprawdzianu,</a:t>
            </a:r>
          </a:p>
          <a:p>
            <a:r>
              <a:rPr lang="pl-PL" sz="1200" b="0" i="0" kern="1200" dirty="0">
                <a:solidFill>
                  <a:schemeClr val="tx1"/>
                </a:solidFill>
                <a:effectLst/>
                <a:latin typeface="+mn-lt"/>
                <a:ea typeface="+mn-ea"/>
                <a:cs typeface="+mn-cs"/>
              </a:rPr>
              <a:t>2) przeprowadzenia sprawdzianu uzdolnień lub predyspozycji przydatnych w danym zawodzie, o którym mowa w art. 20g ust. 1a i art. 20k ust. 1a, oraz termin podania do publicznej wiadomości listy kandydatów zawierającej imiona i nazwiska kandydatów, którzy uzyskali pozytywny wynik tego sprawdzianu,</a:t>
            </a:r>
          </a:p>
          <a:p>
            <a:r>
              <a:rPr lang="pl-PL" sz="1200" b="0" i="0" kern="1200" dirty="0">
                <a:solidFill>
                  <a:schemeClr val="tx1"/>
                </a:solidFill>
                <a:effectLst/>
                <a:latin typeface="+mn-lt"/>
                <a:ea typeface="+mn-ea"/>
                <a:cs typeface="+mn-cs"/>
              </a:rPr>
              <a:t>3) przeprowadzenia rozmowy kwalifikacyjnej, o której mowa w art. 20k ust. 5- biorąc pod uwagę terminy określone przez właściwego kuratora oświaty zgodnie z ust. 1 pkt 2.</a:t>
            </a:r>
          </a:p>
          <a:p>
            <a:endParaRPr lang="pl-PL" sz="1200" b="0" i="0" kern="1200" dirty="0">
              <a:solidFill>
                <a:schemeClr val="tx1"/>
              </a:solidFill>
              <a:effectLst/>
              <a:latin typeface="+mn-lt"/>
              <a:ea typeface="+mn-ea"/>
              <a:cs typeface="+mn-cs"/>
            </a:endParaRPr>
          </a:p>
          <a:p>
            <a:r>
              <a:rPr lang="pl-PL" sz="1200" b="0" i="0" kern="1200" dirty="0">
                <a:solidFill>
                  <a:schemeClr val="tx1"/>
                </a:solidFill>
                <a:effectLst/>
                <a:latin typeface="+mn-lt"/>
                <a:ea typeface="+mn-ea"/>
                <a:cs typeface="+mn-cs"/>
              </a:rPr>
              <a:t>4. Dyrektor publicznej szkoły do końca lutego, a w przypadku publicznych szkół, w których zajęcia dydaktyczno-wychowawcze rozpoczynają się w pierwszym powszednim dniu lutego - do końca września, podaje do publicznej wiadomości odpowiednio informację o:</a:t>
            </a:r>
          </a:p>
          <a:p>
            <a:r>
              <a:rPr lang="pl-PL" sz="1200" b="0" i="0" kern="1200" dirty="0">
                <a:solidFill>
                  <a:schemeClr val="tx1"/>
                </a:solidFill>
                <a:effectLst/>
                <a:latin typeface="+mn-lt"/>
                <a:ea typeface="+mn-ea"/>
                <a:cs typeface="+mn-cs"/>
              </a:rPr>
              <a:t>1) języku obcym, który jest językiem nauczania albo drugim językiem nauczania w danej szkole lub oddziale, o których mowa w art. 7b ust. 1 i 1c, art. 20i ust. 1 i art. 20j ust. 1;</a:t>
            </a:r>
          </a:p>
          <a:p>
            <a:r>
              <a:rPr lang="pl-PL" sz="1200" b="0" i="0" kern="1200" dirty="0">
                <a:solidFill>
                  <a:schemeClr val="tx1"/>
                </a:solidFill>
                <a:effectLst/>
                <a:latin typeface="+mn-lt"/>
                <a:ea typeface="+mn-ea"/>
                <a:cs typeface="+mn-cs"/>
              </a:rPr>
              <a:t>2) sporcie, w którym odbywa się szkolenie sportowe w danej szkole lub danym oddziale, o których mowa w art. 20h ust. 1 i 4;</a:t>
            </a:r>
          </a:p>
          <a:p>
            <a:r>
              <a:rPr lang="pl-PL" sz="1200" b="0" i="0" kern="1200" dirty="0">
                <a:solidFill>
                  <a:schemeClr val="tx1"/>
                </a:solidFill>
                <a:effectLst/>
                <a:latin typeface="+mn-lt"/>
                <a:ea typeface="+mn-ea"/>
                <a:cs typeface="+mn-cs"/>
              </a:rPr>
              <a:t>3) obowiązkowych zajęciach edukacyjnych, o których mowa w art. 20f ust. 2 pkt 2, art. 20h ust. 6 pkt 3 i art. 20j ust. 2 pkt 3, z których oceny wymienione na świadectwie ukończenia gimnazjum będą brane pod uwagę w postępowaniu rekrutacyjnym do szkoły ponadgimnazjalnej, o której mowa w art. 7b ust. 1c, art. 20f ust. 1, art. 20h ust. 4 i art. 20j ust. 1.</a:t>
            </a:r>
          </a:p>
          <a:p>
            <a:endParaRPr lang="pl-PL" sz="1200" b="0" i="0" kern="1200" dirty="0">
              <a:solidFill>
                <a:schemeClr val="tx1"/>
              </a:solidFill>
              <a:effectLst/>
              <a:latin typeface="+mn-lt"/>
              <a:ea typeface="+mn-ea"/>
              <a:cs typeface="+mn-cs"/>
            </a:endParaRP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7</a:t>
            </a:fld>
            <a:endParaRPr lang="pl-PL"/>
          </a:p>
        </p:txBody>
      </p:sp>
    </p:spTree>
    <p:extLst>
      <p:ext uri="{BB962C8B-B14F-4D97-AF65-F5344CB8AC3E}">
        <p14:creationId xmlns:p14="http://schemas.microsoft.com/office/powerpoint/2010/main" val="28685357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pPr eaLnBrk="1" hangingPunct="1">
              <a:buFont typeface="Arial" charset="0"/>
              <a:buNone/>
            </a:pPr>
            <a:r>
              <a:rPr lang="pl-PL" sz="1200" b="1" i="1" kern="1200" dirty="0" smtClean="0">
                <a:solidFill>
                  <a:schemeClr val="tx1"/>
                </a:solidFill>
                <a:effectLst/>
                <a:latin typeface="+mn-lt"/>
                <a:ea typeface="+mn-ea"/>
                <a:cs typeface="+mn-cs"/>
              </a:rPr>
              <a:t> </a:t>
            </a:r>
            <a:r>
              <a:rPr lang="pl-PL" altLang="pl-PL" dirty="0" smtClean="0"/>
              <a:t>ZMIANY </a:t>
            </a:r>
            <a:r>
              <a:rPr lang="pl-PL" altLang="pl-PL" u="sng" dirty="0" smtClean="0"/>
              <a:t>w </a:t>
            </a:r>
            <a:r>
              <a:rPr lang="pl-PL" altLang="pl-PL" i="1" u="sng" dirty="0" smtClean="0"/>
              <a:t>USTAWIE O SYSTEMIE OŚWIATY </a:t>
            </a:r>
            <a:r>
              <a:rPr lang="pl-PL" altLang="pl-PL" i="1" dirty="0" smtClean="0"/>
              <a:t> </a:t>
            </a:r>
            <a:r>
              <a:rPr lang="pl-PL" altLang="pl-PL" dirty="0" smtClean="0"/>
              <a:t>WYNIKAJĄCE z USTAWY z 14 grudnia 2016 r. PRZEPISY WPROWADZAJĄCE USTAWĘ - PRAWO OŚWIATOWE (art. 15 - w 134 punktach):</a:t>
            </a:r>
          </a:p>
          <a:p>
            <a:pPr eaLnBrk="1" hangingPunct="1"/>
            <a:r>
              <a:rPr lang="pl-PL" altLang="pl-PL" dirty="0" smtClean="0"/>
              <a:t>1) uchylono preambułę i 4 rozdziały (2a-rekrutacja, 4-społeczne organy szkoły, 5-organizacja kształcenia, wychowania i opieki w szkołach i placówkach publicznych, 6-placówki doskonalenia nauczycieli),</a:t>
            </a:r>
          </a:p>
          <a:p>
            <a:pPr eaLnBrk="1" hangingPunct="1"/>
            <a:r>
              <a:rPr lang="pl-PL" altLang="pl-PL" dirty="0" smtClean="0"/>
              <a:t>2) dodatkowo uchylono 79 art. co daje ok. 160 artykułów w sumie uchylonych , </a:t>
            </a:r>
          </a:p>
          <a:p>
            <a:pPr eaLnBrk="1" hangingPunct="1"/>
            <a:r>
              <a:rPr lang="pl-PL" altLang="pl-PL" dirty="0" smtClean="0"/>
              <a:t>3) zmieniono 127 artykułów,</a:t>
            </a:r>
          </a:p>
          <a:p>
            <a:pPr eaLnBrk="1" hangingPunct="1"/>
            <a:r>
              <a:rPr lang="pl-PL" altLang="pl-PL" dirty="0" smtClean="0"/>
              <a:t>4) dodano 4 nowe artykuły (22e, 44zzna, 44zzzua, 90sa).</a:t>
            </a:r>
          </a:p>
          <a:p>
            <a:pPr marL="0" indent="0">
              <a:buFontTx/>
              <a:buNone/>
            </a:pPr>
            <a:endParaRPr lang="pl-PL" sz="1200" i="1"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pl-PL" sz="1200" b="1" kern="1200" dirty="0" smtClean="0">
                <a:solidFill>
                  <a:schemeClr val="tx1"/>
                </a:solidFill>
                <a:effectLst/>
                <a:latin typeface="+mn-lt"/>
                <a:ea typeface="+mn-ea"/>
                <a:cs typeface="+mn-cs"/>
              </a:rPr>
              <a:t>KONIEC</a:t>
            </a:r>
            <a:r>
              <a:rPr lang="pl-PL" sz="1200" b="1" kern="1200" baseline="0" dirty="0" smtClean="0">
                <a:solidFill>
                  <a:schemeClr val="tx1"/>
                </a:solidFill>
                <a:effectLst/>
                <a:latin typeface="+mn-lt"/>
                <a:ea typeface="+mn-ea"/>
                <a:cs typeface="+mn-cs"/>
              </a:rPr>
              <a:t> KOMENTARZA</a:t>
            </a:r>
            <a:endParaRPr lang="pl-PL" sz="1200" b="1" kern="1200" dirty="0" smtClean="0">
              <a:solidFill>
                <a:schemeClr val="tx1"/>
              </a:solidFill>
              <a:effectLst/>
              <a:latin typeface="+mn-lt"/>
              <a:ea typeface="+mn-ea"/>
              <a:cs typeface="+mn-cs"/>
            </a:endParaRPr>
          </a:p>
          <a:p>
            <a:pPr marL="0" indent="0">
              <a:buFontTx/>
              <a:buNone/>
            </a:pPr>
            <a:endParaRPr lang="pl-PL" sz="1200" kern="1200" dirty="0" smtClean="0">
              <a:solidFill>
                <a:schemeClr val="tx1"/>
              </a:solidFill>
              <a:effectLst/>
              <a:latin typeface="+mn-lt"/>
              <a:ea typeface="+mn-ea"/>
              <a:cs typeface="+mn-cs"/>
            </a:endParaRP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8</a:t>
            </a:fld>
            <a:endParaRPr lang="pl-PL"/>
          </a:p>
        </p:txBody>
      </p:sp>
    </p:spTree>
    <p:extLst>
      <p:ext uri="{BB962C8B-B14F-4D97-AF65-F5344CB8AC3E}">
        <p14:creationId xmlns:p14="http://schemas.microsoft.com/office/powerpoint/2010/main" val="40986609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i="0" kern="1200" dirty="0" smtClean="0">
                <a:solidFill>
                  <a:schemeClr val="tx1"/>
                </a:solidFill>
                <a:effectLst/>
                <a:latin typeface="+mn-lt"/>
                <a:ea typeface="+mn-ea"/>
                <a:cs typeface="+mn-cs"/>
              </a:rPr>
              <a:t>POCZYNAJĄC OD SZKOŁY PODSTAWOWEJ - </a:t>
            </a:r>
            <a:r>
              <a:rPr lang="pl-PL" sz="1200" b="1" i="0" kern="1200" dirty="0" smtClean="0">
                <a:solidFill>
                  <a:schemeClr val="tx1"/>
                </a:solidFill>
                <a:effectLst/>
                <a:latin typeface="+mn-lt"/>
                <a:ea typeface="+mn-ea"/>
                <a:cs typeface="+mn-cs"/>
              </a:rPr>
              <a:t>Z  DNIEM 1 WRZEŚNIA 2017 R. DOTYCHCZASOWA 6-LETNIA SZKOŁA PODSTAWOWA STAJE SIĘ 8-LETNIĄ SZKOŁĄ PODSTAWOWĄ. </a:t>
            </a:r>
            <a:r>
              <a:rPr lang="pl-PL" sz="1200" i="0" kern="1200" dirty="0" smtClean="0">
                <a:solidFill>
                  <a:schemeClr val="tx1"/>
                </a:solidFill>
                <a:effectLst/>
                <a:latin typeface="+mn-lt"/>
                <a:ea typeface="+mn-ea"/>
                <a:cs typeface="+mn-cs"/>
              </a:rPr>
              <a:t>ORGAN STANOWIĄCY JST ZOBOWIĄZANY BĘDZIE </a:t>
            </a:r>
            <a:r>
              <a:rPr lang="pl-PL" sz="1200" b="1" i="0" kern="1200" dirty="0" smtClean="0">
                <a:solidFill>
                  <a:schemeClr val="tx1"/>
                </a:solidFill>
                <a:effectLst/>
                <a:latin typeface="+mn-lt"/>
                <a:ea typeface="+mn-ea"/>
                <a:cs typeface="+mn-cs"/>
              </a:rPr>
              <a:t>DO 30 LISTOPADA 2017 R.</a:t>
            </a:r>
            <a:r>
              <a:rPr lang="pl-PL" sz="1200" i="0" kern="1200" dirty="0" smtClean="0">
                <a:solidFill>
                  <a:schemeClr val="tx1"/>
                </a:solidFill>
                <a:effectLst/>
                <a:latin typeface="+mn-lt"/>
                <a:ea typeface="+mn-ea"/>
                <a:cs typeface="+mn-cs"/>
              </a:rPr>
              <a:t> STWIERDZIĆ TO PRZEKSZTAŁCENIE W DRODZE UCHWAŁY. (ART. 117)</a:t>
            </a:r>
          </a:p>
          <a:p>
            <a:endParaRPr lang="pl-PL"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pl-PL" sz="1200" b="1" kern="1200" dirty="0" smtClean="0">
                <a:solidFill>
                  <a:schemeClr val="tx1"/>
                </a:solidFill>
                <a:effectLst/>
                <a:latin typeface="+mn-lt"/>
                <a:ea typeface="+mn-ea"/>
                <a:cs typeface="+mn-cs"/>
              </a:rPr>
              <a:t>KONIEC</a:t>
            </a:r>
            <a:r>
              <a:rPr lang="pl-PL" sz="1200" b="1" kern="1200" baseline="0" dirty="0" smtClean="0">
                <a:solidFill>
                  <a:schemeClr val="tx1"/>
                </a:solidFill>
                <a:effectLst/>
                <a:latin typeface="+mn-lt"/>
                <a:ea typeface="+mn-ea"/>
                <a:cs typeface="+mn-cs"/>
              </a:rPr>
              <a:t> KOMENTARZA</a:t>
            </a:r>
            <a:endParaRPr lang="pl-PL" sz="1200" b="1" kern="1200" dirty="0" smtClean="0">
              <a:solidFill>
                <a:schemeClr val="tx1"/>
              </a:solidFill>
              <a:effectLst/>
              <a:latin typeface="+mn-lt"/>
              <a:ea typeface="+mn-ea"/>
              <a:cs typeface="+mn-cs"/>
            </a:endParaRP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9</a:t>
            </a:fld>
            <a:endParaRPr lang="pl-PL"/>
          </a:p>
        </p:txBody>
      </p:sp>
    </p:spTree>
    <p:extLst>
      <p:ext uri="{BB962C8B-B14F-4D97-AF65-F5344CB8AC3E}">
        <p14:creationId xmlns:p14="http://schemas.microsoft.com/office/powerpoint/2010/main" val="29992321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i="0" kern="1200" dirty="0" smtClean="0">
                <a:solidFill>
                  <a:schemeClr val="tx1"/>
                </a:solidFill>
                <a:effectLst/>
                <a:latin typeface="+mn-lt"/>
                <a:ea typeface="+mn-ea"/>
                <a:cs typeface="+mn-cs"/>
              </a:rPr>
              <a:t>ANALOGICZNE ROZWIĄZANIE ZOSTAŁO PRZEWIDZIANE W ODNIESIENIU DO SZKOŁY PODSTAWOWEJ OBEJMUJĄCEJ </a:t>
            </a:r>
            <a:r>
              <a:rPr lang="pl-PL" sz="1200" b="1" i="0" kern="1200" dirty="0" smtClean="0">
                <a:solidFill>
                  <a:schemeClr val="tx1"/>
                </a:solidFill>
                <a:effectLst/>
                <a:latin typeface="+mn-lt"/>
                <a:ea typeface="+mn-ea"/>
                <a:cs typeface="+mn-cs"/>
              </a:rPr>
              <a:t>CZĘŚĆ KLAS SZEŚCIOLETNIEJ SZKOŁY PODSTAWOWEJ</a:t>
            </a:r>
            <a:r>
              <a:rPr lang="pl-PL" sz="1200" i="0" kern="1200" dirty="0" smtClean="0">
                <a:solidFill>
                  <a:schemeClr val="tx1"/>
                </a:solidFill>
                <a:effectLst/>
                <a:latin typeface="+mn-lt"/>
                <a:ea typeface="+mn-ea"/>
                <a:cs typeface="+mn-cs"/>
              </a:rPr>
              <a:t>. Z DNIEM 1 WRZEŚNIA 2017 R. DOTYCHCZASOWA SZKOŁA PODSTAWOWA OBEJMUJĄCA STRUKTURĄ ORGANIZACYJNĄ CZĘŚĆ KLAS SZEŚCIOLETNIEJ SZKOŁY PODSTAWOWEJ STAJE SIĘ OŚMIOLETNIĄ SZKOŁĄ PODSTAWOWĄ OBEJMUJĄCĄ STRUKTURĄ ORGANIZACYJNĄ TE SAME KLASY SZKOŁY PODSTAWOWEJ. PRZED ORGANEM PROWADZĄCYM STOI TAKI SAM OBOWIĄZEK, JAK W PRZYPADKU PRZEKSZTAŁCANIA SZKOŁY PODSTAWOWEJ O PEŁNEJ STRUKTURZE – MIANOWICIE ORGAN PROWADZĄCY STWIERDZA W DRODZE UCHWAŁY JEJ PRZEKSZTAŁCENIE W OŚMIOLETNIĄ SZKOŁĘ PODSTAWĄ – </a:t>
            </a:r>
            <a:r>
              <a:rPr lang="pl-PL" sz="1200" b="1" i="0" kern="1200" dirty="0" smtClean="0">
                <a:solidFill>
                  <a:schemeClr val="tx1"/>
                </a:solidFill>
                <a:effectLst/>
                <a:latin typeface="+mn-lt"/>
                <a:ea typeface="+mn-ea"/>
                <a:cs typeface="+mn-cs"/>
              </a:rPr>
              <a:t>LECZ OBEJMUJĄCĄ STRUKTURĄ ORGANIZACYJNĄ TE SAME KLASY SZKOŁY PODSTAWOWEJ.</a:t>
            </a:r>
            <a:r>
              <a:rPr lang="pl-PL" sz="1200" i="0" kern="1200" dirty="0" smtClean="0">
                <a:solidFill>
                  <a:schemeClr val="tx1"/>
                </a:solidFill>
                <a:effectLst/>
                <a:latin typeface="+mn-lt"/>
                <a:ea typeface="+mn-ea"/>
                <a:cs typeface="+mn-cs"/>
              </a:rPr>
              <a:t> STWIERDZENIE TO NASTĘPUJE </a:t>
            </a:r>
            <a:r>
              <a:rPr lang="pl-PL" sz="1200" i="0" u="sng" kern="1200" dirty="0" smtClean="0">
                <a:solidFill>
                  <a:schemeClr val="tx1"/>
                </a:solidFill>
                <a:effectLst/>
                <a:latin typeface="+mn-lt"/>
                <a:ea typeface="+mn-ea"/>
                <a:cs typeface="+mn-cs"/>
              </a:rPr>
              <a:t>DO DNIA 30 LISTOPADA 2017 R.</a:t>
            </a:r>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PRZEPISY WPROWADZAJĄCE STWARZAJĄ RÓWNIEŻ </a:t>
            </a:r>
            <a:r>
              <a:rPr lang="pl-PL" sz="1200" b="1" i="0" kern="1200" dirty="0" smtClean="0">
                <a:solidFill>
                  <a:schemeClr val="tx1"/>
                </a:solidFill>
                <a:effectLst/>
                <a:latin typeface="+mn-lt"/>
                <a:ea typeface="+mn-ea"/>
                <a:cs typeface="+mn-cs"/>
              </a:rPr>
              <a:t>MOŻLIWOŚĆ ZWIĘKSZENIA LICZBY KLAS OBJĘTYCH</a:t>
            </a:r>
            <a:r>
              <a:rPr lang="pl-PL" sz="1200" i="0" kern="1200" dirty="0" smtClean="0">
                <a:solidFill>
                  <a:schemeClr val="tx1"/>
                </a:solidFill>
                <a:effectLst/>
                <a:latin typeface="+mn-lt"/>
                <a:ea typeface="+mn-ea"/>
                <a:cs typeface="+mn-cs"/>
              </a:rPr>
              <a:t> STRUKTURĄ ORGANIZACYJNĄ OŚMIOLETNIEJ SZKOŁY PODSTAWOWEJ (ART. 117 UST. 6). ORGAN STANOWIĄCY JEDNOSTKI SAMORZĄDU TERYTORIALNEGO  - A WIĘC RADA GMINY MOŻE POSTANOWIĆ O ZWIĘKSZENIU LICZBY KLAS OBJĘTYCH STRUKTURĄ ORGANIZACYJNĄ OŚMIOLETNIEJ SZKOŁY PODSTAWOWEJ OBEJMUJĄCEJ CZĘŚĆ KLAS SZKOŁY PODSTAWOWEJ.</a:t>
            </a:r>
          </a:p>
          <a:p>
            <a:endParaRPr lang="pl-PL"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pl-PL" sz="1200" b="1" kern="1200" dirty="0" smtClean="0">
                <a:solidFill>
                  <a:schemeClr val="tx1"/>
                </a:solidFill>
                <a:effectLst/>
                <a:latin typeface="+mn-lt"/>
                <a:ea typeface="+mn-ea"/>
                <a:cs typeface="+mn-cs"/>
              </a:rPr>
              <a:t>KONIEC</a:t>
            </a:r>
            <a:r>
              <a:rPr lang="pl-PL" sz="1200" b="1" kern="1200" baseline="0" dirty="0" smtClean="0">
                <a:solidFill>
                  <a:schemeClr val="tx1"/>
                </a:solidFill>
                <a:effectLst/>
                <a:latin typeface="+mn-lt"/>
                <a:ea typeface="+mn-ea"/>
                <a:cs typeface="+mn-cs"/>
              </a:rPr>
              <a:t> KOMENTARZA</a:t>
            </a:r>
            <a:endParaRPr lang="pl-PL" sz="1200" b="1" kern="1200" dirty="0" smtClean="0">
              <a:solidFill>
                <a:schemeClr val="tx1"/>
              </a:solidFill>
              <a:effectLst/>
              <a:latin typeface="+mn-lt"/>
              <a:ea typeface="+mn-ea"/>
              <a:cs typeface="+mn-cs"/>
            </a:endParaRP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10</a:t>
            </a:fld>
            <a:endParaRPr lang="pl-PL"/>
          </a:p>
        </p:txBody>
      </p:sp>
    </p:spTree>
    <p:extLst>
      <p:ext uri="{BB962C8B-B14F-4D97-AF65-F5344CB8AC3E}">
        <p14:creationId xmlns:p14="http://schemas.microsoft.com/office/powerpoint/2010/main" val="32905243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b="1" i="0" u="sng" kern="1200" dirty="0" smtClean="0">
                <a:solidFill>
                  <a:schemeClr val="tx1"/>
                </a:solidFill>
                <a:effectLst/>
                <a:latin typeface="+mn-lt"/>
                <a:ea typeface="+mn-ea"/>
                <a:cs typeface="+mn-cs"/>
              </a:rPr>
              <a:t>CO W WYNIKU PRZEKSZTAŁCEŃ STANIE SIĘ Z UCZNIAMI DOTYCHCZASOWEJ SZEŚCIOLETNIEJ SZKOŁY PODSTAWOWEJ?</a:t>
            </a:r>
            <a:endParaRPr lang="pl-PL" sz="1200" i="0" kern="1200" dirty="0" smtClean="0">
              <a:solidFill>
                <a:schemeClr val="tx1"/>
              </a:solidFill>
              <a:effectLst/>
              <a:latin typeface="+mn-lt"/>
              <a:ea typeface="+mn-ea"/>
              <a:cs typeface="+mn-cs"/>
            </a:endParaRPr>
          </a:p>
          <a:p>
            <a:r>
              <a:rPr lang="pl-PL" sz="1200" b="1" i="0" u="none" strike="noStrike" kern="1200" dirty="0" smtClean="0">
                <a:solidFill>
                  <a:schemeClr val="tx1"/>
                </a:solidFill>
                <a:effectLst/>
                <a:latin typeface="+mn-lt"/>
                <a:ea typeface="+mn-ea"/>
                <a:cs typeface="+mn-cs"/>
              </a:rPr>
              <a:t> </a:t>
            </a:r>
            <a:endParaRPr lang="pl-PL" sz="12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Z DNIEM 1 WRZEŚNIA 2017 R. UCZNIOWIE KLAS I-VI DOTYCHCZASOWEJ SZEŚCIOLETNIEJ SZKOŁY PODSTAWOWEJ STAJĄ SIĘ UCZNIAMI ODPOWIEDNICH KLAS OŚMIOLETNIEJ SZKOŁY Z PODSTAWOWEJ. W ROKU SZKOLNYM 2016/2017 UCZNIOWIE KLASY VI DOTYCHCZASOWEJ SZEŚCIOLETNIEJ SZKOŁY PODSTAWOWEJ PODLEGAJĄ PROMOCJI DO KLASY VII SZKOŁY PODSTAWOWEJ. </a:t>
            </a:r>
          </a:p>
          <a:p>
            <a:r>
              <a:rPr lang="pl-PL" sz="1200" b="1" i="0" kern="1200" dirty="0" smtClean="0">
                <a:solidFill>
                  <a:schemeClr val="tx1"/>
                </a:solidFill>
                <a:effectLst/>
                <a:latin typeface="+mn-lt"/>
                <a:ea typeface="+mn-ea"/>
                <a:cs typeface="+mn-cs"/>
              </a:rPr>
              <a:t>POWYŻSZE ZASADY ODNOSZĄ SIĘ RÓWNIEŻ DO SZKÓŁ PODSTAWOWYCH SPECJALNYCH. SZKOŁA PODSTAWOWA SPECJALNA – PODOBNIE JAK SZKOŁA PODSTAWOWA OGÓLNODOSTĘPNA – BĘDZIE PODLEGAŁA PRZEKSZTAŁCENIU W OŚMIOLETNIĄ SZKOŁĘ PODSTAWOWĄ SPECJALNĄ. </a:t>
            </a:r>
          </a:p>
          <a:p>
            <a:endParaRPr lang="pl-PL" sz="1200" b="1" i="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pl-PL" sz="1200" b="1" kern="1200" dirty="0" smtClean="0">
                <a:solidFill>
                  <a:schemeClr val="tx1"/>
                </a:solidFill>
                <a:effectLst/>
                <a:latin typeface="+mn-lt"/>
                <a:ea typeface="+mn-ea"/>
                <a:cs typeface="+mn-cs"/>
              </a:rPr>
              <a:t>KONIEC</a:t>
            </a:r>
            <a:r>
              <a:rPr lang="pl-PL" sz="1200" b="1" kern="1200" baseline="0" dirty="0" smtClean="0">
                <a:solidFill>
                  <a:schemeClr val="tx1"/>
                </a:solidFill>
                <a:effectLst/>
                <a:latin typeface="+mn-lt"/>
                <a:ea typeface="+mn-ea"/>
                <a:cs typeface="+mn-cs"/>
              </a:rPr>
              <a:t> KOMENTARZA</a:t>
            </a:r>
            <a:endParaRPr lang="pl-PL" sz="1200" b="1" kern="1200" dirty="0" smtClean="0">
              <a:solidFill>
                <a:schemeClr val="tx1"/>
              </a:solidFill>
              <a:effectLst/>
              <a:latin typeface="+mn-lt"/>
              <a:ea typeface="+mn-ea"/>
              <a:cs typeface="+mn-cs"/>
            </a:endParaRPr>
          </a:p>
          <a:p>
            <a:endParaRPr lang="pl-PL" sz="1200" b="1" i="0" kern="1200" dirty="0" smtClean="0">
              <a:solidFill>
                <a:schemeClr val="tx1"/>
              </a:solidFill>
              <a:effectLst/>
              <a:latin typeface="+mn-lt"/>
              <a:ea typeface="+mn-ea"/>
              <a:cs typeface="+mn-cs"/>
            </a:endParaRPr>
          </a:p>
          <a:p>
            <a:endParaRPr lang="pl-PL" sz="1200" b="1" i="0" kern="1200" dirty="0" smtClean="0">
              <a:solidFill>
                <a:schemeClr val="tx1"/>
              </a:solidFill>
              <a:effectLst/>
              <a:latin typeface="+mn-lt"/>
              <a:ea typeface="+mn-ea"/>
              <a:cs typeface="+mn-cs"/>
            </a:endParaRPr>
          </a:p>
          <a:p>
            <a:r>
              <a:rPr lang="pl-PL" sz="1200" b="1" i="0" kern="1200" dirty="0" smtClean="0">
                <a:solidFill>
                  <a:schemeClr val="tx1"/>
                </a:solidFill>
                <a:effectLst/>
                <a:latin typeface="+mn-lt"/>
                <a:ea typeface="+mn-ea"/>
                <a:cs typeface="+mn-cs"/>
              </a:rPr>
              <a:t>Art</a:t>
            </a:r>
            <a:r>
              <a:rPr lang="pl-PL" sz="1200" b="1" i="0" kern="1200" dirty="0">
                <a:solidFill>
                  <a:schemeClr val="tx1"/>
                </a:solidFill>
                <a:effectLst/>
                <a:latin typeface="+mn-lt"/>
                <a:ea typeface="+mn-ea"/>
                <a:cs typeface="+mn-cs"/>
              </a:rPr>
              <a:t>.  118.  </a:t>
            </a:r>
            <a:r>
              <a:rPr lang="pl-PL" sz="1200" b="1" i="0" kern="1200" dirty="0" err="1">
                <a:solidFill>
                  <a:schemeClr val="tx1"/>
                </a:solidFill>
                <a:effectLst/>
                <a:latin typeface="+mn-lt"/>
                <a:ea typeface="+mn-ea"/>
                <a:cs typeface="+mn-cs"/>
              </a:rPr>
              <a:t>Przep</a:t>
            </a:r>
            <a:r>
              <a:rPr lang="pl-PL" sz="1200" b="1" i="0" kern="1200" dirty="0">
                <a:solidFill>
                  <a:schemeClr val="tx1"/>
                </a:solidFill>
                <a:effectLst/>
                <a:latin typeface="+mn-lt"/>
                <a:ea typeface="+mn-ea"/>
                <a:cs typeface="+mn-cs"/>
              </a:rPr>
              <a:t>. </a:t>
            </a:r>
            <a:r>
              <a:rPr lang="pl-PL" sz="1200" b="1" i="0" kern="1200" dirty="0" err="1">
                <a:solidFill>
                  <a:schemeClr val="tx1"/>
                </a:solidFill>
                <a:effectLst/>
                <a:latin typeface="+mn-lt"/>
                <a:ea typeface="+mn-ea"/>
                <a:cs typeface="+mn-cs"/>
              </a:rPr>
              <a:t>wpr</a:t>
            </a:r>
            <a:r>
              <a:rPr lang="pl-PL" sz="1200" b="1" i="0" kern="1200" dirty="0">
                <a:solidFill>
                  <a:schemeClr val="tx1"/>
                </a:solidFill>
                <a:effectLst/>
                <a:latin typeface="+mn-lt"/>
                <a:ea typeface="+mn-ea"/>
                <a:cs typeface="+mn-cs"/>
              </a:rPr>
              <a:t>. [Uczniowie dotychczasowych sześcioletnich szkół podstawowych; pierwsza promocja do klasy VII szkoły podstawowej] </a:t>
            </a:r>
          </a:p>
          <a:p>
            <a:r>
              <a:rPr lang="pl-PL" sz="1200" b="0" i="0" kern="1200" dirty="0">
                <a:solidFill>
                  <a:schemeClr val="tx1"/>
                </a:solidFill>
                <a:effectLst/>
                <a:latin typeface="+mn-lt"/>
                <a:ea typeface="+mn-ea"/>
                <a:cs typeface="+mn-cs"/>
              </a:rPr>
              <a:t>1. Z dniem 1 września 2017 r. uczniowie klas I-VI dotychczasowej sześcioletniej szkoły podstawowej stają się uczniami odpowiednich klas ośmioletniej szkoły podstawowej, o której mowa w </a:t>
            </a:r>
            <a:r>
              <a:rPr lang="pl-PL" sz="1200" b="0" i="0" u="none" strike="noStrike" kern="1200" dirty="0">
                <a:solidFill>
                  <a:schemeClr val="tx1"/>
                </a:solidFill>
                <a:effectLst/>
                <a:latin typeface="+mn-lt"/>
                <a:ea typeface="+mn-ea"/>
                <a:cs typeface="+mn-cs"/>
              </a:rPr>
              <a:t>art. 18 ust. 1 pkt 1 </a:t>
            </a:r>
            <a:r>
              <a:rPr lang="pl-PL" sz="1200" b="0" i="0" kern="1200" dirty="0">
                <a:solidFill>
                  <a:schemeClr val="tx1"/>
                </a:solidFill>
                <a:effectLst/>
                <a:latin typeface="+mn-lt"/>
                <a:ea typeface="+mn-ea"/>
                <a:cs typeface="+mn-cs"/>
              </a:rPr>
              <a:t>ustawy - Prawo oświatowe.</a:t>
            </a:r>
          </a:p>
          <a:p>
            <a:r>
              <a:rPr lang="pl-PL" sz="1200" b="0" i="0" kern="1200" dirty="0">
                <a:solidFill>
                  <a:schemeClr val="tx1"/>
                </a:solidFill>
                <a:effectLst/>
                <a:latin typeface="+mn-lt"/>
                <a:ea typeface="+mn-ea"/>
                <a:cs typeface="+mn-cs"/>
              </a:rPr>
              <a:t>2. W roku szkolnym 2016/2017 uczniowie klasy VI dotychczasowej sześcioletniej szkoły podstawowej podlegają promocji do klasy VII szkoły podstawowej, o której mowa w </a:t>
            </a:r>
            <a:r>
              <a:rPr lang="pl-PL" sz="1200" b="0" i="0" u="none" strike="noStrike" kern="1200" dirty="0">
                <a:solidFill>
                  <a:schemeClr val="tx1"/>
                </a:solidFill>
                <a:effectLst/>
                <a:latin typeface="+mn-lt"/>
                <a:ea typeface="+mn-ea"/>
                <a:cs typeface="+mn-cs"/>
              </a:rPr>
              <a:t>art. 18 ust. 1 pkt 1</a:t>
            </a:r>
            <a:r>
              <a:rPr lang="pl-PL" sz="1200" b="0" i="0" kern="1200" dirty="0">
                <a:solidFill>
                  <a:schemeClr val="tx1"/>
                </a:solidFill>
                <a:effectLst/>
                <a:latin typeface="+mn-lt"/>
                <a:ea typeface="+mn-ea"/>
                <a:cs typeface="+mn-cs"/>
              </a:rPr>
              <a:t> ustawy - Prawo oświatowe, zgodnie z przepisami </a:t>
            </a:r>
            <a:r>
              <a:rPr lang="pl-PL" sz="1200" b="0" i="0" u="none" strike="noStrike" kern="1200" dirty="0">
                <a:solidFill>
                  <a:schemeClr val="tx1"/>
                </a:solidFill>
                <a:effectLst/>
                <a:latin typeface="+mn-lt"/>
                <a:ea typeface="+mn-ea"/>
                <a:cs typeface="+mn-cs"/>
              </a:rPr>
              <a:t>rozdziału 3a</a:t>
            </a:r>
            <a:r>
              <a:rPr lang="pl-PL" sz="1200" b="0" i="0" kern="1200" dirty="0">
                <a:solidFill>
                  <a:schemeClr val="tx1"/>
                </a:solidFill>
                <a:effectLst/>
                <a:latin typeface="+mn-lt"/>
                <a:ea typeface="+mn-ea"/>
                <a:cs typeface="+mn-cs"/>
              </a:rPr>
              <a:t> ustawy zmienianej w art. 15 (</a:t>
            </a:r>
            <a:r>
              <a:rPr lang="pl-PL" sz="1200" b="0" i="1" kern="1200" dirty="0">
                <a:solidFill>
                  <a:schemeClr val="tx1"/>
                </a:solidFill>
                <a:effectLst/>
                <a:latin typeface="+mn-lt"/>
                <a:ea typeface="+mn-ea"/>
                <a:cs typeface="+mn-cs"/>
              </a:rPr>
              <a:t>tj. ustawy o systemie oświaty</a:t>
            </a:r>
            <a:r>
              <a:rPr lang="pl-PL" sz="1200" b="0" i="0" kern="1200" dirty="0">
                <a:solidFill>
                  <a:schemeClr val="tx1"/>
                </a:solidFill>
                <a:effectLst/>
                <a:latin typeface="+mn-lt"/>
                <a:ea typeface="+mn-ea"/>
                <a:cs typeface="+mn-cs"/>
              </a:rPr>
              <a:t>), w brzmieniu nadanym niniejszą ustawą.</a:t>
            </a: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11</a:t>
            </a:fld>
            <a:endParaRPr lang="pl-PL"/>
          </a:p>
        </p:txBody>
      </p:sp>
    </p:spTree>
    <p:extLst>
      <p:ext uri="{BB962C8B-B14F-4D97-AF65-F5344CB8AC3E}">
        <p14:creationId xmlns:p14="http://schemas.microsoft.com/office/powerpoint/2010/main" val="9655628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b="1" i="0" kern="1200" dirty="0" smtClean="0">
                <a:solidFill>
                  <a:schemeClr val="tx1"/>
                </a:solidFill>
                <a:effectLst/>
                <a:latin typeface="+mn-lt"/>
                <a:ea typeface="+mn-ea"/>
                <a:cs typeface="+mn-cs"/>
              </a:rPr>
              <a:t>WYGASZANIE GIMNAZJÓW</a:t>
            </a:r>
            <a:endParaRPr lang="pl-PL" sz="12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NA ROK SZKOLNY 2017/2018 </a:t>
            </a:r>
            <a:r>
              <a:rPr lang="pl-PL" sz="1200" b="1" i="0" u="sng" kern="1200" dirty="0" smtClean="0">
                <a:solidFill>
                  <a:schemeClr val="tx1"/>
                </a:solidFill>
                <a:effectLst/>
                <a:latin typeface="+mn-lt"/>
                <a:ea typeface="+mn-ea"/>
                <a:cs typeface="+mn-cs"/>
              </a:rPr>
              <a:t>NIE BĘDZIE PRZEPROWADZANA REKRUTACJA</a:t>
            </a:r>
            <a:r>
              <a:rPr lang="pl-PL" sz="1200" i="0" kern="1200" dirty="0" smtClean="0">
                <a:solidFill>
                  <a:schemeClr val="tx1"/>
                </a:solidFill>
                <a:effectLst/>
                <a:latin typeface="+mn-lt"/>
                <a:ea typeface="+mn-ea"/>
                <a:cs typeface="+mn-cs"/>
              </a:rPr>
              <a:t> DO KLASY I GIMNAZJUM, A W NASTĘPNYCH LATACH ZOSTANĄ ZLIKWIDOWANE </a:t>
            </a:r>
            <a:r>
              <a:rPr lang="pl-PL" sz="1200" i="0" u="sng" kern="1200" dirty="0" smtClean="0">
                <a:solidFill>
                  <a:schemeClr val="tx1"/>
                </a:solidFill>
                <a:effectLst/>
                <a:latin typeface="+mn-lt"/>
                <a:ea typeface="+mn-ea"/>
                <a:cs typeface="+mn-cs"/>
              </a:rPr>
              <a:t>KOLEJNE KLASY DOTYCHCZASOWEGO</a:t>
            </a:r>
            <a:r>
              <a:rPr lang="pl-PL" sz="1200" i="0" kern="1200" dirty="0" smtClean="0">
                <a:solidFill>
                  <a:schemeClr val="tx1"/>
                </a:solidFill>
                <a:effectLst/>
                <a:latin typeface="+mn-lt"/>
                <a:ea typeface="+mn-ea"/>
                <a:cs typeface="+mn-cs"/>
              </a:rPr>
              <a:t> GIMNAZJUM. WYNIKA TO Z FAKTU, ŻE Z DNIEM 1 WRZEŚNIA 2017 R. LIKWIDUJE SIĘ KLASĘ I, A W LATACH NASTĘPNYCH KOLEJNE KLASY DOTYCHCZASOWEGO GIMNAZJUM.  (ART. 127). </a:t>
            </a:r>
          </a:p>
          <a:p>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ZAKOŃCZENIE DZIAŁALNOŚCI GIMNAZJUM DOKONYWANE JEST W FORMIE UCHWAŁY ORGANU STANOWIĄCEGO. ZGODNIE Z ART. 127 UST. 2 PRZEP. WPR. ORGAN STANOWIĄCY JEDNOSTKI SAMORZĄDU TERYTORIALNEGO PROWADZĄCEJ DOTYCHCZASOWE GIMNAZJUM, W TERMINIE </a:t>
            </a:r>
            <a:r>
              <a:rPr lang="pl-PL" sz="1200" b="1" i="0" kern="1200" dirty="0" smtClean="0">
                <a:solidFill>
                  <a:schemeClr val="tx1"/>
                </a:solidFill>
                <a:effectLst/>
                <a:latin typeface="+mn-lt"/>
                <a:ea typeface="+mn-ea"/>
                <a:cs typeface="+mn-cs"/>
              </a:rPr>
              <a:t>DO DNIA 30 LISTOPADA 2019 R.</a:t>
            </a:r>
            <a:r>
              <a:rPr lang="pl-PL" sz="1200" i="0" kern="1200" dirty="0" smtClean="0">
                <a:solidFill>
                  <a:schemeClr val="tx1"/>
                </a:solidFill>
                <a:effectLst/>
                <a:latin typeface="+mn-lt"/>
                <a:ea typeface="+mn-ea"/>
                <a:cs typeface="+mn-cs"/>
              </a:rPr>
              <a:t> W DRODZE UCHWAŁY STWIERDZA </a:t>
            </a:r>
            <a:r>
              <a:rPr lang="pl-PL" sz="1200" i="0" u="sng" kern="1200" dirty="0" smtClean="0">
                <a:solidFill>
                  <a:schemeClr val="tx1"/>
                </a:solidFill>
                <a:effectLst/>
                <a:latin typeface="+mn-lt"/>
                <a:ea typeface="+mn-ea"/>
                <a:cs typeface="+mn-cs"/>
              </a:rPr>
              <a:t>ZAKOŃCZENIE JEGO DZIAŁALNOŚCI.</a:t>
            </a:r>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W LATACH SZKOLNYCH 2017/2018 I 2018/2019 DO DOTYCHCZASOWEGO GIMNAZJUM STOSUJE SIĘ </a:t>
            </a:r>
            <a:r>
              <a:rPr lang="pl-PL" sz="1200" b="1" i="0" u="sng" kern="1200" dirty="0" smtClean="0">
                <a:solidFill>
                  <a:schemeClr val="tx1"/>
                </a:solidFill>
                <a:effectLst/>
                <a:latin typeface="+mn-lt"/>
                <a:ea typeface="+mn-ea"/>
                <a:cs typeface="+mn-cs"/>
              </a:rPr>
              <a:t>PRZEPISY DOTYCHCZASOWE.</a:t>
            </a:r>
            <a:r>
              <a:rPr lang="pl-PL" sz="1200" i="0" kern="1200" dirty="0" smtClean="0">
                <a:solidFill>
                  <a:schemeClr val="tx1"/>
                </a:solidFill>
                <a:effectLst/>
                <a:latin typeface="+mn-lt"/>
                <a:ea typeface="+mn-ea"/>
                <a:cs typeface="+mn-cs"/>
              </a:rPr>
              <a:t> </a:t>
            </a:r>
          </a:p>
          <a:p>
            <a:endParaRPr lang="pl-PL"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pl-PL" sz="1200" b="1" kern="1200" dirty="0" smtClean="0">
                <a:solidFill>
                  <a:schemeClr val="tx1"/>
                </a:solidFill>
                <a:effectLst/>
                <a:latin typeface="+mn-lt"/>
                <a:ea typeface="+mn-ea"/>
                <a:cs typeface="+mn-cs"/>
              </a:rPr>
              <a:t>KONIEC</a:t>
            </a:r>
            <a:r>
              <a:rPr lang="pl-PL" sz="1200" b="1" kern="1200" baseline="0" dirty="0" smtClean="0">
                <a:solidFill>
                  <a:schemeClr val="tx1"/>
                </a:solidFill>
                <a:effectLst/>
                <a:latin typeface="+mn-lt"/>
                <a:ea typeface="+mn-ea"/>
                <a:cs typeface="+mn-cs"/>
              </a:rPr>
              <a:t> KOMENTARZA</a:t>
            </a:r>
            <a:endParaRPr lang="pl-PL" sz="1200" b="1" kern="1200" dirty="0" smtClean="0">
              <a:solidFill>
                <a:schemeClr val="tx1"/>
              </a:solidFill>
              <a:effectLst/>
              <a:latin typeface="+mn-lt"/>
              <a:ea typeface="+mn-ea"/>
              <a:cs typeface="+mn-cs"/>
            </a:endParaRP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12</a:t>
            </a:fld>
            <a:endParaRPr lang="pl-PL"/>
          </a:p>
        </p:txBody>
      </p:sp>
    </p:spTree>
    <p:extLst>
      <p:ext uri="{BB962C8B-B14F-4D97-AF65-F5344CB8AC3E}">
        <p14:creationId xmlns:p14="http://schemas.microsoft.com/office/powerpoint/2010/main" val="18437990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i="0" kern="1200" dirty="0" smtClean="0">
                <a:solidFill>
                  <a:schemeClr val="tx1"/>
                </a:solidFill>
                <a:effectLst/>
                <a:latin typeface="+mn-lt"/>
                <a:ea typeface="+mn-ea"/>
                <a:cs typeface="+mn-cs"/>
              </a:rPr>
              <a:t>CO W PRZYPADKU, JEŻELI UCZEŃ </a:t>
            </a:r>
            <a:r>
              <a:rPr lang="pl-PL" sz="1200" b="1" i="0" kern="1200" dirty="0" smtClean="0">
                <a:solidFill>
                  <a:schemeClr val="tx1"/>
                </a:solidFill>
                <a:effectLst/>
                <a:latin typeface="+mn-lt"/>
                <a:ea typeface="+mn-ea"/>
                <a:cs typeface="+mn-cs"/>
              </a:rPr>
              <a:t>NIE OTRZYMA PROMOCJI</a:t>
            </a:r>
            <a:r>
              <a:rPr lang="pl-PL" sz="1200" i="0" kern="1200" dirty="0" smtClean="0">
                <a:solidFill>
                  <a:schemeClr val="tx1"/>
                </a:solidFill>
                <a:effectLst/>
                <a:latin typeface="+mn-lt"/>
                <a:ea typeface="+mn-ea"/>
                <a:cs typeface="+mn-cs"/>
              </a:rPr>
              <a:t> DO KLASY WYŻSZEJ DOTYCHCZASOWEGO GIMNAZJUM? (ART. 128)</a:t>
            </a:r>
          </a:p>
          <a:p>
            <a:r>
              <a:rPr lang="pl-PL" sz="1200" i="0" kern="1200" dirty="0" smtClean="0">
                <a:solidFill>
                  <a:schemeClr val="tx1"/>
                </a:solidFill>
                <a:effectLst/>
                <a:latin typeface="+mn-lt"/>
                <a:ea typeface="+mn-ea"/>
                <a:cs typeface="+mn-cs"/>
              </a:rPr>
              <a:t>ZNIKA</a:t>
            </a:r>
            <a:r>
              <a:rPr lang="pl-PL" sz="1200" i="0" kern="1200" baseline="0" dirty="0" smtClean="0">
                <a:solidFill>
                  <a:schemeClr val="tx1"/>
                </a:solidFill>
                <a:effectLst/>
                <a:latin typeface="+mn-lt"/>
                <a:ea typeface="+mn-ea"/>
                <a:cs typeface="+mn-cs"/>
              </a:rPr>
              <a:t> POJĘCIA „POWTARZA KLASĘ” – ISTNIEJE „STAJE SIĘ UCZNIEM…”</a:t>
            </a:r>
            <a:endParaRPr lang="pl-PL" sz="1200" i="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pl-PL" sz="1200" b="1"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pl-PL" sz="1200" b="1" kern="1200" dirty="0" smtClean="0">
                <a:solidFill>
                  <a:schemeClr val="tx1"/>
                </a:solidFill>
                <a:effectLst/>
                <a:latin typeface="+mn-lt"/>
                <a:ea typeface="+mn-ea"/>
                <a:cs typeface="+mn-cs"/>
              </a:rPr>
              <a:t>KONIEC</a:t>
            </a:r>
            <a:r>
              <a:rPr lang="pl-PL" sz="1200" b="1" kern="1200" baseline="0" dirty="0" smtClean="0">
                <a:solidFill>
                  <a:schemeClr val="tx1"/>
                </a:solidFill>
                <a:effectLst/>
                <a:latin typeface="+mn-lt"/>
                <a:ea typeface="+mn-ea"/>
                <a:cs typeface="+mn-cs"/>
              </a:rPr>
              <a:t> KOMENTARZA</a:t>
            </a:r>
            <a:endParaRPr lang="pl-PL" sz="1200" b="1" kern="1200" dirty="0" smtClean="0">
              <a:solidFill>
                <a:schemeClr val="tx1"/>
              </a:solidFill>
              <a:effectLst/>
              <a:latin typeface="+mn-lt"/>
              <a:ea typeface="+mn-ea"/>
              <a:cs typeface="+mn-cs"/>
            </a:endParaRPr>
          </a:p>
          <a:p>
            <a:endParaRPr lang="pl-PL" sz="1200" i="1" kern="1200" dirty="0" smtClean="0">
              <a:solidFill>
                <a:schemeClr val="tx1"/>
              </a:solidFill>
              <a:effectLst/>
              <a:latin typeface="+mn-lt"/>
              <a:ea typeface="+mn-ea"/>
              <a:cs typeface="+mn-cs"/>
            </a:endParaRPr>
          </a:p>
          <a:p>
            <a:endParaRPr lang="pl-PL" sz="1200" kern="1200" dirty="0" smtClean="0">
              <a:solidFill>
                <a:schemeClr val="tx1"/>
              </a:solidFill>
              <a:effectLst/>
              <a:latin typeface="+mn-lt"/>
              <a:ea typeface="+mn-ea"/>
              <a:cs typeface="+mn-cs"/>
            </a:endParaRPr>
          </a:p>
        </p:txBody>
      </p:sp>
      <p:sp>
        <p:nvSpPr>
          <p:cNvPr id="4" name="Symbol zastępczy numeru slajdu 3"/>
          <p:cNvSpPr>
            <a:spLocks noGrp="1"/>
          </p:cNvSpPr>
          <p:nvPr>
            <p:ph type="sldNum" sz="quarter" idx="10"/>
          </p:nvPr>
        </p:nvSpPr>
        <p:spPr/>
        <p:txBody>
          <a:bodyPr/>
          <a:lstStyle/>
          <a:p>
            <a:fld id="{C55ED757-0959-4C4D-A808-AE1DD315401B}" type="slidenum">
              <a:rPr lang="pl-PL" smtClean="0"/>
              <a:t>13</a:t>
            </a:fld>
            <a:endParaRPr lang="pl-PL"/>
          </a:p>
        </p:txBody>
      </p:sp>
    </p:spTree>
    <p:extLst>
      <p:ext uri="{BB962C8B-B14F-4D97-AF65-F5344CB8AC3E}">
        <p14:creationId xmlns:p14="http://schemas.microsoft.com/office/powerpoint/2010/main" val="34285481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sz="1200" kern="1200" dirty="0" smtClean="0">
              <a:solidFill>
                <a:schemeClr val="tx1"/>
              </a:solidFill>
              <a:effectLst/>
              <a:latin typeface="+mn-lt"/>
              <a:ea typeface="+mn-ea"/>
              <a:cs typeface="+mn-cs"/>
            </a:endParaRP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14</a:t>
            </a:fld>
            <a:endParaRPr lang="pl-PL"/>
          </a:p>
        </p:txBody>
      </p:sp>
    </p:spTree>
    <p:extLst>
      <p:ext uri="{BB962C8B-B14F-4D97-AF65-F5344CB8AC3E}">
        <p14:creationId xmlns:p14="http://schemas.microsoft.com/office/powerpoint/2010/main" val="14158615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i="0" kern="1200" dirty="0" smtClean="0">
                <a:solidFill>
                  <a:schemeClr val="tx1"/>
                </a:solidFill>
                <a:effectLst/>
                <a:latin typeface="+mn-lt"/>
                <a:ea typeface="+mn-ea"/>
                <a:cs typeface="+mn-cs"/>
              </a:rPr>
              <a:t>WYGASZANIE GIMNAZJUM MOŻE BYĆ REALIZOWANE </a:t>
            </a:r>
            <a:r>
              <a:rPr lang="pl-PL" sz="1200" b="1" i="0" kern="1200" dirty="0" smtClean="0">
                <a:solidFill>
                  <a:schemeClr val="tx1"/>
                </a:solidFill>
                <a:effectLst/>
                <a:latin typeface="+mn-lt"/>
                <a:ea typeface="+mn-ea"/>
                <a:cs typeface="+mn-cs"/>
              </a:rPr>
              <a:t>W RÓŻNYCH WARIANTACH</a:t>
            </a:r>
            <a:r>
              <a:rPr lang="pl-PL" sz="1200" i="0" kern="1200" dirty="0" smtClean="0">
                <a:solidFill>
                  <a:schemeClr val="tx1"/>
                </a:solidFill>
                <a:effectLst/>
                <a:latin typeface="+mn-lt"/>
                <a:ea typeface="+mn-ea"/>
                <a:cs typeface="+mn-cs"/>
              </a:rPr>
              <a:t>, POPRZEZ:</a:t>
            </a:r>
          </a:p>
          <a:p>
            <a:pPr lvl="0"/>
            <a:r>
              <a:rPr lang="pl-PL" sz="1200" i="0" kern="1200" dirty="0" smtClean="0">
                <a:solidFill>
                  <a:schemeClr val="tx1"/>
                </a:solidFill>
                <a:effectLst/>
                <a:latin typeface="+mn-lt"/>
                <a:ea typeface="+mn-ea"/>
                <a:cs typeface="+mn-cs"/>
              </a:rPr>
              <a:t>przekształcenie dotychczasowego gimnazjum w 8-letnią szkołę podstawową lub</a:t>
            </a:r>
          </a:p>
          <a:p>
            <a:pPr lvl="0"/>
            <a:r>
              <a:rPr lang="pl-PL" sz="1200" i="0" kern="1200" dirty="0" smtClean="0">
                <a:solidFill>
                  <a:schemeClr val="tx1"/>
                </a:solidFill>
                <a:effectLst/>
                <a:latin typeface="+mn-lt"/>
                <a:ea typeface="+mn-ea"/>
                <a:cs typeface="+mn-cs"/>
              </a:rPr>
              <a:t>włączenie gimnazjum do 8-letniej szkoły podstawowej,</a:t>
            </a:r>
          </a:p>
          <a:p>
            <a:pPr lvl="0"/>
            <a:r>
              <a:rPr lang="pl-PL" sz="1200" i="0" kern="1200" dirty="0" smtClean="0">
                <a:solidFill>
                  <a:schemeClr val="tx1"/>
                </a:solidFill>
                <a:effectLst/>
                <a:latin typeface="+mn-lt"/>
                <a:ea typeface="+mn-ea"/>
                <a:cs typeface="+mn-cs"/>
              </a:rPr>
              <a:t>przekształcenie gimnazjum w liceum ogólnokształcące albo technikum,</a:t>
            </a:r>
          </a:p>
          <a:p>
            <a:pPr lvl="0"/>
            <a:r>
              <a:rPr lang="pl-PL" sz="1200" i="0" kern="1200" dirty="0" smtClean="0">
                <a:solidFill>
                  <a:schemeClr val="tx1"/>
                </a:solidFill>
                <a:effectLst/>
                <a:latin typeface="+mn-lt"/>
                <a:ea typeface="+mn-ea"/>
                <a:cs typeface="+mn-cs"/>
              </a:rPr>
              <a:t>włączenie gimnazjum do liceum ogólnokształcącego albo technikum,</a:t>
            </a:r>
          </a:p>
          <a:p>
            <a:pPr lvl="0"/>
            <a:r>
              <a:rPr lang="pl-PL" sz="1200" i="0" kern="1200" dirty="0" smtClean="0">
                <a:solidFill>
                  <a:schemeClr val="tx1"/>
                </a:solidFill>
                <a:effectLst/>
                <a:latin typeface="+mn-lt"/>
                <a:ea typeface="+mn-ea"/>
                <a:cs typeface="+mn-cs"/>
              </a:rPr>
              <a:t>przekształcenie dotychczasowego gimnazjum w branżową szkołę I stopnia lub włączenie gimnazjum do branżowej szkoły I stopnia.</a:t>
            </a:r>
          </a:p>
          <a:p>
            <a:r>
              <a:rPr lang="pl-PL" sz="1200" i="0" kern="1200" dirty="0" smtClean="0">
                <a:solidFill>
                  <a:schemeClr val="tx1"/>
                </a:solidFill>
                <a:effectLst/>
                <a:latin typeface="+mn-lt"/>
                <a:ea typeface="+mn-ea"/>
                <a:cs typeface="+mn-cs"/>
              </a:rPr>
              <a:t>Decyzja </a:t>
            </a:r>
            <a:r>
              <a:rPr lang="pl-PL" sz="1200" b="1" i="0" kern="1200" dirty="0" smtClean="0">
                <a:solidFill>
                  <a:schemeClr val="tx1"/>
                </a:solidFill>
                <a:effectLst/>
                <a:latin typeface="+mn-lt"/>
                <a:ea typeface="+mn-ea"/>
                <a:cs typeface="+mn-cs"/>
              </a:rPr>
              <a:t>co do formy i czasu</a:t>
            </a:r>
            <a:r>
              <a:rPr lang="pl-PL" sz="1200" i="0" kern="1200" dirty="0" smtClean="0">
                <a:solidFill>
                  <a:schemeClr val="tx1"/>
                </a:solidFill>
                <a:effectLst/>
                <a:latin typeface="+mn-lt"/>
                <a:ea typeface="+mn-ea"/>
                <a:cs typeface="+mn-cs"/>
              </a:rPr>
              <a:t> przekształcenia gimnazjum albo jego włączenia do innej szkoły należy do kompetencji odpowiednio organu stanowiącego JST prowadzącego gimnazjum, osoby prawnej niebędącej JST lub osoby fizycznej prowadzącej dotychczasowe publiczne lub niepubliczne gimnazjum.</a:t>
            </a:r>
          </a:p>
          <a:p>
            <a:r>
              <a:rPr lang="pl-PL" sz="1200" i="0" kern="1200" dirty="0" smtClean="0">
                <a:solidFill>
                  <a:schemeClr val="tx1"/>
                </a:solidFill>
                <a:effectLst/>
                <a:latin typeface="+mn-lt"/>
                <a:ea typeface="+mn-ea"/>
                <a:cs typeface="+mn-cs"/>
              </a:rPr>
              <a:t>Art. 129 </a:t>
            </a:r>
            <a:r>
              <a:rPr lang="pl-PL" sz="1200" i="0" kern="1200" dirty="0" err="1" smtClean="0">
                <a:solidFill>
                  <a:schemeClr val="tx1"/>
                </a:solidFill>
                <a:effectLst/>
                <a:latin typeface="+mn-lt"/>
                <a:ea typeface="+mn-ea"/>
                <a:cs typeface="+mn-cs"/>
              </a:rPr>
              <a:t>Przep</a:t>
            </a:r>
            <a:r>
              <a:rPr lang="pl-PL" sz="1200" i="0" kern="1200" dirty="0" smtClean="0">
                <a:solidFill>
                  <a:schemeClr val="tx1"/>
                </a:solidFill>
                <a:effectLst/>
                <a:latin typeface="+mn-lt"/>
                <a:ea typeface="+mn-ea"/>
                <a:cs typeface="+mn-cs"/>
              </a:rPr>
              <a:t>. </a:t>
            </a:r>
            <a:r>
              <a:rPr lang="pl-PL" sz="1200" i="0" kern="1200" dirty="0" err="1" smtClean="0">
                <a:solidFill>
                  <a:schemeClr val="tx1"/>
                </a:solidFill>
                <a:effectLst/>
                <a:latin typeface="+mn-lt"/>
                <a:ea typeface="+mn-ea"/>
                <a:cs typeface="+mn-cs"/>
              </a:rPr>
              <a:t>wpr</a:t>
            </a:r>
            <a:r>
              <a:rPr lang="pl-PL" sz="1200" i="0" kern="1200" dirty="0" smtClean="0">
                <a:solidFill>
                  <a:schemeClr val="tx1"/>
                </a:solidFill>
                <a:effectLst/>
                <a:latin typeface="+mn-lt"/>
                <a:ea typeface="+mn-ea"/>
                <a:cs typeface="+mn-cs"/>
              </a:rPr>
              <a:t>. </a:t>
            </a:r>
          </a:p>
          <a:p>
            <a:r>
              <a:rPr lang="pl-PL" sz="1200" b="1" i="0" kern="1200" dirty="0" smtClean="0">
                <a:solidFill>
                  <a:schemeClr val="tx1"/>
                </a:solidFill>
                <a:effectLst/>
                <a:latin typeface="+mn-lt"/>
                <a:ea typeface="+mn-ea"/>
                <a:cs typeface="+mn-cs"/>
              </a:rPr>
              <a:t>ROZPOCZĘCIE DZIAŁALNOŚCI PRZEZ SZKOŁĘ</a:t>
            </a:r>
            <a:r>
              <a:rPr lang="pl-PL" sz="1200" i="0" kern="1200" dirty="0" smtClean="0">
                <a:solidFill>
                  <a:schemeClr val="tx1"/>
                </a:solidFill>
                <a:effectLst/>
                <a:latin typeface="+mn-lt"/>
                <a:ea typeface="+mn-ea"/>
                <a:cs typeface="+mn-cs"/>
              </a:rPr>
              <a:t>, </a:t>
            </a:r>
            <a:r>
              <a:rPr lang="pl-PL" sz="1200" b="1" i="0" kern="1200" dirty="0" smtClean="0">
                <a:solidFill>
                  <a:schemeClr val="tx1"/>
                </a:solidFill>
                <a:effectLst/>
                <a:latin typeface="+mn-lt"/>
                <a:ea typeface="+mn-ea"/>
                <a:cs typeface="+mn-cs"/>
              </a:rPr>
              <a:t>KTÓRA POWSTAŁA W WYNIKU WŁĄCZENIA GIMNAZJUM DO SZKOŁY PODSTAWOWEJ LUB PRZEKSZTAŁCENIA GIMNAZJUM W SZKOŁĘ PODSTAWOWĄ – MOŻE NASTĄPIĆ Z DNIEM 1 WRZEŚNIA 2017 R., 1 WRZEŚNIA 2018 R. ALBO Z DNIEM 1 WRZEŚNIA 2019 R. DECYZJA W TEJ SPRAWIE NALEŻY DO ORGANU PROWADZĄCEGO. </a:t>
            </a:r>
          </a:p>
          <a:p>
            <a:endParaRPr lang="pl-PL" sz="12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Z KOLEI, ROZPOCZĘCIE DZIAŁALNOŚCI PRZEZ SZKOŁĘ, KTÓRA POWSTAŁA W WYNIKU WŁĄCZENIA SZKOŁY PODSTAWOWEJ DO DOTYCHCZASOWEJ </a:t>
            </a:r>
            <a:r>
              <a:rPr lang="pl-PL" sz="1200" b="1" i="0" kern="1200" dirty="0" smtClean="0">
                <a:solidFill>
                  <a:schemeClr val="tx1"/>
                </a:solidFill>
                <a:effectLst/>
                <a:latin typeface="+mn-lt"/>
                <a:ea typeface="+mn-ea"/>
                <a:cs typeface="+mn-cs"/>
              </a:rPr>
              <a:t>SZKOŁY PONADGIMNAZJALNEJ</a:t>
            </a:r>
            <a:r>
              <a:rPr lang="pl-PL" sz="1200" i="0" kern="1200" dirty="0" smtClean="0">
                <a:solidFill>
                  <a:schemeClr val="tx1"/>
                </a:solidFill>
                <a:effectLst/>
                <a:latin typeface="+mn-lt"/>
                <a:ea typeface="+mn-ea"/>
                <a:cs typeface="+mn-cs"/>
              </a:rPr>
              <a:t> LUB PRZEKSZTAŁCENIA SZKOŁY PODSTAWOWEJ W DOTYCHCZASOWĄ SZKOŁĘ PONADGIMNAZJALNĄ MOŻE NASTĄPIĆ Z DNIEM 1 WRZEŚNIA 2017 R. ALBO Z DNIEM 1 WRZEŚNIA 2018 R. NATOMIAST ROZPOCZĘCIE DZIAŁALNOŚCI PRZEZ SZKOŁĘ POWSTAŁĄ W WYNIKU PRZEKSZTAŁCENIA GIMNAZJUM </a:t>
            </a:r>
            <a:r>
              <a:rPr lang="pl-PL" sz="1200" b="1" i="0" kern="1200" dirty="0" smtClean="0">
                <a:solidFill>
                  <a:schemeClr val="tx1"/>
                </a:solidFill>
                <a:effectLst/>
                <a:latin typeface="+mn-lt"/>
                <a:ea typeface="+mn-ea"/>
                <a:cs typeface="+mn-cs"/>
              </a:rPr>
              <a:t>W SZKOŁĘ PONADPODSTAWOWĄ</a:t>
            </a:r>
            <a:r>
              <a:rPr lang="pl-PL" sz="1200" i="0" kern="1200" dirty="0" smtClean="0">
                <a:solidFill>
                  <a:schemeClr val="tx1"/>
                </a:solidFill>
                <a:effectLst/>
                <a:latin typeface="+mn-lt"/>
                <a:ea typeface="+mn-ea"/>
                <a:cs typeface="+mn-cs"/>
              </a:rPr>
              <a:t> ALBO WŁĄCZENIA GIMNAZJUM DO SZKOŁY PONADPODSTAWOWEJ NASTĘPUJE Z DNIEM 1 WRZEŚNIA 2019 R. WYJĄTEK STANOWI BRANŻOWA SZKOŁA I STOPNIA – GDZIE ROZPOCZĘCIE DZIAŁALNOŚCI MOŻE NASTĄPIĆ Z DNIEM 1 WRZEŚNIA 2017 R., 1 WRZEŚNIA 2018 R., 1 WRZEŚNIA 2019 R.</a:t>
            </a:r>
          </a:p>
          <a:p>
            <a:endParaRPr lang="pl-PL" sz="1200" i="1"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pl-PL" sz="1200" b="1" kern="1200" dirty="0" smtClean="0">
                <a:solidFill>
                  <a:schemeClr val="tx1"/>
                </a:solidFill>
                <a:effectLst/>
                <a:latin typeface="+mn-lt"/>
                <a:ea typeface="+mn-ea"/>
                <a:cs typeface="+mn-cs"/>
              </a:rPr>
              <a:t>KONIEC</a:t>
            </a:r>
            <a:r>
              <a:rPr lang="pl-PL" sz="1200" b="1" kern="1200" baseline="0" dirty="0" smtClean="0">
                <a:solidFill>
                  <a:schemeClr val="tx1"/>
                </a:solidFill>
                <a:effectLst/>
                <a:latin typeface="+mn-lt"/>
                <a:ea typeface="+mn-ea"/>
                <a:cs typeface="+mn-cs"/>
              </a:rPr>
              <a:t> KOMENTARZA</a:t>
            </a:r>
            <a:endParaRPr lang="pl-PL" sz="1200" b="1" kern="1200" dirty="0" smtClean="0">
              <a:solidFill>
                <a:schemeClr val="tx1"/>
              </a:solidFill>
              <a:effectLst/>
              <a:latin typeface="+mn-lt"/>
              <a:ea typeface="+mn-ea"/>
              <a:cs typeface="+mn-cs"/>
            </a:endParaRPr>
          </a:p>
          <a:p>
            <a:endParaRPr lang="pl-PL" sz="1200" kern="1200" dirty="0" smtClean="0">
              <a:solidFill>
                <a:schemeClr val="tx1"/>
              </a:solidFill>
              <a:effectLst/>
              <a:latin typeface="+mn-lt"/>
              <a:ea typeface="+mn-ea"/>
              <a:cs typeface="+mn-cs"/>
            </a:endParaRP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15</a:t>
            </a:fld>
            <a:endParaRPr lang="pl-PL"/>
          </a:p>
        </p:txBody>
      </p:sp>
    </p:spTree>
    <p:extLst>
      <p:ext uri="{BB962C8B-B14F-4D97-AF65-F5344CB8AC3E}">
        <p14:creationId xmlns:p14="http://schemas.microsoft.com/office/powerpoint/2010/main" val="692787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i="0" kern="1200" dirty="0" smtClean="0">
                <a:solidFill>
                  <a:schemeClr val="tx1"/>
                </a:solidFill>
                <a:effectLst/>
                <a:latin typeface="+mn-lt"/>
                <a:ea typeface="+mn-ea"/>
                <a:cs typeface="+mn-cs"/>
              </a:rPr>
              <a:t>NALEŻY PAMIĘTAĆ, ŻE W PRZYPADKU, GDY ORGAN PROWADZĄCY POSTANOWI O PRZEKSZTAŁCENIU DOTYCHCZASOWEGO GIMNAZJUM W OŚMIOLETNIĄ SZKOŁĘ PODSTAWOWĄ – W WYNIKU PRZEKSZTAŁCENIA POWSTAJE OŚMIOLETNIA SZKOŁA PODSTAWOWA O PEŁNEJ STRUKTURZE ORGANIZACYJNEJ, KTÓREJ NIE JEST PODPORZĄDKOWANA SZKOŁA FILIALNA – ART. 129 UST. 17. OZNACZA TO, ŻE W WYNIKU PRZEKSZTAŁCENIA GIMNAZJUM </a:t>
            </a:r>
            <a:r>
              <a:rPr lang="pl-PL" sz="1200" b="1" i="0" kern="1200" dirty="0" smtClean="0">
                <a:solidFill>
                  <a:schemeClr val="tx1"/>
                </a:solidFill>
                <a:effectLst/>
                <a:latin typeface="+mn-lt"/>
                <a:ea typeface="+mn-ea"/>
                <a:cs typeface="+mn-cs"/>
              </a:rPr>
              <a:t>NIE MOŻE POWSTAĆ OŚMIOLETNIA</a:t>
            </a:r>
            <a:r>
              <a:rPr lang="pl-PL" sz="1200" i="0" kern="1200" dirty="0" smtClean="0">
                <a:solidFill>
                  <a:schemeClr val="tx1"/>
                </a:solidFill>
                <a:effectLst/>
                <a:latin typeface="+mn-lt"/>
                <a:ea typeface="+mn-ea"/>
                <a:cs typeface="+mn-cs"/>
              </a:rPr>
              <a:t> SZKOŁA PODSTAWOWA OBEJMUJĄCA SWOJĄ STRUKTURĄ </a:t>
            </a:r>
            <a:r>
              <a:rPr lang="pl-PL" sz="1200" b="1" i="0" kern="1200" dirty="0" smtClean="0">
                <a:solidFill>
                  <a:schemeClr val="tx1"/>
                </a:solidFill>
                <a:effectLst/>
                <a:latin typeface="+mn-lt"/>
                <a:ea typeface="+mn-ea"/>
                <a:cs typeface="+mn-cs"/>
              </a:rPr>
              <a:t>CZĘŚĆ KLAS SZKOŁY PODSTAWOWEJ.</a:t>
            </a:r>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POWOŁANE PRZEPISY DOTYCZĄCE PRZEKSZTAŁCENIA GIMNAZJUM MAJĄ RÓWNIEŻ ZASTOSOWANIE W PRZYPADKU </a:t>
            </a:r>
            <a:r>
              <a:rPr lang="pl-PL" sz="1200" b="1" i="0" kern="1200" dirty="0" smtClean="0">
                <a:solidFill>
                  <a:schemeClr val="tx1"/>
                </a:solidFill>
                <a:effectLst/>
                <a:latin typeface="+mn-lt"/>
                <a:ea typeface="+mn-ea"/>
                <a:cs typeface="+mn-cs"/>
              </a:rPr>
              <a:t>GIMNAZJUM SPECJALNEGO</a:t>
            </a:r>
            <a:r>
              <a:rPr lang="pl-PL" sz="1200" i="0" kern="1200" dirty="0" smtClean="0">
                <a:solidFill>
                  <a:schemeClr val="tx1"/>
                </a:solidFill>
                <a:effectLst/>
                <a:latin typeface="+mn-lt"/>
                <a:ea typeface="+mn-ea"/>
                <a:cs typeface="+mn-cs"/>
              </a:rPr>
              <a:t> – Z JEDNYM WYJĄTKIEM -ART. 200.</a:t>
            </a:r>
          </a:p>
          <a:p>
            <a:r>
              <a:rPr lang="pl-PL" sz="1200" i="0" kern="1200" dirty="0" smtClean="0">
                <a:solidFill>
                  <a:schemeClr val="tx1"/>
                </a:solidFill>
                <a:effectLst/>
                <a:latin typeface="+mn-lt"/>
                <a:ea typeface="+mn-ea"/>
                <a:cs typeface="+mn-cs"/>
              </a:rPr>
              <a:t>DOTYCHCZASOWE GIMNAZJA SPECJALNE, W UZASADNIONYCH PRZYPADKACH MOGĄ BYĆ PRZEKSZTAŁCONE TAKŻE W OŚMIOLETNIE SZKOŁY PODSTAWOWE SPECJALNE OBEJMUJĄCE STRUKTURĄ ORGANIZACYJNĄ </a:t>
            </a:r>
            <a:r>
              <a:rPr lang="pl-PL" sz="1200" b="1" i="0" kern="1200" dirty="0" smtClean="0">
                <a:solidFill>
                  <a:schemeClr val="tx1"/>
                </a:solidFill>
                <a:effectLst/>
                <a:latin typeface="+mn-lt"/>
                <a:ea typeface="+mn-ea"/>
                <a:cs typeface="+mn-cs"/>
              </a:rPr>
              <a:t>CZĘŚĆ KLAS TEJ SZKOŁY.</a:t>
            </a:r>
          </a:p>
          <a:p>
            <a:endParaRPr lang="pl-PL" sz="1200" b="1" i="1"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pl-PL" sz="1200" b="1" kern="1200" dirty="0" smtClean="0">
                <a:solidFill>
                  <a:schemeClr val="tx1"/>
                </a:solidFill>
                <a:effectLst/>
                <a:latin typeface="+mn-lt"/>
                <a:ea typeface="+mn-ea"/>
                <a:cs typeface="+mn-cs"/>
              </a:rPr>
              <a:t>KONIEC</a:t>
            </a:r>
            <a:r>
              <a:rPr lang="pl-PL" sz="1200" b="1" kern="1200" baseline="0" dirty="0" smtClean="0">
                <a:solidFill>
                  <a:schemeClr val="tx1"/>
                </a:solidFill>
                <a:effectLst/>
                <a:latin typeface="+mn-lt"/>
                <a:ea typeface="+mn-ea"/>
                <a:cs typeface="+mn-cs"/>
              </a:rPr>
              <a:t> KOMENTARZA</a:t>
            </a:r>
            <a:endParaRPr lang="pl-PL" sz="1200" b="1" kern="1200" dirty="0" smtClean="0">
              <a:solidFill>
                <a:schemeClr val="tx1"/>
              </a:solidFill>
              <a:effectLst/>
              <a:latin typeface="+mn-lt"/>
              <a:ea typeface="+mn-ea"/>
              <a:cs typeface="+mn-cs"/>
            </a:endParaRPr>
          </a:p>
          <a:p>
            <a:endParaRPr lang="pl-PL" sz="1200" kern="1200" dirty="0" smtClean="0">
              <a:solidFill>
                <a:schemeClr val="tx1"/>
              </a:solidFill>
              <a:effectLst/>
              <a:latin typeface="+mn-lt"/>
              <a:ea typeface="+mn-ea"/>
              <a:cs typeface="+mn-cs"/>
            </a:endParaRP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16</a:t>
            </a:fld>
            <a:endParaRPr lang="pl-PL"/>
          </a:p>
        </p:txBody>
      </p:sp>
    </p:spTree>
    <p:extLst>
      <p:ext uri="{BB962C8B-B14F-4D97-AF65-F5344CB8AC3E}">
        <p14:creationId xmlns:p14="http://schemas.microsoft.com/office/powerpoint/2010/main" val="41347972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i="0" kern="1200" dirty="0" smtClean="0">
                <a:solidFill>
                  <a:schemeClr val="tx1"/>
                </a:solidFill>
                <a:effectLst/>
                <a:latin typeface="+mn-lt"/>
                <a:ea typeface="+mn-ea"/>
                <a:cs typeface="+mn-cs"/>
              </a:rPr>
              <a:t>W roku szkolnym 2017/2018 i 2018/2019 w szkole utworzonej w wyniku przekształcenia lub włączenia gimnazjum </a:t>
            </a:r>
            <a:r>
              <a:rPr lang="pl-PL" sz="1200" b="1" i="0" kern="1200" dirty="0" smtClean="0">
                <a:solidFill>
                  <a:schemeClr val="tx1"/>
                </a:solidFill>
                <a:effectLst/>
                <a:latin typeface="+mn-lt"/>
                <a:ea typeface="+mn-ea"/>
                <a:cs typeface="+mn-cs"/>
              </a:rPr>
              <a:t>prowadzi się klasy dotychczasowego gimnazjum</a:t>
            </a:r>
            <a:r>
              <a:rPr lang="pl-PL" sz="1200" i="0" kern="1200" dirty="0" smtClean="0">
                <a:solidFill>
                  <a:schemeClr val="tx1"/>
                </a:solidFill>
                <a:effectLst/>
                <a:latin typeface="+mn-lt"/>
                <a:ea typeface="+mn-ea"/>
                <a:cs typeface="+mn-cs"/>
              </a:rPr>
              <a:t>, aż do czasu likwidacji tych klas. DO TYCH KLAS STOSUJE SIĘ PRZEPISY DOTYCZĄCE GIMNAZJUM. UCZNIOWIE KLAS GIMNAZJUM OTRZYMUJĄ ŚWIADECTWA USTALONE DLA DOTYCHCZASOWYCH GIMNAZJÓW, OPATRZONE PIECZĘCIĄ GIMNAZJUM.</a:t>
            </a:r>
          </a:p>
          <a:p>
            <a:r>
              <a:rPr lang="pl-PL" sz="1200" i="0" kern="1200" dirty="0" smtClean="0">
                <a:solidFill>
                  <a:schemeClr val="tx1"/>
                </a:solidFill>
                <a:effectLst/>
                <a:latin typeface="+mn-lt"/>
                <a:ea typeface="+mn-ea"/>
                <a:cs typeface="+mn-cs"/>
              </a:rPr>
              <a:t>DO UCZNIÓW I SŁUCHACZY DOTYCHCZASOWEGO GIMNAZJUM STOSUJE SIĘ PRZEPISY DOTYCHCZASOWE – ART. 308 UST. 2 PRZEP. WPR. </a:t>
            </a:r>
          </a:p>
          <a:p>
            <a:endParaRPr lang="pl-PL"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pl-PL" sz="1200" b="1" kern="1200" dirty="0" smtClean="0">
                <a:solidFill>
                  <a:schemeClr val="tx1"/>
                </a:solidFill>
                <a:effectLst/>
                <a:latin typeface="+mn-lt"/>
                <a:ea typeface="+mn-ea"/>
                <a:cs typeface="+mn-cs"/>
              </a:rPr>
              <a:t>KONIEC</a:t>
            </a:r>
            <a:r>
              <a:rPr lang="pl-PL" sz="1200" b="1" kern="1200" baseline="0" dirty="0" smtClean="0">
                <a:solidFill>
                  <a:schemeClr val="tx1"/>
                </a:solidFill>
                <a:effectLst/>
                <a:latin typeface="+mn-lt"/>
                <a:ea typeface="+mn-ea"/>
                <a:cs typeface="+mn-cs"/>
              </a:rPr>
              <a:t> KOMENTARZA</a:t>
            </a:r>
            <a:endParaRPr lang="pl-PL" sz="1200" b="1" kern="1200" dirty="0" smtClean="0">
              <a:solidFill>
                <a:schemeClr val="tx1"/>
              </a:solidFill>
              <a:effectLst/>
              <a:latin typeface="+mn-lt"/>
              <a:ea typeface="+mn-ea"/>
              <a:cs typeface="+mn-cs"/>
            </a:endParaRP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17</a:t>
            </a:fld>
            <a:endParaRPr lang="pl-PL"/>
          </a:p>
        </p:txBody>
      </p:sp>
    </p:spTree>
    <p:extLst>
      <p:ext uri="{BB962C8B-B14F-4D97-AF65-F5344CB8AC3E}">
        <p14:creationId xmlns:p14="http://schemas.microsoft.com/office/powerpoint/2010/main" val="39378076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i="0" kern="1200" dirty="0" smtClean="0">
                <a:solidFill>
                  <a:schemeClr val="tx1"/>
                </a:solidFill>
                <a:effectLst/>
                <a:latin typeface="+mn-lt"/>
                <a:ea typeface="+mn-ea"/>
                <a:cs typeface="+mn-cs"/>
              </a:rPr>
              <a:t>Z DNIEM 1 WRZEŚNIA 2017 R. </a:t>
            </a:r>
            <a:r>
              <a:rPr lang="pl-PL" sz="1200" b="1" i="0" kern="1200" dirty="0" smtClean="0">
                <a:solidFill>
                  <a:schemeClr val="tx1"/>
                </a:solidFill>
                <a:effectLst/>
                <a:latin typeface="+mn-lt"/>
                <a:ea typeface="+mn-ea"/>
                <a:cs typeface="+mn-cs"/>
              </a:rPr>
              <a:t>ZESPÓŁ SZKÓŁ, W SKŁAD</a:t>
            </a:r>
            <a:r>
              <a:rPr lang="pl-PL" sz="1200" i="0" kern="1200" dirty="0" smtClean="0">
                <a:solidFill>
                  <a:schemeClr val="tx1"/>
                </a:solidFill>
                <a:effectLst/>
                <a:latin typeface="+mn-lt"/>
                <a:ea typeface="+mn-ea"/>
                <a:cs typeface="+mn-cs"/>
              </a:rPr>
              <a:t> KTÓREGO WCHODZI DOTYCHCZASOWA 6-LETNIA SZKOŁA PODSTAWOWA I DOTYCHCZASOWE GIMNAZJUM, </a:t>
            </a:r>
            <a:r>
              <a:rPr lang="pl-PL" sz="1200" b="1" i="0" kern="1200" dirty="0" smtClean="0">
                <a:solidFill>
                  <a:schemeClr val="tx1"/>
                </a:solidFill>
                <a:effectLst/>
                <a:latin typeface="+mn-lt"/>
                <a:ea typeface="+mn-ea"/>
                <a:cs typeface="+mn-cs"/>
              </a:rPr>
              <a:t>STANIE SIĘ 8-LETNIĄ SZKOŁĄ PODSTAWOWĄ.</a:t>
            </a:r>
            <a:r>
              <a:rPr lang="pl-PL" sz="1200" i="0" kern="1200" dirty="0" smtClean="0">
                <a:solidFill>
                  <a:schemeClr val="tx1"/>
                </a:solidFill>
                <a:effectLst/>
                <a:latin typeface="+mn-lt"/>
                <a:ea typeface="+mn-ea"/>
                <a:cs typeface="+mn-cs"/>
              </a:rPr>
              <a:t> W ROKU SZKOLNYM ODPOWIEDNIO 2017/2018 I 2018/2019 W PRZEKSZTAŁCONEJ SZKOLE PODSTAWOWEJ, PROWADZONE BĘDĄ TAKŻE </a:t>
            </a:r>
            <a:r>
              <a:rPr lang="pl-PL" sz="1200" b="1" i="0" kern="1200" dirty="0" smtClean="0">
                <a:solidFill>
                  <a:schemeClr val="tx1"/>
                </a:solidFill>
                <a:effectLst/>
                <a:latin typeface="+mn-lt"/>
                <a:ea typeface="+mn-ea"/>
                <a:cs typeface="+mn-cs"/>
              </a:rPr>
              <a:t>KLASY DOTYCHCZASOWEGO GIMNAZJUM</a:t>
            </a:r>
            <a:r>
              <a:rPr lang="pl-PL" sz="1200" i="0" kern="1200" dirty="0" smtClean="0">
                <a:solidFill>
                  <a:schemeClr val="tx1"/>
                </a:solidFill>
                <a:effectLst/>
                <a:latin typeface="+mn-lt"/>
                <a:ea typeface="+mn-ea"/>
                <a:cs typeface="+mn-cs"/>
              </a:rPr>
              <a:t>, AŻ DO CZASU WYGASZENIA KSZTAŁCENIA.</a:t>
            </a:r>
          </a:p>
          <a:p>
            <a:pPr marL="0" marR="0" indent="0" algn="l" defTabSz="914400" rtl="0" eaLnBrk="1" fontAlgn="auto" latinLnBrk="0" hangingPunct="1">
              <a:lnSpc>
                <a:spcPct val="100000"/>
              </a:lnSpc>
              <a:spcBef>
                <a:spcPts val="0"/>
              </a:spcBef>
              <a:spcAft>
                <a:spcPts val="0"/>
              </a:spcAft>
              <a:buClrTx/>
              <a:buSzTx/>
              <a:buFontTx/>
              <a:buNone/>
              <a:tabLst/>
              <a:defRPr/>
            </a:pPr>
            <a:endParaRPr lang="pl-PL" sz="1200" i="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pl-PL" sz="1200" i="0" kern="1200" dirty="0" smtClean="0">
                <a:solidFill>
                  <a:schemeClr val="tx1"/>
                </a:solidFill>
                <a:effectLst/>
                <a:latin typeface="+mn-lt"/>
                <a:ea typeface="+mn-ea"/>
                <a:cs typeface="+mn-cs"/>
              </a:rPr>
              <a:t>WYSTARCZY WIĘC JEDEN STATUT Z ROZDZIAŁEM</a:t>
            </a:r>
            <a:r>
              <a:rPr lang="pl-PL" sz="1200" i="0" kern="1200" baseline="0" dirty="0" smtClean="0">
                <a:solidFill>
                  <a:schemeClr val="tx1"/>
                </a:solidFill>
                <a:effectLst/>
                <a:latin typeface="+mn-lt"/>
                <a:ea typeface="+mn-ea"/>
                <a:cs typeface="+mn-cs"/>
              </a:rPr>
              <a:t> </a:t>
            </a:r>
            <a:r>
              <a:rPr lang="pl-PL" sz="1200" b="1" i="0" kern="1200" dirty="0" smtClean="0">
                <a:solidFill>
                  <a:schemeClr val="tx1"/>
                </a:solidFill>
                <a:effectLst/>
                <a:latin typeface="+mn-lt"/>
                <a:ea typeface="+mn-ea"/>
                <a:cs typeface="+mn-cs"/>
              </a:rPr>
              <a:t>POSTANOWIENIA DOTYCZĄCE KLAS DOTYCHCZASOWEGO GIMNAZJUM </a:t>
            </a:r>
            <a:endParaRPr lang="pl-PL" sz="1200" i="0" kern="1200" dirty="0" smtClean="0">
              <a:solidFill>
                <a:schemeClr val="tx1"/>
              </a:solidFill>
              <a:effectLst/>
              <a:latin typeface="+mn-lt"/>
              <a:ea typeface="+mn-ea"/>
              <a:cs typeface="+mn-cs"/>
            </a:endParaRPr>
          </a:p>
          <a:p>
            <a:endParaRPr lang="pl-PL" sz="12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Art. 191 </a:t>
            </a:r>
            <a:r>
              <a:rPr lang="pl-PL" sz="1200" i="0" kern="1200" dirty="0" err="1" smtClean="0">
                <a:solidFill>
                  <a:schemeClr val="tx1"/>
                </a:solidFill>
                <a:effectLst/>
                <a:latin typeface="+mn-lt"/>
                <a:ea typeface="+mn-ea"/>
                <a:cs typeface="+mn-cs"/>
              </a:rPr>
              <a:t>Przep</a:t>
            </a:r>
            <a:r>
              <a:rPr lang="pl-PL" sz="1200" i="0" kern="1200" dirty="0" smtClean="0">
                <a:solidFill>
                  <a:schemeClr val="tx1"/>
                </a:solidFill>
                <a:effectLst/>
                <a:latin typeface="+mn-lt"/>
                <a:ea typeface="+mn-ea"/>
                <a:cs typeface="+mn-cs"/>
              </a:rPr>
              <a:t>. </a:t>
            </a:r>
            <a:r>
              <a:rPr lang="pl-PL" sz="1200" i="0" kern="1200" dirty="0" err="1" smtClean="0">
                <a:solidFill>
                  <a:schemeClr val="tx1"/>
                </a:solidFill>
                <a:effectLst/>
                <a:latin typeface="+mn-lt"/>
                <a:ea typeface="+mn-ea"/>
                <a:cs typeface="+mn-cs"/>
              </a:rPr>
              <a:t>wpr</a:t>
            </a:r>
            <a:r>
              <a:rPr lang="pl-PL" sz="1200" i="0" kern="1200" dirty="0" smtClean="0">
                <a:solidFill>
                  <a:schemeClr val="tx1"/>
                </a:solidFill>
                <a:effectLst/>
                <a:latin typeface="+mn-lt"/>
                <a:ea typeface="+mn-ea"/>
                <a:cs typeface="+mn-cs"/>
              </a:rPr>
              <a:t>.</a:t>
            </a:r>
          </a:p>
          <a:p>
            <a:r>
              <a:rPr lang="pl-PL" sz="1200" i="0" kern="1200" dirty="0" smtClean="0">
                <a:solidFill>
                  <a:schemeClr val="tx1"/>
                </a:solidFill>
                <a:effectLst/>
                <a:latin typeface="+mn-lt"/>
                <a:ea typeface="+mn-ea"/>
                <a:cs typeface="+mn-cs"/>
              </a:rPr>
              <a:t>Uchwała w sprawie stwierdzenia przekształcenia zespołu szkół w szkołę podstawową stanowi akt założycielski ośmioletniej szkoły podstawowej w rozumieniu przepisów ustawy – Prawo oświatowe. W szkole tej prowadzi się również klasy dotychczasowego gimnazjum, aż do czasu likwidacji tych klas. </a:t>
            </a:r>
          </a:p>
          <a:p>
            <a:endParaRPr lang="pl-PL"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pl-PL" sz="1200" b="1" kern="1200" dirty="0" smtClean="0">
                <a:solidFill>
                  <a:schemeClr val="tx1"/>
                </a:solidFill>
                <a:effectLst/>
                <a:latin typeface="+mn-lt"/>
                <a:ea typeface="+mn-ea"/>
                <a:cs typeface="+mn-cs"/>
              </a:rPr>
              <a:t>KONIEC</a:t>
            </a:r>
            <a:r>
              <a:rPr lang="pl-PL" sz="1200" b="1" kern="1200" baseline="0" dirty="0" smtClean="0">
                <a:solidFill>
                  <a:schemeClr val="tx1"/>
                </a:solidFill>
                <a:effectLst/>
                <a:latin typeface="+mn-lt"/>
                <a:ea typeface="+mn-ea"/>
                <a:cs typeface="+mn-cs"/>
              </a:rPr>
              <a:t> KOMENTARZA</a:t>
            </a:r>
            <a:endParaRPr lang="pl-PL" sz="1200" b="1" kern="1200" dirty="0" smtClean="0">
              <a:solidFill>
                <a:schemeClr val="tx1"/>
              </a:solidFill>
              <a:effectLst/>
              <a:latin typeface="+mn-lt"/>
              <a:ea typeface="+mn-ea"/>
              <a:cs typeface="+mn-cs"/>
            </a:endParaRP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18</a:t>
            </a:fld>
            <a:endParaRPr lang="pl-PL"/>
          </a:p>
        </p:txBody>
      </p:sp>
    </p:spTree>
    <p:extLst>
      <p:ext uri="{BB962C8B-B14F-4D97-AF65-F5344CB8AC3E}">
        <p14:creationId xmlns:p14="http://schemas.microsoft.com/office/powerpoint/2010/main" val="4349175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b="1" i="0" kern="1200" dirty="0" smtClean="0">
                <a:solidFill>
                  <a:schemeClr val="tx1"/>
                </a:solidFill>
                <a:effectLst/>
                <a:latin typeface="+mn-lt"/>
                <a:ea typeface="+mn-ea"/>
                <a:cs typeface="+mn-cs"/>
              </a:rPr>
              <a:t>JAK BĘDĄ PRZEKSZTAŁCANE LICEA OGÓLNOKSZTAŁCĄCE (ART. 146)</a:t>
            </a:r>
            <a:endParaRPr lang="pl-PL" sz="12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OD 1 WRZEŚNIA 2019 R. </a:t>
            </a:r>
            <a:r>
              <a:rPr lang="pl-PL" sz="1200" b="1" i="0" kern="1200" dirty="0" smtClean="0">
                <a:solidFill>
                  <a:schemeClr val="tx1"/>
                </a:solidFill>
                <a:effectLst/>
                <a:latin typeface="+mn-lt"/>
                <a:ea typeface="+mn-ea"/>
                <a:cs typeface="+mn-cs"/>
              </a:rPr>
              <a:t>DOTYCHCZASOWE LICEUM STANIE SIĘ 4-LETNIM LICEUM OGÓLNOKSZTAŁCĄCYM</a:t>
            </a:r>
            <a:r>
              <a:rPr lang="pl-PL" sz="1200" i="0" kern="1200" dirty="0" smtClean="0">
                <a:solidFill>
                  <a:schemeClr val="tx1"/>
                </a:solidFill>
                <a:effectLst/>
                <a:latin typeface="+mn-lt"/>
                <a:ea typeface="+mn-ea"/>
                <a:cs typeface="+mn-cs"/>
              </a:rPr>
              <a:t>. NATOMIAST OD 1 WRZEŚNIA 2020 R. ROZPOCZNIE SIĘ STOPNIOWE WYGASZANIE 3-LETNIEGO LICEUM OGÓLNOKSZTAŁCĄCEGO. NA ROK </a:t>
            </a:r>
            <a:r>
              <a:rPr lang="pl-PL" sz="1200" b="1" i="0" kern="1200" dirty="0" smtClean="0">
                <a:solidFill>
                  <a:schemeClr val="tx1"/>
                </a:solidFill>
                <a:effectLst/>
                <a:latin typeface="+mn-lt"/>
                <a:ea typeface="+mn-ea"/>
                <a:cs typeface="+mn-cs"/>
              </a:rPr>
              <a:t>SZKOLNY 2020/2021</a:t>
            </a:r>
            <a:r>
              <a:rPr lang="pl-PL" sz="1200" i="0" kern="1200" dirty="0" smtClean="0">
                <a:solidFill>
                  <a:schemeClr val="tx1"/>
                </a:solidFill>
                <a:effectLst/>
                <a:latin typeface="+mn-lt"/>
                <a:ea typeface="+mn-ea"/>
                <a:cs typeface="+mn-cs"/>
              </a:rPr>
              <a:t> NIE BĘDZIE PROWADZONE JUŻ POSTĘPOWANIE REKRUTACYJNE DO KLASY I DOTYCHCZASOWEGO 3-LETNIEGO LICEUM OGÓLNOKSZTAŁCĄCEGO.</a:t>
            </a:r>
          </a:p>
          <a:p>
            <a:r>
              <a:rPr lang="pl-PL" sz="1200" i="0" kern="1200" dirty="0" smtClean="0">
                <a:solidFill>
                  <a:schemeClr val="tx1"/>
                </a:solidFill>
                <a:effectLst/>
                <a:latin typeface="+mn-lt"/>
                <a:ea typeface="+mn-ea"/>
                <a:cs typeface="+mn-cs"/>
              </a:rPr>
              <a:t>Organ stanowiący jednostki samorządu terytorialnego prowadzącej dotychczasowe liceum ogólnokształcące </a:t>
            </a:r>
            <a:r>
              <a:rPr lang="pl-PL" sz="1200" b="1" i="0" kern="1200" dirty="0" smtClean="0">
                <a:solidFill>
                  <a:schemeClr val="tx1"/>
                </a:solidFill>
                <a:effectLst/>
                <a:latin typeface="+mn-lt"/>
                <a:ea typeface="+mn-ea"/>
                <a:cs typeface="+mn-cs"/>
              </a:rPr>
              <a:t>w terminie do dnia 30 listopada 2019 r.</a:t>
            </a:r>
            <a:r>
              <a:rPr lang="pl-PL" sz="1200" i="0" kern="1200" dirty="0" smtClean="0">
                <a:solidFill>
                  <a:schemeClr val="tx1"/>
                </a:solidFill>
                <a:effectLst/>
                <a:latin typeface="+mn-lt"/>
                <a:ea typeface="+mn-ea"/>
                <a:cs typeface="+mn-cs"/>
              </a:rPr>
              <a:t> w drodze uchwały stwierdza przekształcenie trzyletniego liceum ogólnokształcącego w czteroletnie liceum ogólnokształcące. Uchwała ta stanowi akt założycielski czteroletniego liceum ogólnokształcącego. </a:t>
            </a:r>
          </a:p>
          <a:p>
            <a:r>
              <a:rPr lang="pl-PL" sz="1200" i="0" kern="1200" dirty="0" smtClean="0">
                <a:solidFill>
                  <a:schemeClr val="tx1"/>
                </a:solidFill>
                <a:effectLst/>
                <a:latin typeface="+mn-lt"/>
                <a:ea typeface="+mn-ea"/>
                <a:cs typeface="+mn-cs"/>
              </a:rPr>
              <a:t>PIERWSZE POSTĘPOWANIE REKRUTACYJNE DO KLASY I CZTEROLETNIEGO LICEUM OGÓLNOKSZTAŁCĄCEGO DLA ABSOLWENTÓW OŚMIOLETNIEJ SZKOŁY PODSTAWOWEJ PRZEPROWADZA SIĘ NA ROK SZKOLNY 2019/2020. </a:t>
            </a:r>
          </a:p>
          <a:p>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DO CZASU UKOŃCZENIA CYKLU KSZTAŁCENIA, CZYLI DO 31 SIERPNIA 2022 R. W ODDZIAŁACH DOTYCHCZASOWEGO 3-LETNIEGO LICEUM UCZYĆ SIĘ BĘDĄ OSTATNI ABSOLWENCI WYGASZONEGO GIMNAZJUM. W LATACH SZKOLNYCH 2019/2020–2021/2022 W 4-LETNIM LICEUM OGÓLNOKSZTAŁCĄCYM BĘDĄ PROWADZONE KLASY DOTYCHCZASOWEGO 3-LETNIEGO LICEUM DLA ABSOLWENTÓW GIMNAZJÓW, AŻ DO CZASU LIKWIDACJI TYCH KLAS.</a:t>
            </a:r>
          </a:p>
          <a:p>
            <a:r>
              <a:rPr lang="pl-PL" sz="1200" i="0" kern="1200" dirty="0" smtClean="0">
                <a:solidFill>
                  <a:schemeClr val="tx1"/>
                </a:solidFill>
                <a:effectLst/>
                <a:latin typeface="+mn-lt"/>
                <a:ea typeface="+mn-ea"/>
                <a:cs typeface="+mn-cs"/>
              </a:rPr>
              <a:t>DO TYCH KLAS STOSUJE SIĘ PRZEPISY DOTYCZĄCE DOTYCHCZASOWEGO TRZYLETNIE LICEUM OGÓLNOKSZTAŁCĄCEGO. </a:t>
            </a:r>
          </a:p>
          <a:p>
            <a:endParaRPr lang="pl-PL" sz="1200" b="1" i="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pl-PL" sz="1200" b="1" kern="1200" dirty="0" smtClean="0">
                <a:solidFill>
                  <a:schemeClr val="tx1"/>
                </a:solidFill>
                <a:effectLst/>
                <a:latin typeface="+mn-lt"/>
                <a:ea typeface="+mn-ea"/>
                <a:cs typeface="+mn-cs"/>
              </a:rPr>
              <a:t>KONIEC</a:t>
            </a:r>
            <a:r>
              <a:rPr lang="pl-PL" sz="1200" b="1" kern="1200" baseline="0" dirty="0" smtClean="0">
                <a:solidFill>
                  <a:schemeClr val="tx1"/>
                </a:solidFill>
                <a:effectLst/>
                <a:latin typeface="+mn-lt"/>
                <a:ea typeface="+mn-ea"/>
                <a:cs typeface="+mn-cs"/>
              </a:rPr>
              <a:t> KOMENTARZA</a:t>
            </a:r>
            <a:endParaRPr lang="pl-PL" sz="1200" b="1" kern="1200" dirty="0" smtClean="0">
              <a:solidFill>
                <a:schemeClr val="tx1"/>
              </a:solidFill>
              <a:effectLst/>
              <a:latin typeface="+mn-lt"/>
              <a:ea typeface="+mn-ea"/>
              <a:cs typeface="+mn-cs"/>
            </a:endParaRPr>
          </a:p>
          <a:p>
            <a:endParaRPr lang="pl-PL" sz="1200" b="1" i="0" kern="1200" dirty="0" smtClean="0">
              <a:solidFill>
                <a:schemeClr val="tx1"/>
              </a:solidFill>
              <a:effectLst/>
              <a:latin typeface="+mn-lt"/>
              <a:ea typeface="+mn-ea"/>
              <a:cs typeface="+mn-cs"/>
            </a:endParaRPr>
          </a:p>
          <a:p>
            <a:endParaRPr lang="pl-PL" sz="1200" b="1" i="0" kern="1200" dirty="0" smtClean="0">
              <a:solidFill>
                <a:schemeClr val="tx1"/>
              </a:solidFill>
              <a:effectLst/>
              <a:latin typeface="+mn-lt"/>
              <a:ea typeface="+mn-ea"/>
              <a:cs typeface="+mn-cs"/>
            </a:endParaRPr>
          </a:p>
          <a:p>
            <a:r>
              <a:rPr lang="pl-PL" sz="1200" b="1" i="0" kern="1200" dirty="0" smtClean="0">
                <a:solidFill>
                  <a:schemeClr val="tx1"/>
                </a:solidFill>
                <a:effectLst/>
                <a:latin typeface="+mn-lt"/>
                <a:ea typeface="+mn-ea"/>
                <a:cs typeface="+mn-cs"/>
              </a:rPr>
              <a:t>Art</a:t>
            </a:r>
            <a:r>
              <a:rPr lang="pl-PL" sz="1200" b="1" i="0" kern="1200" dirty="0">
                <a:solidFill>
                  <a:schemeClr val="tx1"/>
                </a:solidFill>
                <a:effectLst/>
                <a:latin typeface="+mn-lt"/>
                <a:ea typeface="+mn-ea"/>
                <a:cs typeface="+mn-cs"/>
              </a:rPr>
              <a:t>.  147.  </a:t>
            </a:r>
            <a:r>
              <a:rPr lang="pl-PL" sz="1200" b="1" i="0" kern="1200" dirty="0" err="1">
                <a:solidFill>
                  <a:schemeClr val="tx1"/>
                </a:solidFill>
                <a:effectLst/>
                <a:latin typeface="+mn-lt"/>
                <a:ea typeface="+mn-ea"/>
                <a:cs typeface="+mn-cs"/>
              </a:rPr>
              <a:t>Przep</a:t>
            </a:r>
            <a:r>
              <a:rPr lang="pl-PL" sz="1200" b="1" i="0" kern="1200" dirty="0">
                <a:solidFill>
                  <a:schemeClr val="tx1"/>
                </a:solidFill>
                <a:effectLst/>
                <a:latin typeface="+mn-lt"/>
                <a:ea typeface="+mn-ea"/>
                <a:cs typeface="+mn-cs"/>
              </a:rPr>
              <a:t>. </a:t>
            </a:r>
            <a:r>
              <a:rPr lang="pl-PL" sz="1200" b="1" i="0" kern="1200" dirty="0" err="1">
                <a:solidFill>
                  <a:schemeClr val="tx1"/>
                </a:solidFill>
                <a:effectLst/>
                <a:latin typeface="+mn-lt"/>
                <a:ea typeface="+mn-ea"/>
                <a:cs typeface="+mn-cs"/>
              </a:rPr>
              <a:t>wpr</a:t>
            </a:r>
            <a:r>
              <a:rPr lang="pl-PL" sz="1200" b="1" i="0" kern="1200" dirty="0">
                <a:solidFill>
                  <a:schemeClr val="tx1"/>
                </a:solidFill>
                <a:effectLst/>
                <a:latin typeface="+mn-lt"/>
                <a:ea typeface="+mn-ea"/>
                <a:cs typeface="+mn-cs"/>
              </a:rPr>
              <a:t>. [Likwidacja klas trzyletnich liceów ogólnokształcących] </a:t>
            </a:r>
          </a:p>
          <a:p>
            <a:r>
              <a:rPr lang="pl-PL" sz="1200" b="0" i="0" kern="1200" dirty="0">
                <a:solidFill>
                  <a:schemeClr val="tx1"/>
                </a:solidFill>
                <a:effectLst/>
                <a:latin typeface="+mn-lt"/>
                <a:ea typeface="+mn-ea"/>
                <a:cs typeface="+mn-cs"/>
              </a:rPr>
              <a:t>1. Z dniem 1 września 2020 r. likwiduje się klasę I, a w latach następnych kolejne klasy dotychczasowego trzyletniego liceum ogólnokształcącego.</a:t>
            </a:r>
          </a:p>
          <a:p>
            <a:r>
              <a:rPr lang="pl-PL" sz="1200" b="0" i="0" kern="1200" dirty="0">
                <a:solidFill>
                  <a:schemeClr val="tx1"/>
                </a:solidFill>
                <a:effectLst/>
                <a:latin typeface="+mn-lt"/>
                <a:ea typeface="+mn-ea"/>
                <a:cs typeface="+mn-cs"/>
              </a:rPr>
              <a:t>2. Do dnia 31 sierpnia 2019 r. dotychczasowe trzyletnie liceum ogólnokształcące, o którym mowa w </a:t>
            </a:r>
            <a:r>
              <a:rPr lang="pl-PL" sz="1200" b="0" i="0" u="none" strike="noStrike" kern="1200" dirty="0">
                <a:solidFill>
                  <a:schemeClr val="tx1"/>
                </a:solidFill>
                <a:effectLst/>
                <a:latin typeface="+mn-lt"/>
                <a:ea typeface="+mn-ea"/>
                <a:cs typeface="+mn-cs"/>
              </a:rPr>
              <a:t>art. 9 ust. 1 pkt 3 lit. b</a:t>
            </a:r>
            <a:r>
              <a:rPr lang="pl-PL" sz="1200" b="0" i="0" kern="1200" dirty="0">
                <a:solidFill>
                  <a:schemeClr val="tx1"/>
                </a:solidFill>
                <a:effectLst/>
                <a:latin typeface="+mn-lt"/>
                <a:ea typeface="+mn-ea"/>
                <a:cs typeface="+mn-cs"/>
              </a:rPr>
              <a:t> ustawy zmienianej w art. 15, w brzmieniu dotychczasowym, może być tworzone i prowadzone na podstawie przepisów </a:t>
            </a:r>
            <a:r>
              <a:rPr lang="pl-PL" sz="1200" b="0" i="0" u="none" strike="noStrike" kern="1200" dirty="0">
                <a:solidFill>
                  <a:schemeClr val="tx1"/>
                </a:solidFill>
                <a:effectLst/>
                <a:latin typeface="+mn-lt"/>
                <a:ea typeface="+mn-ea"/>
                <a:cs typeface="+mn-cs"/>
              </a:rPr>
              <a:t>ustawy</a:t>
            </a:r>
            <a:r>
              <a:rPr lang="pl-PL" sz="1200" b="0" i="0" kern="1200" dirty="0">
                <a:solidFill>
                  <a:schemeClr val="tx1"/>
                </a:solidFill>
                <a:effectLst/>
                <a:latin typeface="+mn-lt"/>
                <a:ea typeface="+mn-ea"/>
                <a:cs typeface="+mn-cs"/>
              </a:rPr>
              <a:t> - Prawo oświatowe oraz przepisów wydanych na podstawie art. 366.</a:t>
            </a:r>
          </a:p>
          <a:p>
            <a:r>
              <a:rPr lang="pl-PL" sz="1200" b="0" i="0" kern="1200" dirty="0">
                <a:solidFill>
                  <a:schemeClr val="tx1"/>
                </a:solidFill>
                <a:effectLst/>
                <a:latin typeface="+mn-lt"/>
                <a:ea typeface="+mn-ea"/>
                <a:cs typeface="+mn-cs"/>
              </a:rPr>
              <a:t>3. Na rok szkolny 2020/2021 nie przeprowadza się postępowania rekrutacyjnego do klasy I dotychczasowego trzyletniego liceum ogólnokształcącego.</a:t>
            </a: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19</a:t>
            </a:fld>
            <a:endParaRPr lang="pl-PL"/>
          </a:p>
        </p:txBody>
      </p:sp>
    </p:spTree>
    <p:extLst>
      <p:ext uri="{BB962C8B-B14F-4D97-AF65-F5344CB8AC3E}">
        <p14:creationId xmlns:p14="http://schemas.microsoft.com/office/powerpoint/2010/main" val="30231478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i="0" kern="1200" dirty="0" smtClean="0">
                <a:solidFill>
                  <a:schemeClr val="tx1"/>
                </a:solidFill>
                <a:effectLst/>
                <a:latin typeface="+mn-lt"/>
                <a:ea typeface="+mn-ea"/>
                <a:cs typeface="+mn-cs"/>
              </a:rPr>
              <a:t>NA ROK SZKOLNY ODPOWIEDNIO 2017/2018 I 2018/2019 PRZEPROWADZA SIĘ POSTĘPOWANIE REKRUTACYJNE </a:t>
            </a:r>
            <a:r>
              <a:rPr lang="pl-PL" sz="1200" b="1" i="0" kern="1200" dirty="0" smtClean="0">
                <a:solidFill>
                  <a:schemeClr val="tx1"/>
                </a:solidFill>
                <a:effectLst/>
                <a:latin typeface="+mn-lt"/>
                <a:ea typeface="+mn-ea"/>
                <a:cs typeface="+mn-cs"/>
              </a:rPr>
              <a:t>DO KLASY I DOTYCHCZASOWEGO TRZYLETNIEGO</a:t>
            </a:r>
            <a:r>
              <a:rPr lang="pl-PL" sz="1200" i="0" kern="1200" dirty="0" smtClean="0">
                <a:solidFill>
                  <a:schemeClr val="tx1"/>
                </a:solidFill>
                <a:effectLst/>
                <a:latin typeface="+mn-lt"/>
                <a:ea typeface="+mn-ea"/>
                <a:cs typeface="+mn-cs"/>
              </a:rPr>
              <a:t> LICEUM OGÓLNOKSZTAŁCĄCEGO DLA ABSOLWENTÓW GIMNAZJUM. </a:t>
            </a:r>
            <a:endParaRPr lang="pl-PL" sz="16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Na rok szkolny 2019/2020 przeprowadza się postępowanie rekrutacyjne do klasy I:</a:t>
            </a:r>
            <a:endParaRPr lang="pl-PL" sz="1600" i="0" kern="1200" dirty="0" smtClean="0">
              <a:solidFill>
                <a:schemeClr val="tx1"/>
              </a:solidFill>
              <a:effectLst/>
              <a:latin typeface="+mn-lt"/>
              <a:ea typeface="+mn-ea"/>
              <a:cs typeface="+mn-cs"/>
            </a:endParaRPr>
          </a:p>
          <a:p>
            <a:pPr lvl="1"/>
            <a:r>
              <a:rPr lang="pl-PL" sz="1200" i="0" kern="1200" dirty="0" smtClean="0">
                <a:solidFill>
                  <a:schemeClr val="tx1"/>
                </a:solidFill>
                <a:effectLst/>
                <a:latin typeface="+mn-lt"/>
                <a:ea typeface="+mn-ea"/>
                <a:cs typeface="+mn-cs"/>
              </a:rPr>
              <a:t>dotychczasowego trzyletniego liceum ogólnokształcącego dla absolwentów gimnazjum,</a:t>
            </a:r>
            <a:endParaRPr lang="pl-PL" sz="1600" i="0" kern="1200" dirty="0" smtClean="0">
              <a:solidFill>
                <a:schemeClr val="tx1"/>
              </a:solidFill>
              <a:effectLst/>
              <a:latin typeface="+mn-lt"/>
              <a:ea typeface="+mn-ea"/>
              <a:cs typeface="+mn-cs"/>
            </a:endParaRPr>
          </a:p>
          <a:p>
            <a:pPr lvl="1"/>
            <a:r>
              <a:rPr lang="pl-PL" sz="1200" i="0" kern="1200" dirty="0" smtClean="0">
                <a:solidFill>
                  <a:schemeClr val="tx1"/>
                </a:solidFill>
                <a:effectLst/>
                <a:latin typeface="+mn-lt"/>
                <a:ea typeface="+mn-ea"/>
                <a:cs typeface="+mn-cs"/>
              </a:rPr>
              <a:t>czteroletniego liceum ogólnokształcącego dla absolwentów ośmioletniej szkoły podstawowej.</a:t>
            </a:r>
            <a:endParaRPr lang="pl-PL" sz="16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POSTĘPOWANIE REKRUTACYJNE NA ROK SZKOLNY 2019/2020 PRZEPROWADZA SIĘ ODRĘBNIE DLA KANDYDATÓW BĘDĄCYCH ABSOLWENTAMI:</a:t>
            </a:r>
            <a:endParaRPr lang="pl-PL" sz="1600" i="0" kern="1200" dirty="0" smtClean="0">
              <a:solidFill>
                <a:schemeClr val="tx1"/>
              </a:solidFill>
              <a:effectLst/>
              <a:latin typeface="+mn-lt"/>
              <a:ea typeface="+mn-ea"/>
              <a:cs typeface="+mn-cs"/>
            </a:endParaRPr>
          </a:p>
          <a:p>
            <a:pPr lvl="0"/>
            <a:r>
              <a:rPr lang="pl-PL" sz="1200" i="0" kern="1200" dirty="0" smtClean="0">
                <a:solidFill>
                  <a:schemeClr val="tx1"/>
                </a:solidFill>
                <a:effectLst/>
                <a:latin typeface="+mn-lt"/>
                <a:ea typeface="+mn-ea"/>
                <a:cs typeface="+mn-cs"/>
              </a:rPr>
              <a:t>DOTYCHCZASOWEGO GIMNAZJUM, KTÓRZY SĄ PRZYJMOWANI DO KLAS DOTYCHCZASOWEGO TRZYLETNIEGO LICEUM OGÓLNOKSZTAŁCĄCEGO</a:t>
            </a:r>
            <a:r>
              <a:rPr lang="pl-PL" sz="1200" i="1" kern="1200" dirty="0" smtClean="0">
                <a:solidFill>
                  <a:schemeClr val="tx1"/>
                </a:solidFill>
                <a:effectLst/>
                <a:latin typeface="+mn-lt"/>
                <a:ea typeface="+mn-ea"/>
                <a:cs typeface="+mn-cs"/>
              </a:rPr>
              <a:t>,</a:t>
            </a:r>
            <a:endParaRPr lang="pl-PL" sz="1600" kern="1200" dirty="0" smtClean="0">
              <a:solidFill>
                <a:schemeClr val="tx1"/>
              </a:solidFill>
              <a:effectLst/>
              <a:latin typeface="+mn-lt"/>
              <a:ea typeface="+mn-ea"/>
              <a:cs typeface="+mn-cs"/>
            </a:endParaRPr>
          </a:p>
          <a:p>
            <a:pPr lvl="0"/>
            <a:r>
              <a:rPr lang="pl-PL" sz="1200" i="1" kern="1200" dirty="0" smtClean="0">
                <a:solidFill>
                  <a:schemeClr val="tx1"/>
                </a:solidFill>
                <a:effectLst/>
                <a:latin typeface="+mn-lt"/>
                <a:ea typeface="+mn-ea"/>
                <a:cs typeface="+mn-cs"/>
              </a:rPr>
              <a:t>OŚMIOLETNIEJ SZKOŁY PODSTAWOWEJ, KTÓRZY BĘDĄ PRZYJMOWANI DO CZTEROLETNIEGO LICEUM OGÓLNOKSZTAŁCĄCEGO. </a:t>
            </a:r>
          </a:p>
          <a:p>
            <a:pPr lvl="0"/>
            <a:endParaRPr lang="pl-PL" sz="1200" i="1"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pl-PL" sz="1600" b="1" kern="1200" dirty="0" smtClean="0">
                <a:solidFill>
                  <a:schemeClr val="tx1"/>
                </a:solidFill>
                <a:effectLst/>
                <a:latin typeface="+mn-lt"/>
                <a:ea typeface="+mn-ea"/>
                <a:cs typeface="+mn-cs"/>
              </a:rPr>
              <a:t>KONIEC</a:t>
            </a:r>
            <a:r>
              <a:rPr lang="pl-PL" sz="1600" b="1" kern="1200" baseline="0" dirty="0" smtClean="0">
                <a:solidFill>
                  <a:schemeClr val="tx1"/>
                </a:solidFill>
                <a:effectLst/>
                <a:latin typeface="+mn-lt"/>
                <a:ea typeface="+mn-ea"/>
                <a:cs typeface="+mn-cs"/>
              </a:rPr>
              <a:t> KOMENTARZA</a:t>
            </a:r>
            <a:endParaRPr lang="pl-PL" sz="1600" b="1" kern="1200" dirty="0" smtClean="0">
              <a:solidFill>
                <a:schemeClr val="tx1"/>
              </a:solidFill>
              <a:effectLst/>
              <a:latin typeface="+mn-lt"/>
              <a:ea typeface="+mn-ea"/>
              <a:cs typeface="+mn-cs"/>
            </a:endParaRPr>
          </a:p>
          <a:p>
            <a:r>
              <a:rPr lang="pl-PL" sz="1200" b="1" i="1" kern="1200" dirty="0" smtClean="0">
                <a:solidFill>
                  <a:schemeClr val="tx1"/>
                </a:solidFill>
                <a:effectLst/>
                <a:latin typeface="+mn-lt"/>
                <a:ea typeface="+mn-ea"/>
                <a:cs typeface="+mn-cs"/>
              </a:rPr>
              <a:t>Uwaga!</a:t>
            </a:r>
            <a:endParaRPr lang="pl-PL" sz="1600" kern="1200" dirty="0" smtClean="0">
              <a:solidFill>
                <a:schemeClr val="tx1"/>
              </a:solidFill>
              <a:effectLst/>
              <a:latin typeface="+mn-lt"/>
              <a:ea typeface="+mn-ea"/>
              <a:cs typeface="+mn-cs"/>
            </a:endParaRPr>
          </a:p>
          <a:p>
            <a:r>
              <a:rPr lang="pl-PL" sz="1200" i="1" kern="1200" dirty="0" smtClean="0">
                <a:solidFill>
                  <a:schemeClr val="tx1"/>
                </a:solidFill>
                <a:effectLst/>
                <a:latin typeface="+mn-lt"/>
                <a:ea typeface="+mn-ea"/>
                <a:cs typeface="+mn-cs"/>
              </a:rPr>
              <a:t> </a:t>
            </a:r>
            <a:endParaRPr lang="pl-PL" sz="1600" kern="1200" dirty="0" smtClean="0">
              <a:solidFill>
                <a:schemeClr val="tx1"/>
              </a:solidFill>
              <a:effectLst/>
              <a:latin typeface="+mn-lt"/>
              <a:ea typeface="+mn-ea"/>
              <a:cs typeface="+mn-cs"/>
            </a:endParaRPr>
          </a:p>
          <a:p>
            <a:r>
              <a:rPr lang="pl-PL" sz="1200" b="1" i="1" kern="1200" dirty="0" smtClean="0">
                <a:solidFill>
                  <a:schemeClr val="tx1"/>
                </a:solidFill>
                <a:effectLst/>
                <a:latin typeface="+mn-lt"/>
                <a:ea typeface="+mn-ea"/>
                <a:cs typeface="+mn-cs"/>
              </a:rPr>
              <a:t>Zgodnie z art. 149 ust. 4 </a:t>
            </a:r>
            <a:r>
              <a:rPr lang="pl-PL" sz="1200" b="1" i="1" kern="1200" dirty="0" err="1" smtClean="0">
                <a:solidFill>
                  <a:schemeClr val="tx1"/>
                </a:solidFill>
                <a:effectLst/>
                <a:latin typeface="+mn-lt"/>
                <a:ea typeface="+mn-ea"/>
                <a:cs typeface="+mn-cs"/>
              </a:rPr>
              <a:t>Przep</a:t>
            </a:r>
            <a:r>
              <a:rPr lang="pl-PL" sz="1200" b="1" i="1" kern="1200" dirty="0" smtClean="0">
                <a:solidFill>
                  <a:schemeClr val="tx1"/>
                </a:solidFill>
                <a:effectLst/>
                <a:latin typeface="+mn-lt"/>
                <a:ea typeface="+mn-ea"/>
                <a:cs typeface="+mn-cs"/>
              </a:rPr>
              <a:t>. </a:t>
            </a:r>
            <a:r>
              <a:rPr lang="pl-PL" sz="1200" b="1" i="1" kern="1200" dirty="0" err="1" smtClean="0">
                <a:solidFill>
                  <a:schemeClr val="tx1"/>
                </a:solidFill>
                <a:effectLst/>
                <a:latin typeface="+mn-lt"/>
                <a:ea typeface="+mn-ea"/>
                <a:cs typeface="+mn-cs"/>
              </a:rPr>
              <a:t>wpr</a:t>
            </a:r>
            <a:r>
              <a:rPr lang="pl-PL" sz="1200" b="1" i="1" kern="1200" dirty="0" smtClean="0">
                <a:solidFill>
                  <a:schemeClr val="tx1"/>
                </a:solidFill>
                <a:effectLst/>
                <a:latin typeface="+mn-lt"/>
                <a:ea typeface="+mn-ea"/>
                <a:cs typeface="+mn-cs"/>
              </a:rPr>
              <a:t>.</a:t>
            </a:r>
            <a:r>
              <a:rPr lang="pl-PL" sz="1200" i="1" kern="1200" dirty="0" smtClean="0">
                <a:solidFill>
                  <a:schemeClr val="tx1"/>
                </a:solidFill>
                <a:effectLst/>
                <a:latin typeface="+mn-lt"/>
                <a:ea typeface="+mn-ea"/>
                <a:cs typeface="+mn-cs"/>
              </a:rPr>
              <a:t> do postępowania rekrutacyjnego do publicznego trzyletniego liceum ogólnokształcącego na lata szkolne 2017/2018-2019/2020 stosuje się odpowiednio przepisy art. 7b ust. 1c, art. 20a, art. 20b, art. 20c ust. 2 i 3, art. 20d, art. 20f, art. 20h ust. 1, 4, 5, ust. 6 pkt 2-5 i ust. 7, art. 20j, art. 20m, art. 20s pkt 1, art. 20t, art. 20v i art. 20z-20zf ustawy o systemie oświaty w brzmieniu dotychczasowym, oraz przepisy </a:t>
            </a:r>
            <a:r>
              <a:rPr lang="pl-PL" sz="1200" b="1" i="1" kern="1200" dirty="0" smtClean="0">
                <a:solidFill>
                  <a:schemeClr val="tx1"/>
                </a:solidFill>
                <a:effectLst/>
                <a:latin typeface="+mn-lt"/>
                <a:ea typeface="+mn-ea"/>
                <a:cs typeface="+mn-cs"/>
              </a:rPr>
              <a:t>wydane na podstawie art. 367 </a:t>
            </a:r>
            <a:r>
              <a:rPr lang="pl-PL" sz="1200" b="1" i="1" kern="1200" dirty="0" err="1" smtClean="0">
                <a:solidFill>
                  <a:schemeClr val="tx1"/>
                </a:solidFill>
                <a:effectLst/>
                <a:latin typeface="+mn-lt"/>
                <a:ea typeface="+mn-ea"/>
                <a:cs typeface="+mn-cs"/>
              </a:rPr>
              <a:t>Przep</a:t>
            </a:r>
            <a:r>
              <a:rPr lang="pl-PL" sz="1200" b="1" i="1" kern="1200" dirty="0" smtClean="0">
                <a:solidFill>
                  <a:schemeClr val="tx1"/>
                </a:solidFill>
                <a:effectLst/>
                <a:latin typeface="+mn-lt"/>
                <a:ea typeface="+mn-ea"/>
                <a:cs typeface="+mn-cs"/>
              </a:rPr>
              <a:t>. </a:t>
            </a:r>
            <a:r>
              <a:rPr lang="pl-PL" sz="1200" b="1" i="1" kern="1200" dirty="0" err="1" smtClean="0">
                <a:solidFill>
                  <a:schemeClr val="tx1"/>
                </a:solidFill>
                <a:effectLst/>
                <a:latin typeface="+mn-lt"/>
                <a:ea typeface="+mn-ea"/>
                <a:cs typeface="+mn-cs"/>
              </a:rPr>
              <a:t>wpr</a:t>
            </a:r>
            <a:r>
              <a:rPr lang="pl-PL" sz="1200" i="1" kern="1200" dirty="0" smtClean="0">
                <a:solidFill>
                  <a:schemeClr val="tx1"/>
                </a:solidFill>
                <a:effectLst/>
                <a:latin typeface="+mn-lt"/>
                <a:ea typeface="+mn-ea"/>
                <a:cs typeface="+mn-cs"/>
              </a:rPr>
              <a:t>. – mocą którego minister właściwy do spraw oświaty i wychowania określi w drodze rozporządzenia na lata szkolne 2017/2018 – 2019/2020 sposób przeliczania na punkty poszczególnych kryteriów, skład i zadania komisji rekrutacyjnej w przypadku postępowania rekrutacyjnego do dotychczasowego trzyletniego liceum ogólnokształcącego, dla kandydatów będących absolwentami dotychczasowego gimnazjum. </a:t>
            </a:r>
            <a:endParaRPr lang="pl-PL" sz="1600" kern="1200" dirty="0" smtClean="0">
              <a:solidFill>
                <a:schemeClr val="tx1"/>
              </a:solidFill>
              <a:effectLst/>
              <a:latin typeface="+mn-lt"/>
              <a:ea typeface="+mn-ea"/>
              <a:cs typeface="+mn-cs"/>
            </a:endParaRPr>
          </a:p>
          <a:p>
            <a:r>
              <a:rPr lang="pl-PL" sz="1200" i="1" kern="1200" dirty="0" smtClean="0">
                <a:solidFill>
                  <a:schemeClr val="tx1"/>
                </a:solidFill>
                <a:effectLst/>
                <a:latin typeface="+mn-lt"/>
                <a:ea typeface="+mn-ea"/>
                <a:cs typeface="+mn-cs"/>
              </a:rPr>
              <a:t> </a:t>
            </a:r>
            <a:endParaRPr lang="pl-PL" sz="1600" kern="1200" dirty="0" smtClean="0">
              <a:solidFill>
                <a:schemeClr val="tx1"/>
              </a:solidFill>
              <a:effectLst/>
              <a:latin typeface="+mn-lt"/>
              <a:ea typeface="+mn-ea"/>
              <a:cs typeface="+mn-cs"/>
            </a:endParaRPr>
          </a:p>
          <a:p>
            <a:r>
              <a:rPr lang="pl-PL" sz="1200" i="1" kern="1200" dirty="0" smtClean="0">
                <a:solidFill>
                  <a:schemeClr val="tx1"/>
                </a:solidFill>
                <a:effectLst/>
                <a:latin typeface="+mn-lt"/>
                <a:ea typeface="+mn-ea"/>
                <a:cs typeface="+mn-cs"/>
              </a:rPr>
              <a:t>Do postepowania rekrutacyjnego do publicznego trzyletniego liceum ogólnokształcącego na lata szkolne </a:t>
            </a:r>
            <a:r>
              <a:rPr lang="pl-PL" sz="1200" b="1" i="1" kern="1200" dirty="0" smtClean="0">
                <a:solidFill>
                  <a:schemeClr val="tx1"/>
                </a:solidFill>
                <a:effectLst/>
                <a:latin typeface="+mn-lt"/>
                <a:ea typeface="+mn-ea"/>
                <a:cs typeface="+mn-cs"/>
              </a:rPr>
              <a:t>2018/2019 i 2019/2020</a:t>
            </a:r>
            <a:r>
              <a:rPr lang="pl-PL" sz="1200" i="1" kern="1200" dirty="0" smtClean="0">
                <a:solidFill>
                  <a:schemeClr val="tx1"/>
                </a:solidFill>
                <a:effectLst/>
                <a:latin typeface="+mn-lt"/>
                <a:ea typeface="+mn-ea"/>
                <a:cs typeface="+mn-cs"/>
              </a:rPr>
              <a:t> stosuje się także przepis art. 20wa ustawy o systemie oświaty (powołać przepis w notatkach). O roku szkolnym 2017/2018 była mowa powyżej. </a:t>
            </a:r>
            <a:endParaRPr lang="pl-PL" sz="1600" kern="1200" dirty="0" smtClean="0">
              <a:solidFill>
                <a:schemeClr val="tx1"/>
              </a:solidFill>
              <a:effectLst/>
              <a:latin typeface="+mn-lt"/>
              <a:ea typeface="+mn-ea"/>
              <a:cs typeface="+mn-cs"/>
            </a:endParaRPr>
          </a:p>
          <a:p>
            <a:r>
              <a:rPr lang="pl-PL" sz="1200" i="1" kern="1200" dirty="0" smtClean="0">
                <a:solidFill>
                  <a:schemeClr val="tx1"/>
                </a:solidFill>
                <a:effectLst/>
                <a:latin typeface="+mn-lt"/>
                <a:ea typeface="+mn-ea"/>
                <a:cs typeface="+mn-cs"/>
              </a:rPr>
              <a:t>Z kolei, zgodnie z art. 149 ust. 6 </a:t>
            </a:r>
            <a:r>
              <a:rPr lang="pl-PL" sz="1200" i="1" kern="1200" dirty="0" err="1" smtClean="0">
                <a:solidFill>
                  <a:schemeClr val="tx1"/>
                </a:solidFill>
                <a:effectLst/>
                <a:latin typeface="+mn-lt"/>
                <a:ea typeface="+mn-ea"/>
                <a:cs typeface="+mn-cs"/>
              </a:rPr>
              <a:t>Przep</a:t>
            </a:r>
            <a:r>
              <a:rPr lang="pl-PL" sz="1200" i="1" kern="1200" dirty="0" smtClean="0">
                <a:solidFill>
                  <a:schemeClr val="tx1"/>
                </a:solidFill>
                <a:effectLst/>
                <a:latin typeface="+mn-lt"/>
                <a:ea typeface="+mn-ea"/>
                <a:cs typeface="+mn-cs"/>
              </a:rPr>
              <a:t>. </a:t>
            </a:r>
            <a:r>
              <a:rPr lang="pl-PL" sz="1200" i="1" kern="1200" dirty="0" err="1" smtClean="0">
                <a:solidFill>
                  <a:schemeClr val="tx1"/>
                </a:solidFill>
                <a:effectLst/>
                <a:latin typeface="+mn-lt"/>
                <a:ea typeface="+mn-ea"/>
                <a:cs typeface="+mn-cs"/>
              </a:rPr>
              <a:t>wpr</a:t>
            </a:r>
            <a:r>
              <a:rPr lang="pl-PL" sz="1200" i="1" kern="1200" dirty="0" smtClean="0">
                <a:solidFill>
                  <a:schemeClr val="tx1"/>
                </a:solidFill>
                <a:effectLst/>
                <a:latin typeface="+mn-lt"/>
                <a:ea typeface="+mn-ea"/>
                <a:cs typeface="+mn-cs"/>
              </a:rPr>
              <a:t>. do postępowania rekrutacyjnego do czteroletniego liceum ogólnokształcącego stosuje się przepisy ustawy – Prawo oświatowe. </a:t>
            </a:r>
            <a:endParaRPr lang="pl-PL" sz="1600" kern="1200" dirty="0" smtClean="0">
              <a:solidFill>
                <a:schemeClr val="tx1"/>
              </a:solidFill>
              <a:effectLst/>
              <a:latin typeface="+mn-lt"/>
              <a:ea typeface="+mn-ea"/>
              <a:cs typeface="+mn-cs"/>
            </a:endParaRPr>
          </a:p>
          <a:p>
            <a:endParaRPr lang="pl-PL" b="1" dirty="0" smtClean="0"/>
          </a:p>
          <a:p>
            <a:endParaRPr lang="pl-PL" b="1" dirty="0" smtClean="0"/>
          </a:p>
          <a:p>
            <a:endParaRPr lang="pl-PL" b="1" dirty="0" smtClean="0"/>
          </a:p>
          <a:p>
            <a:r>
              <a:rPr lang="pl-PL" b="1" dirty="0" smtClean="0"/>
              <a:t>Art</a:t>
            </a:r>
            <a:r>
              <a:rPr lang="pl-PL" b="1" dirty="0"/>
              <a:t>. 149 ust. 4 </a:t>
            </a:r>
            <a:r>
              <a:rPr lang="pl-PL" b="1" dirty="0" err="1"/>
              <a:t>Przep</a:t>
            </a:r>
            <a:r>
              <a:rPr lang="pl-PL" b="1" dirty="0"/>
              <a:t>. </a:t>
            </a:r>
            <a:r>
              <a:rPr lang="pl-PL" b="1" dirty="0" err="1"/>
              <a:t>wpr</a:t>
            </a:r>
            <a:r>
              <a:rPr lang="pl-PL" b="1" dirty="0"/>
              <a:t>.</a:t>
            </a:r>
          </a:p>
          <a:p>
            <a:r>
              <a:rPr lang="pl-PL" sz="1200" b="0" i="0" kern="1200" dirty="0">
                <a:solidFill>
                  <a:schemeClr val="tx1"/>
                </a:solidFill>
                <a:effectLst/>
                <a:latin typeface="+mn-lt"/>
                <a:ea typeface="+mn-ea"/>
                <a:cs typeface="+mn-cs"/>
              </a:rPr>
              <a:t>Do postępowania rekrutacyjnego do publicznego liceum ogólnokształcącego na lata szkolne 2017/2018-2019/2020 do trzyletniego liceum ogólnokształcącego dla absolwentów gimnazjów stosuje się odpowiednio przepisy </a:t>
            </a:r>
            <a:r>
              <a:rPr lang="pl-PL" sz="1200" b="0" i="0" u="none" strike="noStrike" kern="1200" dirty="0">
                <a:solidFill>
                  <a:schemeClr val="tx1"/>
                </a:solidFill>
                <a:effectLst/>
                <a:latin typeface="+mn-lt"/>
                <a:ea typeface="+mn-ea"/>
                <a:cs typeface="+mn-cs"/>
              </a:rPr>
              <a:t>art. 7b ust. 1c</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art. 20a</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art. 20b</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art. 20c ust. 2</a:t>
            </a:r>
            <a:r>
              <a:rPr lang="pl-PL" sz="1200" b="0" i="0" kern="1200" dirty="0">
                <a:solidFill>
                  <a:schemeClr val="tx1"/>
                </a:solidFill>
                <a:effectLst/>
                <a:latin typeface="+mn-lt"/>
                <a:ea typeface="+mn-ea"/>
                <a:cs typeface="+mn-cs"/>
              </a:rPr>
              <a:t> i </a:t>
            </a:r>
            <a:r>
              <a:rPr lang="pl-PL" sz="1200" b="0" i="0" u="none" strike="noStrike" kern="1200" dirty="0">
                <a:solidFill>
                  <a:schemeClr val="tx1"/>
                </a:solidFill>
                <a:effectLst/>
                <a:latin typeface="+mn-lt"/>
                <a:ea typeface="+mn-ea"/>
                <a:cs typeface="+mn-cs"/>
              </a:rPr>
              <a:t>3</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art. 20d</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art. 20f</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art. 20h ust. 1</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4</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5</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ust. 6 pkt 2-5</a:t>
            </a:r>
            <a:r>
              <a:rPr lang="pl-PL" sz="1200" b="0" i="0" kern="1200" dirty="0">
                <a:solidFill>
                  <a:schemeClr val="tx1"/>
                </a:solidFill>
                <a:effectLst/>
                <a:latin typeface="+mn-lt"/>
                <a:ea typeface="+mn-ea"/>
                <a:cs typeface="+mn-cs"/>
              </a:rPr>
              <a:t> i </a:t>
            </a:r>
            <a:r>
              <a:rPr lang="pl-PL" sz="1200" b="0" i="0" u="none" strike="noStrike" kern="1200" dirty="0">
                <a:solidFill>
                  <a:schemeClr val="tx1"/>
                </a:solidFill>
                <a:effectLst/>
                <a:latin typeface="+mn-lt"/>
                <a:ea typeface="+mn-ea"/>
                <a:cs typeface="+mn-cs"/>
              </a:rPr>
              <a:t>ust. 7</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art. 20j</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art. 20m</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art. 20s pkt 1</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art. 20t</a:t>
            </a:r>
            <a:r>
              <a:rPr lang="pl-PL" sz="1200" b="0" i="0" kern="1200" dirty="0">
                <a:solidFill>
                  <a:schemeClr val="tx1"/>
                </a:solidFill>
                <a:effectLst/>
                <a:latin typeface="+mn-lt"/>
                <a:ea typeface="+mn-ea"/>
                <a:cs typeface="+mn-cs"/>
              </a:rPr>
              <a:t>, </a:t>
            </a:r>
            <a:r>
              <a:rPr lang="pl-PL" sz="1200" b="0" i="0" u="none" strike="noStrike" kern="1200" dirty="0">
                <a:solidFill>
                  <a:schemeClr val="tx1"/>
                </a:solidFill>
                <a:effectLst/>
                <a:latin typeface="+mn-lt"/>
                <a:ea typeface="+mn-ea"/>
                <a:cs typeface="+mn-cs"/>
              </a:rPr>
              <a:t>art. 20v </a:t>
            </a:r>
            <a:r>
              <a:rPr lang="pl-PL" sz="1200" b="0" i="0" kern="1200" dirty="0">
                <a:solidFill>
                  <a:schemeClr val="tx1"/>
                </a:solidFill>
                <a:effectLst/>
                <a:latin typeface="+mn-lt"/>
                <a:ea typeface="+mn-ea"/>
                <a:cs typeface="+mn-cs"/>
              </a:rPr>
              <a:t>i </a:t>
            </a:r>
            <a:r>
              <a:rPr lang="pl-PL" sz="1200" b="0" i="0" u="none" strike="noStrike" kern="1200" dirty="0">
                <a:solidFill>
                  <a:schemeClr val="tx1"/>
                </a:solidFill>
                <a:effectLst/>
                <a:latin typeface="+mn-lt"/>
                <a:ea typeface="+mn-ea"/>
                <a:cs typeface="+mn-cs"/>
              </a:rPr>
              <a:t>art. 20z-20zf</a:t>
            </a:r>
            <a:r>
              <a:rPr lang="pl-PL" sz="1200" b="0" i="0" kern="1200" dirty="0">
                <a:solidFill>
                  <a:schemeClr val="tx1"/>
                </a:solidFill>
                <a:effectLst/>
                <a:latin typeface="+mn-lt"/>
                <a:ea typeface="+mn-ea"/>
                <a:cs typeface="+mn-cs"/>
              </a:rPr>
              <a:t> ustawy zmienianej w art. 15 (</a:t>
            </a:r>
            <a:r>
              <a:rPr lang="pl-PL" sz="1200" b="0" i="1" kern="1200" dirty="0">
                <a:solidFill>
                  <a:schemeClr val="tx1"/>
                </a:solidFill>
                <a:effectLst/>
                <a:latin typeface="+mn-lt"/>
                <a:ea typeface="+mn-ea"/>
                <a:cs typeface="+mn-cs"/>
              </a:rPr>
              <a:t>tj. ustawy o systemie oświaty</a:t>
            </a:r>
            <a:r>
              <a:rPr lang="pl-PL" sz="1200" b="0" i="0" kern="1200" dirty="0">
                <a:solidFill>
                  <a:schemeClr val="tx1"/>
                </a:solidFill>
                <a:effectLst/>
                <a:latin typeface="+mn-lt"/>
                <a:ea typeface="+mn-ea"/>
                <a:cs typeface="+mn-cs"/>
              </a:rPr>
              <a:t>), w brzmieniu dotychczasowym, oraz przepisy wydane na podstawie art. 367.</a:t>
            </a:r>
          </a:p>
          <a:p>
            <a:endParaRPr lang="pl-PL"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pl-PL" sz="1200" b="1" i="0" kern="1200" dirty="0">
                <a:solidFill>
                  <a:schemeClr val="tx1"/>
                </a:solidFill>
                <a:effectLst/>
                <a:latin typeface="+mn-lt"/>
                <a:ea typeface="+mn-ea"/>
                <a:cs typeface="+mn-cs"/>
              </a:rPr>
              <a:t>Na podstawie art. 367 </a:t>
            </a:r>
            <a:r>
              <a:rPr lang="pl-PL" sz="1200" b="1" i="0" kern="1200" dirty="0" err="1">
                <a:solidFill>
                  <a:schemeClr val="tx1"/>
                </a:solidFill>
                <a:effectLst/>
                <a:latin typeface="+mn-lt"/>
                <a:ea typeface="+mn-ea"/>
                <a:cs typeface="+mn-cs"/>
              </a:rPr>
              <a:t>Przep</a:t>
            </a:r>
            <a:r>
              <a:rPr lang="pl-PL" sz="1200" b="1" i="0" kern="1200" dirty="0">
                <a:solidFill>
                  <a:schemeClr val="tx1"/>
                </a:solidFill>
                <a:effectLst/>
                <a:latin typeface="+mn-lt"/>
                <a:ea typeface="+mn-ea"/>
                <a:cs typeface="+mn-cs"/>
              </a:rPr>
              <a:t>. </a:t>
            </a:r>
            <a:r>
              <a:rPr lang="pl-PL" sz="1200" b="1" i="0" kern="1200" dirty="0" err="1">
                <a:solidFill>
                  <a:schemeClr val="tx1"/>
                </a:solidFill>
                <a:effectLst/>
                <a:latin typeface="+mn-lt"/>
                <a:ea typeface="+mn-ea"/>
                <a:cs typeface="+mn-cs"/>
              </a:rPr>
              <a:t>wpr</a:t>
            </a:r>
            <a:r>
              <a:rPr lang="pl-PL" sz="1200" b="1" i="0" kern="1200" dirty="0">
                <a:solidFill>
                  <a:schemeClr val="tx1"/>
                </a:solidFill>
                <a:effectLst/>
                <a:latin typeface="+mn-lt"/>
                <a:ea typeface="+mn-ea"/>
                <a:cs typeface="+mn-cs"/>
              </a:rPr>
              <a:t>. </a:t>
            </a:r>
            <a:r>
              <a:rPr lang="pl-PL" sz="1200" b="0" i="0" kern="1200" dirty="0">
                <a:solidFill>
                  <a:schemeClr val="tx1"/>
                </a:solidFill>
                <a:effectLst/>
                <a:latin typeface="+mn-lt"/>
                <a:ea typeface="+mn-ea"/>
                <a:cs typeface="+mn-cs"/>
              </a:rPr>
              <a:t>- </a:t>
            </a:r>
            <a:r>
              <a:rPr lang="pl-PL" sz="1200" kern="1200" dirty="0">
                <a:solidFill>
                  <a:schemeClr val="tx1"/>
                </a:solidFill>
                <a:effectLst/>
                <a:latin typeface="+mn-lt"/>
                <a:ea typeface="+mn-ea"/>
                <a:cs typeface="+mn-cs"/>
              </a:rPr>
              <a:t>minister właściwy do spraw oświaty i wychowania określi w drodze rozporządzenia na lata szkolne 2017/2018 – 2019/2020 sposób przeliczania na punkty poszczególnych kryteriów, skład i zadania komisji rekrutacyjnej w przypadku postępowania rekrutacyjnego do dotychczasowego trzyletniego liceum ogólnokształcącego, dla kandydatów będących absolwentami dotychczasowego gimnazjum. </a:t>
            </a:r>
          </a:p>
          <a:p>
            <a:pPr marL="0" marR="0" lvl="0" indent="0" algn="l" defTabSz="914400" rtl="0" eaLnBrk="1" fontAlgn="auto" latinLnBrk="0" hangingPunct="1">
              <a:lnSpc>
                <a:spcPct val="100000"/>
              </a:lnSpc>
              <a:spcBef>
                <a:spcPts val="0"/>
              </a:spcBef>
              <a:spcAft>
                <a:spcPts val="0"/>
              </a:spcAft>
              <a:buClrTx/>
              <a:buSzTx/>
              <a:buFontTx/>
              <a:buNone/>
              <a:tabLst/>
              <a:defRPr/>
            </a:pPr>
            <a:endParaRPr lang="pl-PL"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pl-PL" sz="1200" kern="1200" dirty="0">
                <a:solidFill>
                  <a:schemeClr val="tx1"/>
                </a:solidFill>
                <a:effectLst/>
                <a:latin typeface="+mn-lt"/>
                <a:ea typeface="+mn-ea"/>
                <a:cs typeface="+mn-cs"/>
              </a:rPr>
              <a:t>Do postepowania rekrutacyjnego do publicznego trzyletniego liceum ogólnokształcącego na lata szkolne </a:t>
            </a:r>
            <a:r>
              <a:rPr lang="pl-PL" sz="1200" b="1" kern="1200" dirty="0">
                <a:solidFill>
                  <a:schemeClr val="tx1"/>
                </a:solidFill>
                <a:effectLst/>
                <a:latin typeface="+mn-lt"/>
                <a:ea typeface="+mn-ea"/>
                <a:cs typeface="+mn-cs"/>
              </a:rPr>
              <a:t>2018/2019 i 2019/2020</a:t>
            </a:r>
            <a:r>
              <a:rPr lang="pl-PL" sz="1200" kern="1200" dirty="0">
                <a:solidFill>
                  <a:schemeClr val="tx1"/>
                </a:solidFill>
                <a:effectLst/>
                <a:latin typeface="+mn-lt"/>
                <a:ea typeface="+mn-ea"/>
                <a:cs typeface="+mn-cs"/>
              </a:rPr>
              <a:t> stosuje się także przepis art. 20wa ustawy o systemie oświaty.</a:t>
            </a:r>
          </a:p>
          <a:p>
            <a:endParaRPr lang="pl-PL" sz="1200" b="1" i="0" kern="1200" dirty="0">
              <a:solidFill>
                <a:schemeClr val="tx1"/>
              </a:solidFill>
              <a:effectLst/>
              <a:latin typeface="+mn-lt"/>
              <a:ea typeface="+mn-ea"/>
              <a:cs typeface="+mn-cs"/>
            </a:endParaRPr>
          </a:p>
          <a:p>
            <a:r>
              <a:rPr lang="pl-PL" sz="1200" b="1" i="0" kern="1200" dirty="0">
                <a:solidFill>
                  <a:schemeClr val="tx1"/>
                </a:solidFill>
                <a:effectLst/>
                <a:latin typeface="+mn-lt"/>
                <a:ea typeface="+mn-ea"/>
                <a:cs typeface="+mn-cs"/>
              </a:rPr>
              <a:t>Art.  20wa.  [Określenie terminów postępowania rekrutacyjnego i uzupełniającego; ogłoszenie kryteriów branych pod uwagę w postępowaniach]</a:t>
            </a:r>
            <a:r>
              <a:rPr lang="pl-PL" sz="1200" b="0" i="0" kern="1200" dirty="0">
                <a:solidFill>
                  <a:schemeClr val="tx1"/>
                </a:solidFill>
                <a:effectLst/>
                <a:latin typeface="+mn-lt"/>
                <a:ea typeface="+mn-ea"/>
                <a:cs typeface="+mn-cs"/>
              </a:rPr>
              <a:t> </a:t>
            </a:r>
          </a:p>
          <a:p>
            <a:endParaRPr lang="pl-PL" sz="1200" b="0" i="0" kern="1200" dirty="0">
              <a:solidFill>
                <a:schemeClr val="tx1"/>
              </a:solidFill>
              <a:effectLst/>
              <a:latin typeface="+mn-lt"/>
              <a:ea typeface="+mn-ea"/>
              <a:cs typeface="+mn-cs"/>
            </a:endParaRPr>
          </a:p>
          <a:p>
            <a:r>
              <a:rPr lang="pl-PL" sz="1200" b="0" i="0" kern="1200" dirty="0">
                <a:solidFill>
                  <a:schemeClr val="tx1"/>
                </a:solidFill>
                <a:effectLst/>
                <a:latin typeface="+mn-lt"/>
                <a:ea typeface="+mn-ea"/>
                <a:cs typeface="+mn-cs"/>
              </a:rPr>
              <a:t>1. Terminy przeprowadzania postępowania rekrutacyjnego i postępowania uzupełniającego, w tym terminy składania dokumentów, do:</a:t>
            </a:r>
          </a:p>
          <a:p>
            <a:r>
              <a:rPr lang="pl-PL" sz="1200" b="0" i="0" kern="1200" dirty="0">
                <a:solidFill>
                  <a:schemeClr val="tx1"/>
                </a:solidFill>
                <a:effectLst/>
                <a:latin typeface="+mn-lt"/>
                <a:ea typeface="+mn-ea"/>
                <a:cs typeface="+mn-cs"/>
              </a:rPr>
              <a:t>1) publicznych przedszkoli, publicznych innych form wychowania przedszkolnego i klas pierwszych publicznych szkół podstawowych - określa do końca stycznia organ prowadzący odpowiednio publiczne przedszkole, publiczną inną formę wychowania przedszkolnego lub publiczną szkołę podstawową;</a:t>
            </a:r>
          </a:p>
          <a:p>
            <a:r>
              <a:rPr lang="pl-PL" sz="1200" b="0" i="0" kern="1200" dirty="0">
                <a:solidFill>
                  <a:schemeClr val="tx1"/>
                </a:solidFill>
                <a:effectLst/>
                <a:latin typeface="+mn-lt"/>
                <a:ea typeface="+mn-ea"/>
                <a:cs typeface="+mn-cs"/>
              </a:rPr>
              <a:t>2) publicznych szkół podstawowych dla dorosłych, klas pierwszych publicznych gimnazjów, klas pierwszych publicznych szkół ponadgimnazjalnych i na semestr pierwszy publicznych szkół policealnych - określa do końca stycznia właściwy kurator oświaty.</a:t>
            </a:r>
          </a:p>
          <a:p>
            <a:endParaRPr lang="pl-PL" sz="1200" b="0" i="0" kern="1200" dirty="0">
              <a:solidFill>
                <a:schemeClr val="tx1"/>
              </a:solidFill>
              <a:effectLst/>
              <a:latin typeface="+mn-lt"/>
              <a:ea typeface="+mn-ea"/>
              <a:cs typeface="+mn-cs"/>
            </a:endParaRPr>
          </a:p>
          <a:p>
            <a:r>
              <a:rPr lang="pl-PL" sz="1200" b="0" i="0" kern="1200" dirty="0">
                <a:solidFill>
                  <a:schemeClr val="tx1"/>
                </a:solidFill>
                <a:effectLst/>
                <a:latin typeface="+mn-lt"/>
                <a:ea typeface="+mn-ea"/>
                <a:cs typeface="+mn-cs"/>
              </a:rPr>
              <a:t>2. Dyrektor publicznej szkoły do końca lutego, a w przypadku publicznych szkół, w których zajęcia dydaktyczno-wychowawcze rozpoczynają się w pierwszym powszednim dniu lutego - do końca września, podaje do publicznej wiadomości szczegółowy termin:1) przeprowadzenia sprawdzianu uzdolnień kierunkowych, o którym mowa w art. 20f ust. 5, oraz termin podania do publicznej wiadomości listy kandydatów zawierającej imiona i nazwiska kandydatów, którzy uzyskali pozytywny wynik tego sprawdzianu,</a:t>
            </a:r>
          </a:p>
          <a:p>
            <a:r>
              <a:rPr lang="pl-PL" sz="1200" b="0" i="0" kern="1200" dirty="0">
                <a:solidFill>
                  <a:schemeClr val="tx1"/>
                </a:solidFill>
                <a:effectLst/>
                <a:latin typeface="+mn-lt"/>
                <a:ea typeface="+mn-ea"/>
                <a:cs typeface="+mn-cs"/>
              </a:rPr>
              <a:t>2) przeprowadzenia sprawdzianu uzdolnień lub predyspozycji przydatnych w danym zawodzie, o którym mowa w art. 20g ust. 1a i art. 20k ust. 1a, oraz termin podania do publicznej wiadomości listy kandydatów zawierającej imiona i nazwiska kandydatów, którzy uzyskali pozytywny wynik tego sprawdzianu,</a:t>
            </a:r>
          </a:p>
          <a:p>
            <a:r>
              <a:rPr lang="pl-PL" sz="1200" b="0" i="0" kern="1200" dirty="0">
                <a:solidFill>
                  <a:schemeClr val="tx1"/>
                </a:solidFill>
                <a:effectLst/>
                <a:latin typeface="+mn-lt"/>
                <a:ea typeface="+mn-ea"/>
                <a:cs typeface="+mn-cs"/>
              </a:rPr>
              <a:t>3) przeprowadzenia rozmowy kwalifikacyjnej, o której mowa w art. 20k ust. 5- biorąc pod uwagę terminy określone przez właściwego kuratora oświaty zgodnie z ust. 1 pkt 2.</a:t>
            </a:r>
          </a:p>
          <a:p>
            <a:endParaRPr lang="pl-PL" sz="1200" b="0" i="0" kern="1200" dirty="0">
              <a:solidFill>
                <a:schemeClr val="tx1"/>
              </a:solidFill>
              <a:effectLst/>
              <a:latin typeface="+mn-lt"/>
              <a:ea typeface="+mn-ea"/>
              <a:cs typeface="+mn-cs"/>
            </a:endParaRPr>
          </a:p>
          <a:p>
            <a:r>
              <a:rPr lang="pl-PL" sz="1200" b="0" i="0" kern="1200" dirty="0">
                <a:solidFill>
                  <a:schemeClr val="tx1"/>
                </a:solidFill>
                <a:effectLst/>
                <a:latin typeface="+mn-lt"/>
                <a:ea typeface="+mn-ea"/>
                <a:cs typeface="+mn-cs"/>
              </a:rPr>
              <a:t>3. Organ prowadzący publiczne przedszkole, publiczną inną formę wychowania przedszkolnego, publiczną szkołę podstawową lub publiczne gimnazjum do końca stycznia podaje do publicznej wiadomości kryteria brane pod uwagę w postępowaniu rekrutacyjnym i postępowaniu uzupełniającym oraz dokumenty niezbędne do potwierdzenia spełnienia tych kryteriów, a także liczbę punktów możliwą do uzyskania za poszczególne kryteria, zgodnie z art. 20c ust. 4-6 i art. 20e ust. 3 i 4.</a:t>
            </a:r>
          </a:p>
          <a:p>
            <a:endParaRPr lang="pl-PL" sz="1200" b="0" i="0" kern="1200" dirty="0">
              <a:solidFill>
                <a:schemeClr val="tx1"/>
              </a:solidFill>
              <a:effectLst/>
              <a:latin typeface="+mn-lt"/>
              <a:ea typeface="+mn-ea"/>
              <a:cs typeface="+mn-cs"/>
            </a:endParaRPr>
          </a:p>
          <a:p>
            <a:r>
              <a:rPr lang="pl-PL" sz="1200" b="0" i="0" kern="1200" dirty="0">
                <a:solidFill>
                  <a:schemeClr val="tx1"/>
                </a:solidFill>
                <a:effectLst/>
                <a:latin typeface="+mn-lt"/>
                <a:ea typeface="+mn-ea"/>
                <a:cs typeface="+mn-cs"/>
              </a:rPr>
              <a:t>4. Dyrektor publicznej szkoły do końca lutego, a w przypadku publicznych szkół, w których zajęcia dydaktyczno-wychowawcze rozpoczynają się w pierwszym powszednim dniu lutego - do końca września, podaje do publicznej wiadomości odpowiednio informację o:1) języku obcym, który jest językiem nauczania albo drugim językiem nauczania w danej szkole lub oddziale, o których mowa w art. 7b ust. 1 i 1c, art. 20i ust. 1 i art. 20j ust. 1;</a:t>
            </a:r>
          </a:p>
          <a:p>
            <a:r>
              <a:rPr lang="pl-PL" sz="1200" b="0" i="0" kern="1200" dirty="0">
                <a:solidFill>
                  <a:schemeClr val="tx1"/>
                </a:solidFill>
                <a:effectLst/>
                <a:latin typeface="+mn-lt"/>
                <a:ea typeface="+mn-ea"/>
                <a:cs typeface="+mn-cs"/>
              </a:rPr>
              <a:t>2) sporcie, w którym odbywa się szkolenie sportowe w danej szkole lub danym oddziale, o których mowa w art. 20h ust. 1 i 4;</a:t>
            </a:r>
          </a:p>
          <a:p>
            <a:r>
              <a:rPr lang="pl-PL" sz="1200" b="0" i="0" kern="1200" dirty="0">
                <a:solidFill>
                  <a:schemeClr val="tx1"/>
                </a:solidFill>
                <a:effectLst/>
                <a:latin typeface="+mn-lt"/>
                <a:ea typeface="+mn-ea"/>
                <a:cs typeface="+mn-cs"/>
              </a:rPr>
              <a:t>3) obowiązkowych zajęciach edukacyjnych, o których mowa w art. 20f ust. 2 pkt 2, art. 20h ust. 6 pkt 3 i art. 20j ust. 2 pkt 3, z których oceny wymienione na świadectwie ukończenia gimnazjum będą brane pod uwagę w postępowaniu rekrutacyjnym do szkoły ponadgimnazjalnej, o której mowa w art. 7b ust. 1c, art. 20f ust. 1, art. 20h ust. 4 i art. 20j ust. 1.</a:t>
            </a:r>
          </a:p>
          <a:p>
            <a:endParaRPr lang="pl-PL" sz="1200" b="0" i="0" kern="1200" dirty="0">
              <a:solidFill>
                <a:schemeClr val="tx1"/>
              </a:solidFill>
              <a:effectLst/>
              <a:latin typeface="+mn-lt"/>
              <a:ea typeface="+mn-ea"/>
              <a:cs typeface="+mn-cs"/>
            </a:endParaRPr>
          </a:p>
          <a:p>
            <a:r>
              <a:rPr lang="pl-PL" sz="1200" b="0" i="0" kern="1200" dirty="0">
                <a:solidFill>
                  <a:schemeClr val="tx1"/>
                </a:solidFill>
                <a:effectLst/>
                <a:latin typeface="+mn-lt"/>
                <a:ea typeface="+mn-ea"/>
                <a:cs typeface="+mn-cs"/>
              </a:rPr>
              <a:t>5. W przypadku nowo tworzonych publicznych przedszkoli, publicznych innych form wychowania przedszkolnego i publicznych szkół terminy oraz informacje, o których mowa w ust. 2-4, należy podać do publicznej wiadomości nie później niż do dnia rozpoczęcia składania wniosków o przyjęcie odpowiednio do nowo tworzonych publicznych przedszkoli, publicznych innych form wychowania przedszkolnego lub publicznych szkół w postępowaniu rekrutacyjnym albo postępowaniu uzupełniającym, ustalonego zgodnie z ust. 1.</a:t>
            </a:r>
          </a:p>
          <a:p>
            <a:endParaRPr lang="pl-PL" sz="1200" b="0" i="0" kern="1200" dirty="0">
              <a:solidFill>
                <a:schemeClr val="tx1"/>
              </a:solidFill>
              <a:effectLst/>
              <a:latin typeface="+mn-lt"/>
              <a:ea typeface="+mn-ea"/>
              <a:cs typeface="+mn-cs"/>
            </a:endParaRPr>
          </a:p>
          <a:p>
            <a:r>
              <a:rPr lang="pl-PL" sz="1200" b="0" i="0" kern="1200" dirty="0">
                <a:solidFill>
                  <a:schemeClr val="tx1"/>
                </a:solidFill>
                <a:effectLst/>
                <a:latin typeface="+mn-lt"/>
                <a:ea typeface="+mn-ea"/>
                <a:cs typeface="+mn-cs"/>
              </a:rPr>
              <a:t>6. W przypadku wystąpienia na danym terenie stanu nadzwyczajnego, w szczególności sytuacji zagrażającej życiu lub zdrowiu obywateli, uniemożliwiającego przeprowadzenie postępowania rekrutacyjnego lub postępowania uzupełniającego w terminach określonych w ust. 1-5, dyrektor przedszkola lub szkoły, w uzgodnieniu z organem prowadzącym, ustala terminy przeprowadzania postępowania rekrutacyjnego i postępowania uzupełniającego, w tym terminy składania dokumentów, oraz szczegółowe terminy, o których mowa w ust. 2 i 5, i podaje je do publicznej wiadomości poprzez umieszczenie w widocznym miejscu w siedzibie przedszkola lub szkoły oraz na jej stronie internetowej.</a:t>
            </a:r>
          </a:p>
          <a:p>
            <a:endParaRPr lang="pl-PL" sz="1200" b="0" i="0" kern="1200" dirty="0">
              <a:solidFill>
                <a:schemeClr val="tx1"/>
              </a:solidFill>
              <a:effectLst/>
              <a:latin typeface="+mn-lt"/>
              <a:ea typeface="+mn-ea"/>
              <a:cs typeface="+mn-cs"/>
            </a:endParaRPr>
          </a:p>
          <a:p>
            <a:r>
              <a:rPr lang="pl-PL" sz="1200" b="0" i="0" kern="1200" dirty="0">
                <a:solidFill>
                  <a:schemeClr val="tx1"/>
                </a:solidFill>
                <a:effectLst/>
                <a:latin typeface="+mn-lt"/>
                <a:ea typeface="+mn-ea"/>
                <a:cs typeface="+mn-cs"/>
              </a:rPr>
              <a:t>7. Dyrektor publicznej szkoły, publicznej placówki lub publicznego ośrodka, o których mowa w art. 2 pkt 3a, prowadzących kwalifikacyjne kursy zawodowe, w uzgodnieniu z organem prowadzącym, ustala i podaje do publicznej wiadomości terminy przeprowadzania postępowania rekrutacyjnego na kwalifikacyjne kursy zawodowe, w tym terminy składania dokumentów.</a:t>
            </a:r>
          </a:p>
          <a:p>
            <a:endParaRPr lang="pl-PL" sz="1200" b="0" i="0" kern="1200" dirty="0">
              <a:solidFill>
                <a:schemeClr val="tx1"/>
              </a:solidFill>
              <a:effectLst/>
              <a:latin typeface="+mn-lt"/>
              <a:ea typeface="+mn-ea"/>
              <a:cs typeface="+mn-cs"/>
            </a:endParaRPr>
          </a:p>
          <a:p>
            <a:r>
              <a:rPr lang="pl-PL" sz="1200" b="0" i="0" kern="1200" dirty="0">
                <a:solidFill>
                  <a:schemeClr val="tx1"/>
                </a:solidFill>
                <a:effectLst/>
                <a:latin typeface="+mn-lt"/>
                <a:ea typeface="+mn-ea"/>
                <a:cs typeface="+mn-cs"/>
              </a:rPr>
              <a:t>8. Dyrektor publicznej placówki lub publicznego ośrodka, o których mowa w art. 2 pkt 3a, prowadzących kształcenie ustawiczne w formach pozaszkolnych, w uzgodnieniu z organem prowadzącym, ustala i podaje do publicznej wiadomości terminy przeprowadzania postępowania rekrutacyjnego na pozaszkolne formy kształcenia, w tym terminy składania dokumentów.</a:t>
            </a:r>
          </a:p>
          <a:p>
            <a:endParaRPr lang="pl-PL" sz="1200" b="0" i="0" kern="1200" dirty="0">
              <a:solidFill>
                <a:schemeClr val="tx1"/>
              </a:solidFill>
              <a:effectLst/>
              <a:latin typeface="+mn-lt"/>
              <a:ea typeface="+mn-ea"/>
              <a:cs typeface="+mn-cs"/>
            </a:endParaRPr>
          </a:p>
          <a:p>
            <a:r>
              <a:rPr lang="pl-PL" sz="1200" b="0" i="0" kern="1200" dirty="0">
                <a:solidFill>
                  <a:schemeClr val="tx1"/>
                </a:solidFill>
                <a:effectLst/>
                <a:latin typeface="+mn-lt"/>
                <a:ea typeface="+mn-ea"/>
                <a:cs typeface="+mn-cs"/>
              </a:rPr>
              <a:t>9. W przypadku publicznych szkół policealnych oraz publicznych szkół dla dorosłych komisja rekrutacyjna, w uzgodnieniu z dyrektorem szkoły, rozpatruje w postępowaniu uzupełniającym wniosek kandydata złożony po terminie określonym zgodnie z ust. 1 pkt 2, jeżeli szkoła nadal dysponuje wolnymi miejscami.</a:t>
            </a:r>
          </a:p>
          <a:p>
            <a:pPr marL="0" marR="0" lvl="0" indent="0" algn="l" defTabSz="914400" rtl="0" eaLnBrk="1" fontAlgn="auto" latinLnBrk="0" hangingPunct="1">
              <a:lnSpc>
                <a:spcPct val="100000"/>
              </a:lnSpc>
              <a:spcBef>
                <a:spcPts val="0"/>
              </a:spcBef>
              <a:spcAft>
                <a:spcPts val="0"/>
              </a:spcAft>
              <a:buClrTx/>
              <a:buSzTx/>
              <a:buFontTx/>
              <a:buNone/>
              <a:tabLst/>
              <a:defRPr/>
            </a:pPr>
            <a:endParaRPr lang="pl-PL"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pl-PL" sz="1200" kern="1200" dirty="0">
              <a:solidFill>
                <a:schemeClr val="tx1"/>
              </a:solidFill>
              <a:effectLst/>
              <a:latin typeface="+mn-lt"/>
              <a:ea typeface="+mn-ea"/>
              <a:cs typeface="+mn-cs"/>
            </a:endParaRP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20</a:t>
            </a:fld>
            <a:endParaRPr lang="pl-PL"/>
          </a:p>
        </p:txBody>
      </p:sp>
    </p:spTree>
    <p:extLst>
      <p:ext uri="{BB962C8B-B14F-4D97-AF65-F5344CB8AC3E}">
        <p14:creationId xmlns:p14="http://schemas.microsoft.com/office/powerpoint/2010/main" val="2433375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b="1" i="0" kern="1200" dirty="0" smtClean="0">
                <a:solidFill>
                  <a:schemeClr val="tx1"/>
                </a:solidFill>
                <a:effectLst/>
                <a:latin typeface="+mn-lt"/>
                <a:ea typeface="+mn-ea"/>
                <a:cs typeface="+mn-cs"/>
              </a:rPr>
              <a:t>SYTUACJA NIEPROMOWANYCH UCZNIÓW DOTYCHCZASOWEGO 3-LETNIEGO LICEUM OGÓLNOKSZTAŁCĄCEGO (ART. 150)</a:t>
            </a:r>
            <a:endParaRPr lang="pl-PL" sz="12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Jeżeli uczeń klasy II lub III w dotychczasowym trzyletnim liceum ogólnokształcącym, </a:t>
            </a:r>
            <a:r>
              <a:rPr lang="pl-PL" sz="1200" b="1" i="0" kern="1200" dirty="0" smtClean="0">
                <a:solidFill>
                  <a:schemeClr val="tx1"/>
                </a:solidFill>
                <a:effectLst/>
                <a:latin typeface="+mn-lt"/>
                <a:ea typeface="+mn-ea"/>
                <a:cs typeface="+mn-cs"/>
              </a:rPr>
              <a:t>uczył się jako przedmiotu obowiązkowego języka obcego nowożytnego</a:t>
            </a:r>
            <a:r>
              <a:rPr lang="pl-PL" sz="1200" i="0" kern="1200" dirty="0" smtClean="0">
                <a:solidFill>
                  <a:schemeClr val="tx1"/>
                </a:solidFill>
                <a:effectLst/>
                <a:latin typeface="+mn-lt"/>
                <a:ea typeface="+mn-ea"/>
                <a:cs typeface="+mn-cs"/>
              </a:rPr>
              <a:t> </a:t>
            </a:r>
            <a:r>
              <a:rPr lang="pl-PL" sz="1200" b="1" i="0" kern="1200" dirty="0" smtClean="0">
                <a:solidFill>
                  <a:schemeClr val="tx1"/>
                </a:solidFill>
                <a:effectLst/>
                <a:latin typeface="+mn-lt"/>
                <a:ea typeface="+mn-ea"/>
                <a:cs typeface="+mn-cs"/>
              </a:rPr>
              <a:t>innego</a:t>
            </a:r>
            <a:r>
              <a:rPr lang="pl-PL" sz="1200" i="0" kern="1200" dirty="0" smtClean="0">
                <a:solidFill>
                  <a:schemeClr val="tx1"/>
                </a:solidFill>
                <a:effectLst/>
                <a:latin typeface="+mn-lt"/>
                <a:ea typeface="+mn-ea"/>
                <a:cs typeface="+mn-cs"/>
              </a:rPr>
              <a:t> niż język obcy nowożytny nauczany w oddziale czteroletniego liceum ogólnokształcącego, którego uczniem się staje, a rozkład zajęć edukacyjnych uniemożliwia mu uczęszczanie w innym oddziale lub grupie w tej szkole na zajęcia z języka obcego nowożytnego, którego uczył się w dotychczasowym trzyletnim liceum ogólnokształcącym, uczeń jest obowiązany:</a:t>
            </a:r>
          </a:p>
          <a:p>
            <a:r>
              <a:rPr lang="pl-PL" sz="1200" i="0" kern="1200" dirty="0" smtClean="0">
                <a:solidFill>
                  <a:schemeClr val="tx1"/>
                </a:solidFill>
                <a:effectLst/>
                <a:latin typeface="+mn-lt"/>
                <a:ea typeface="+mn-ea"/>
                <a:cs typeface="+mn-cs"/>
              </a:rPr>
              <a:t>1) uczyć się języka obcego nowożytnego nauczanego w oddziale czteroletniego liceum ogólnokształcącego, którego uczniem się staje, wyrównując we własnym zakresie różnice programowe do końca roku szkolnego albo</a:t>
            </a:r>
          </a:p>
          <a:p>
            <a:r>
              <a:rPr lang="pl-PL" sz="1200" i="0" kern="1200" dirty="0" smtClean="0">
                <a:solidFill>
                  <a:schemeClr val="tx1"/>
                </a:solidFill>
                <a:effectLst/>
                <a:latin typeface="+mn-lt"/>
                <a:ea typeface="+mn-ea"/>
                <a:cs typeface="+mn-cs"/>
              </a:rPr>
              <a:t>2) kontynuować we własnym zakresie naukę języka obcego nowożytnego, którego uczył się w dotychczasowym trzyletnim liceum ogólnokształcącym, albo</a:t>
            </a:r>
          </a:p>
          <a:p>
            <a:r>
              <a:rPr lang="pl-PL" sz="1200" i="0" kern="1200" dirty="0" smtClean="0">
                <a:solidFill>
                  <a:schemeClr val="tx1"/>
                </a:solidFill>
                <a:effectLst/>
                <a:latin typeface="+mn-lt"/>
                <a:ea typeface="+mn-ea"/>
                <a:cs typeface="+mn-cs"/>
              </a:rPr>
              <a:t>3) uczęszczać do oddziału w innym czteroletnim liceum ogólnokształcącym na zajęcia z języka obcego nowożytnego, którego uczył się w dotychczasowym trzyletnim liceum ogólnokształcącym.</a:t>
            </a:r>
          </a:p>
          <a:p>
            <a:r>
              <a:rPr lang="pl-PL" sz="1200" b="1" i="0" u="none" strike="noStrike" kern="1200" dirty="0" smtClean="0">
                <a:solidFill>
                  <a:schemeClr val="tx1"/>
                </a:solidFill>
                <a:effectLst/>
                <a:latin typeface="+mn-lt"/>
                <a:ea typeface="+mn-ea"/>
                <a:cs typeface="+mn-cs"/>
              </a:rPr>
              <a:t> </a:t>
            </a:r>
            <a:endParaRPr lang="pl-PL" sz="12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DLA UCZNIA, KTÓRY KONTYNUUJE WE WŁASNYM ZAKRESIE NAUKĘ JĘZYKA OBCEGO ORAZ DLA UCZNIA KTÓRY UCZĘSZCZA DO ODDZIAŁU W INNYM CZTEROLETNIM LICEUM OGÓLNOKSZTAŁCĄCYM NA ZAJĘCIA Z JĘZYKA OBCEGO NOWOŻYTNEGO – PRZEPROWADZA SIĘ EGZAMIN KLASYFIKACYJNY. </a:t>
            </a:r>
          </a:p>
          <a:p>
            <a:endParaRPr lang="pl-PL" sz="1200" i="1"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pl-PL" sz="1200" b="1" kern="1200" dirty="0" smtClean="0">
                <a:solidFill>
                  <a:schemeClr val="tx1"/>
                </a:solidFill>
                <a:effectLst/>
                <a:latin typeface="+mn-lt"/>
                <a:ea typeface="+mn-ea"/>
                <a:cs typeface="+mn-cs"/>
              </a:rPr>
              <a:t>KONIEC</a:t>
            </a:r>
            <a:r>
              <a:rPr lang="pl-PL" sz="1200" b="1" kern="1200" baseline="0" dirty="0" smtClean="0">
                <a:solidFill>
                  <a:schemeClr val="tx1"/>
                </a:solidFill>
                <a:effectLst/>
                <a:latin typeface="+mn-lt"/>
                <a:ea typeface="+mn-ea"/>
                <a:cs typeface="+mn-cs"/>
              </a:rPr>
              <a:t> KOMENTARZA</a:t>
            </a:r>
            <a:endParaRPr lang="pl-PL" sz="1200" b="1" kern="1200" dirty="0" smtClean="0">
              <a:solidFill>
                <a:schemeClr val="tx1"/>
              </a:solidFill>
              <a:effectLst/>
              <a:latin typeface="+mn-lt"/>
              <a:ea typeface="+mn-ea"/>
              <a:cs typeface="+mn-cs"/>
            </a:endParaRPr>
          </a:p>
          <a:p>
            <a:endParaRPr lang="pl-PL" sz="1200" kern="1200" dirty="0" smtClean="0">
              <a:solidFill>
                <a:schemeClr val="tx1"/>
              </a:solidFill>
              <a:effectLst/>
              <a:latin typeface="+mn-lt"/>
              <a:ea typeface="+mn-ea"/>
              <a:cs typeface="+mn-cs"/>
            </a:endParaRPr>
          </a:p>
          <a:p>
            <a:endParaRPr lang="pl-PL" dirty="0" smtClean="0"/>
          </a:p>
          <a:p>
            <a:endParaRPr lang="pl-PL" dirty="0" smtClean="0"/>
          </a:p>
          <a:p>
            <a:endParaRPr lang="pl-PL" dirty="0" smtClean="0"/>
          </a:p>
          <a:p>
            <a:endParaRPr lang="pl-PL" dirty="0" smtClean="0"/>
          </a:p>
          <a:p>
            <a:r>
              <a:rPr lang="pl-PL" dirty="0" smtClean="0"/>
              <a:t>Art</a:t>
            </a:r>
            <a:r>
              <a:rPr lang="pl-PL" dirty="0"/>
              <a:t>. 150 </a:t>
            </a:r>
            <a:r>
              <a:rPr lang="pl-PL" dirty="0" err="1"/>
              <a:t>Przep</a:t>
            </a:r>
            <a:r>
              <a:rPr lang="pl-PL" dirty="0"/>
              <a:t>. </a:t>
            </a:r>
            <a:r>
              <a:rPr lang="pl-PL" dirty="0" err="1"/>
              <a:t>wpr</a:t>
            </a:r>
            <a:r>
              <a:rPr lang="pl-PL" dirty="0"/>
              <a:t>. </a:t>
            </a:r>
          </a:p>
          <a:p>
            <a:endParaRPr lang="pl-PL" dirty="0"/>
          </a:p>
          <a:p>
            <a:r>
              <a:rPr lang="pl-PL" sz="1200" kern="1200" dirty="0">
                <a:solidFill>
                  <a:schemeClr val="tx1"/>
                </a:solidFill>
                <a:effectLst/>
                <a:latin typeface="+mn-lt"/>
                <a:ea typeface="+mn-ea"/>
                <a:cs typeface="+mn-cs"/>
              </a:rPr>
              <a:t>Jeżeli uczeń klasy II lub III w dotychczasowym trzyletnim liceum ogólnokształcącym, </a:t>
            </a:r>
            <a:r>
              <a:rPr lang="pl-PL" sz="1200" b="1" kern="1200" dirty="0">
                <a:solidFill>
                  <a:schemeClr val="tx1"/>
                </a:solidFill>
                <a:effectLst/>
                <a:latin typeface="+mn-lt"/>
                <a:ea typeface="+mn-ea"/>
                <a:cs typeface="+mn-cs"/>
              </a:rPr>
              <a:t>uczył się jako przedmiotu obowiązkowego języka obcego nowożytnego</a:t>
            </a:r>
            <a:r>
              <a:rPr lang="pl-PL" sz="1200" kern="1200" dirty="0">
                <a:solidFill>
                  <a:schemeClr val="tx1"/>
                </a:solidFill>
                <a:effectLst/>
                <a:latin typeface="+mn-lt"/>
                <a:ea typeface="+mn-ea"/>
                <a:cs typeface="+mn-cs"/>
              </a:rPr>
              <a:t> </a:t>
            </a:r>
            <a:r>
              <a:rPr lang="pl-PL" sz="1200" b="1" kern="1200" dirty="0">
                <a:solidFill>
                  <a:schemeClr val="tx1"/>
                </a:solidFill>
                <a:effectLst/>
                <a:latin typeface="+mn-lt"/>
                <a:ea typeface="+mn-ea"/>
                <a:cs typeface="+mn-cs"/>
              </a:rPr>
              <a:t>innego</a:t>
            </a:r>
            <a:r>
              <a:rPr lang="pl-PL" sz="1200" kern="1200" dirty="0">
                <a:solidFill>
                  <a:schemeClr val="tx1"/>
                </a:solidFill>
                <a:effectLst/>
                <a:latin typeface="+mn-lt"/>
                <a:ea typeface="+mn-ea"/>
                <a:cs typeface="+mn-cs"/>
              </a:rPr>
              <a:t> niż język obcy nowożytny nauczany w oddziale czteroletniego liceum ogólnokształcącego, którego uczniem się staje, a rozkład zajęć edukacyjnych uniemożliwia mu uczęszczanie w innym oddziale lub grupie w tej szkole na zajęcia z języka obcego nowożytnego, którego uczył się w dotychczasowym trzyletnim liceum ogólnokształcącym, uczeń jest obowiązany:</a:t>
            </a:r>
          </a:p>
          <a:p>
            <a:r>
              <a:rPr lang="pl-PL" sz="1200" kern="1200" dirty="0">
                <a:solidFill>
                  <a:schemeClr val="tx1"/>
                </a:solidFill>
                <a:effectLst/>
                <a:latin typeface="+mn-lt"/>
                <a:ea typeface="+mn-ea"/>
                <a:cs typeface="+mn-cs"/>
              </a:rPr>
              <a:t>1) uczyć się języka obcego nowożytnego nauczanego w oddziale czteroletniego liceum ogólnokształcącego, którego uczniem się staje, wyrównując we własnym zakresie różnice programowe do końca roku szkolnego albo</a:t>
            </a:r>
          </a:p>
          <a:p>
            <a:r>
              <a:rPr lang="pl-PL" sz="1200" kern="1200" dirty="0">
                <a:solidFill>
                  <a:schemeClr val="tx1"/>
                </a:solidFill>
                <a:effectLst/>
                <a:latin typeface="+mn-lt"/>
                <a:ea typeface="+mn-ea"/>
                <a:cs typeface="+mn-cs"/>
              </a:rPr>
              <a:t>2) kontynuować we własnym zakresie naukę języka obcego nowożytnego, którego uczył się w dotychczasowym trzyletnim liceum ogólnokształcącym, albo</a:t>
            </a:r>
          </a:p>
          <a:p>
            <a:r>
              <a:rPr lang="pl-PL" sz="1200" kern="1200" dirty="0">
                <a:solidFill>
                  <a:schemeClr val="tx1"/>
                </a:solidFill>
                <a:effectLst/>
                <a:latin typeface="+mn-lt"/>
                <a:ea typeface="+mn-ea"/>
                <a:cs typeface="+mn-cs"/>
              </a:rPr>
              <a:t>3) uczęszczać do oddziału w innym czteroletnim liceum ogólnokształcącym na zajęcia z języka obcego nowożytnego, którego uczył się w dotychczasowym trzyletnim liceum ogólnokształcącym.</a:t>
            </a:r>
          </a:p>
          <a:p>
            <a:r>
              <a:rPr lang="pl-PL" sz="1200" b="1" u="none" strike="noStrike" kern="1200" dirty="0">
                <a:solidFill>
                  <a:schemeClr val="tx1"/>
                </a:solidFill>
                <a:effectLst/>
                <a:latin typeface="+mn-lt"/>
                <a:ea typeface="+mn-ea"/>
                <a:cs typeface="+mn-cs"/>
              </a:rPr>
              <a:t> </a:t>
            </a:r>
            <a:endParaRPr lang="pl-PL" sz="1200" kern="1200" dirty="0">
              <a:solidFill>
                <a:schemeClr val="tx1"/>
              </a:solidFill>
              <a:effectLst/>
              <a:latin typeface="+mn-lt"/>
              <a:ea typeface="+mn-ea"/>
              <a:cs typeface="+mn-cs"/>
            </a:endParaRPr>
          </a:p>
          <a:p>
            <a:r>
              <a:rPr lang="pl-PL" sz="1200" kern="1200" dirty="0">
                <a:solidFill>
                  <a:schemeClr val="tx1"/>
                </a:solidFill>
                <a:effectLst/>
                <a:latin typeface="+mn-lt"/>
                <a:ea typeface="+mn-ea"/>
                <a:cs typeface="+mn-cs"/>
              </a:rPr>
              <a:t>Dla ucznia, który kontynuuje we własnym zakresie naukę języka obcego oraz dla ucznia który uczęszcza do oddziału w innym czteroletnim liceum ogólnokształcącym na zajęcia z języka obcego nowożytnego – przeprowadza się egzamin klasyfikacyjny. </a:t>
            </a: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21</a:t>
            </a:fld>
            <a:endParaRPr lang="pl-PL"/>
          </a:p>
        </p:txBody>
      </p:sp>
    </p:spTree>
    <p:extLst>
      <p:ext uri="{BB962C8B-B14F-4D97-AF65-F5344CB8AC3E}">
        <p14:creationId xmlns:p14="http://schemas.microsoft.com/office/powerpoint/2010/main" val="30861153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i="1" kern="1200" dirty="0" smtClean="0">
                <a:solidFill>
                  <a:schemeClr val="tx1"/>
                </a:solidFill>
                <a:effectLst/>
                <a:latin typeface="+mn-lt"/>
                <a:ea typeface="+mn-ea"/>
                <a:cs typeface="+mn-cs"/>
              </a:rPr>
              <a:t>Co z różnicami programowymi?</a:t>
            </a:r>
            <a:endParaRPr lang="pl-PL" sz="120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 </a:t>
            </a:r>
          </a:p>
          <a:p>
            <a:r>
              <a:rPr lang="pl-PL" sz="1200" b="1" i="0" kern="1200" dirty="0" smtClean="0">
                <a:solidFill>
                  <a:schemeClr val="tx1"/>
                </a:solidFill>
                <a:effectLst/>
                <a:latin typeface="+mn-lt"/>
                <a:ea typeface="+mn-ea"/>
                <a:cs typeface="+mn-cs"/>
              </a:rPr>
              <a:t>Różnice programowe z obowiązkowych zajęć edukacyjnych</a:t>
            </a:r>
            <a:r>
              <a:rPr lang="pl-PL" sz="1200" i="0" kern="1200" dirty="0" smtClean="0">
                <a:solidFill>
                  <a:schemeClr val="tx1"/>
                </a:solidFill>
                <a:effectLst/>
                <a:latin typeface="+mn-lt"/>
                <a:ea typeface="+mn-ea"/>
                <a:cs typeface="+mn-cs"/>
              </a:rPr>
              <a:t> realizowanych w zakresie kształcenia zawodowego w oddziale pięcioletniego technikum są uzupełniane przez ucznia klasy II, III lub IV dotychczasowego czteroletniego technikum na warunkach ustalonych przez nauczycieli prowadzących obowiązkowe zajęcia edukacyjne w tym oddziale do końca danego etapu edukacyjnego.</a:t>
            </a:r>
          </a:p>
          <a:p>
            <a:r>
              <a:rPr lang="pl-PL" sz="1200" i="0" kern="1200" dirty="0" smtClean="0">
                <a:solidFill>
                  <a:schemeClr val="tx1"/>
                </a:solidFill>
                <a:effectLst/>
                <a:latin typeface="+mn-lt"/>
                <a:ea typeface="+mn-ea"/>
                <a:cs typeface="+mn-cs"/>
              </a:rPr>
              <a:t>JEŻELI Z POWODU ROZKŁADU ZAJĘĆ EDUKACYJNYCH LUB INNYCH WAŻNYCH PRZYCZYN NIE MOŻNA ZAPEWNIĆ TEMU UCZNIOWI WARUNKÓW DO ZREALIZOWANIA TREŚCI NAUCZANIA Z OBOWIĄZKOWYCH ZAJĘĆ EDUKACYJNYCH, KTÓRE ZOSTAŁY ZREALIZOWANE W ODDZIALE PIĘCIOLETNIEGO TECHNIKUM, DLA UCZNIA PRZEPROWADZA SIĘ EGZAMIN KLASYFIKACYJNY Z TYCH ZAJĘĆ.</a:t>
            </a:r>
          </a:p>
          <a:p>
            <a:endParaRPr lang="pl-PL" sz="1200" i="1"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pl-PL" sz="1200" b="1" kern="1200" dirty="0" smtClean="0">
                <a:solidFill>
                  <a:schemeClr val="tx1"/>
                </a:solidFill>
                <a:effectLst/>
                <a:latin typeface="+mn-lt"/>
                <a:ea typeface="+mn-ea"/>
                <a:cs typeface="+mn-cs"/>
              </a:rPr>
              <a:t>KONIEC</a:t>
            </a:r>
            <a:r>
              <a:rPr lang="pl-PL" sz="1200" b="1" kern="1200" baseline="0" dirty="0" smtClean="0">
                <a:solidFill>
                  <a:schemeClr val="tx1"/>
                </a:solidFill>
                <a:effectLst/>
                <a:latin typeface="+mn-lt"/>
                <a:ea typeface="+mn-ea"/>
                <a:cs typeface="+mn-cs"/>
              </a:rPr>
              <a:t> KOMENTARZA</a:t>
            </a:r>
            <a:endParaRPr lang="pl-PL" sz="1200" b="1" kern="1200" dirty="0" smtClean="0">
              <a:solidFill>
                <a:schemeClr val="tx1"/>
              </a:solidFill>
              <a:effectLst/>
              <a:latin typeface="+mn-lt"/>
              <a:ea typeface="+mn-ea"/>
              <a:cs typeface="+mn-cs"/>
            </a:endParaRPr>
          </a:p>
          <a:p>
            <a:endParaRPr lang="pl-PL" sz="1200" kern="1200" dirty="0" smtClean="0">
              <a:solidFill>
                <a:schemeClr val="tx1"/>
              </a:solidFill>
              <a:effectLst/>
              <a:latin typeface="+mn-lt"/>
              <a:ea typeface="+mn-ea"/>
              <a:cs typeface="+mn-cs"/>
            </a:endParaRP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22</a:t>
            </a:fld>
            <a:endParaRPr lang="pl-PL"/>
          </a:p>
        </p:txBody>
      </p:sp>
    </p:spTree>
    <p:extLst>
      <p:ext uri="{BB962C8B-B14F-4D97-AF65-F5344CB8AC3E}">
        <p14:creationId xmlns:p14="http://schemas.microsoft.com/office/powerpoint/2010/main" val="4936827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b="1" i="0" kern="1200" dirty="0" smtClean="0">
                <a:solidFill>
                  <a:schemeClr val="tx1"/>
                </a:solidFill>
                <a:effectLst/>
                <a:latin typeface="+mn-lt"/>
                <a:ea typeface="+mn-ea"/>
                <a:cs typeface="+mn-cs"/>
              </a:rPr>
              <a:t>PRZEKSZTAŁCENIE SZKÓŁ ZAWODOWYCH W SZKOŁY BRANŻOWE I STOPNIA…</a:t>
            </a:r>
            <a:endParaRPr lang="pl-PL" sz="12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USTAWA PRZEP. WPR. PRZEWIDUJE PRZEKSZTAŁCENIE OD 1 WRZEŚNIA 2017 R. </a:t>
            </a:r>
            <a:r>
              <a:rPr lang="pl-PL" sz="1200" b="1" i="0" kern="1200" dirty="0" smtClean="0">
                <a:solidFill>
                  <a:schemeClr val="tx1"/>
                </a:solidFill>
                <a:effectLst/>
                <a:latin typeface="+mn-lt"/>
                <a:ea typeface="+mn-ea"/>
                <a:cs typeface="+mn-cs"/>
              </a:rPr>
              <a:t>DOTYCHCZASOWEJ 3-LETNIEJ ZASADNICZEJ SZKOŁY ZAWODOWEJ W 3-LETNIĄ BRANŻOWĄ SZKOŁĘ I STOPNIA</a:t>
            </a:r>
            <a:r>
              <a:rPr lang="pl-PL" sz="1200" i="0" kern="1200" dirty="0" smtClean="0">
                <a:solidFill>
                  <a:schemeClr val="tx1"/>
                </a:solidFill>
                <a:effectLst/>
                <a:latin typeface="+mn-lt"/>
                <a:ea typeface="+mn-ea"/>
                <a:cs typeface="+mn-cs"/>
              </a:rPr>
              <a:t>. JUŻ NA ROK SZKOLNY 2017/2018 NIE BĘDZIE PROWADZONA REKRUTACJA DO KLAS PIERWSZYCH 3-LETNICH ZASADNICZYCH SZKÓŁ ZAWODOWYCH. BĘDZIE ZA TO PROWADZONA REKRUTACJA KANDYDATÓW DO KLASY I BRANŻOWEJ SZKOŁY I STOPNIA.</a:t>
            </a:r>
          </a:p>
          <a:p>
            <a:r>
              <a:rPr lang="pl-PL" sz="1200" i="0" kern="1200" dirty="0" smtClean="0">
                <a:solidFill>
                  <a:schemeClr val="tx1"/>
                </a:solidFill>
                <a:effectLst/>
                <a:latin typeface="+mn-lt"/>
                <a:ea typeface="+mn-ea"/>
                <a:cs typeface="+mn-cs"/>
              </a:rPr>
              <a:t>NA LATA SZKOLNE 2017/2018–2019/2020 DO BRANŻOWEJ SZKOŁY I STOPNIA BĘDZIE PRZEPROWADZANA REKRUTACJA ABSOLWENTÓW GIMNAZJUM, OD ROKU SZKOLNEGO 2019/2020 PRZEPROWADZANA BĘDZIE REKRUTACJA ABSOLWENTÓW 8-LETNIEJ SZKOŁY PODSTAWOWEJ.</a:t>
            </a:r>
          </a:p>
          <a:p>
            <a:endParaRPr lang="pl-PL" sz="1200" i="1"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pl-PL" sz="1200" b="1" kern="1200" dirty="0" smtClean="0">
                <a:solidFill>
                  <a:schemeClr val="tx1"/>
                </a:solidFill>
                <a:effectLst/>
                <a:latin typeface="+mn-lt"/>
                <a:ea typeface="+mn-ea"/>
                <a:cs typeface="+mn-cs"/>
              </a:rPr>
              <a:t>KONIEC</a:t>
            </a:r>
            <a:r>
              <a:rPr lang="pl-PL" sz="1200" b="1" kern="1200" baseline="0" dirty="0" smtClean="0">
                <a:solidFill>
                  <a:schemeClr val="tx1"/>
                </a:solidFill>
                <a:effectLst/>
                <a:latin typeface="+mn-lt"/>
                <a:ea typeface="+mn-ea"/>
                <a:cs typeface="+mn-cs"/>
              </a:rPr>
              <a:t> KOMENTARZA</a:t>
            </a:r>
            <a:endParaRPr lang="pl-PL" sz="1200" b="1" kern="1200" dirty="0" smtClean="0">
              <a:solidFill>
                <a:schemeClr val="tx1"/>
              </a:solidFill>
              <a:effectLst/>
              <a:latin typeface="+mn-lt"/>
              <a:ea typeface="+mn-ea"/>
              <a:cs typeface="+mn-cs"/>
            </a:endParaRPr>
          </a:p>
          <a:p>
            <a:endParaRPr lang="pl-PL" sz="1200" kern="1200" dirty="0">
              <a:solidFill>
                <a:schemeClr val="tx1"/>
              </a:solidFill>
              <a:effectLst/>
              <a:latin typeface="+mn-lt"/>
              <a:ea typeface="+mn-ea"/>
              <a:cs typeface="+mn-cs"/>
            </a:endParaRPr>
          </a:p>
        </p:txBody>
      </p:sp>
      <p:sp>
        <p:nvSpPr>
          <p:cNvPr id="4" name="Symbol zastępczy numeru slajdu 3"/>
          <p:cNvSpPr>
            <a:spLocks noGrp="1"/>
          </p:cNvSpPr>
          <p:nvPr>
            <p:ph type="sldNum" sz="quarter" idx="10"/>
          </p:nvPr>
        </p:nvSpPr>
        <p:spPr/>
        <p:txBody>
          <a:bodyPr/>
          <a:lstStyle/>
          <a:p>
            <a:fld id="{C55ED757-0959-4C4D-A808-AE1DD315401B}" type="slidenum">
              <a:rPr lang="pl-PL" smtClean="0"/>
              <a:t>23</a:t>
            </a:fld>
            <a:endParaRPr lang="pl-PL"/>
          </a:p>
        </p:txBody>
      </p:sp>
    </p:spTree>
    <p:extLst>
      <p:ext uri="{BB962C8B-B14F-4D97-AF65-F5344CB8AC3E}">
        <p14:creationId xmlns:p14="http://schemas.microsoft.com/office/powerpoint/2010/main" val="12110280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i="0" kern="1200" dirty="0" smtClean="0">
                <a:solidFill>
                  <a:schemeClr val="tx1"/>
                </a:solidFill>
                <a:effectLst/>
                <a:latin typeface="+mn-lt"/>
                <a:ea typeface="+mn-ea"/>
                <a:cs typeface="+mn-cs"/>
              </a:rPr>
              <a:t>W okresie przejściowym (lata szkolne 2017/2018 i 2018/2019, dla szkół, które rozpoczęły kształcenie od lutego 2017 r. – do roku szkolnego 2019/2020) branżowe szkoły I stopnia będą prowadziły </a:t>
            </a:r>
            <a:r>
              <a:rPr lang="pl-PL" sz="1200" b="1" i="0" kern="1200" dirty="0" smtClean="0">
                <a:solidFill>
                  <a:schemeClr val="tx1"/>
                </a:solidFill>
                <a:effectLst/>
                <a:latin typeface="+mn-lt"/>
                <a:ea typeface="+mn-ea"/>
                <a:cs typeface="+mn-cs"/>
              </a:rPr>
              <a:t>klasy dotychczasowej 3-letniej zasadniczej szkoły zawodowej</a:t>
            </a:r>
            <a:r>
              <a:rPr lang="pl-PL" sz="1200" i="0" kern="1200" dirty="0" smtClean="0">
                <a:solidFill>
                  <a:schemeClr val="tx1"/>
                </a:solidFill>
                <a:effectLst/>
                <a:latin typeface="+mn-lt"/>
                <a:ea typeface="+mn-ea"/>
                <a:cs typeface="+mn-cs"/>
              </a:rPr>
              <a:t> (odpowiednio klasy II i III). Do klas tych będą miały zastosowanie przepisy dotyczące dotychczasowych zasadniczych szkół zawodowych, a co za tym idzie uczniowie tych klas otrzymają świadectwa i dyplomy ustalone dla dotychczasowej zasadniczej szkoły zawodowej.</a:t>
            </a:r>
          </a:p>
          <a:p>
            <a:r>
              <a:rPr lang="pl-PL" sz="1200" i="0" kern="1200" dirty="0" smtClean="0">
                <a:solidFill>
                  <a:schemeClr val="tx1"/>
                </a:solidFill>
                <a:effectLst/>
                <a:latin typeface="+mn-lt"/>
                <a:ea typeface="+mn-ea"/>
                <a:cs typeface="+mn-cs"/>
              </a:rPr>
              <a:t>Z DNIEM 1 WRZEŚNIA 2017 R., DOTYCHCZASOWA ZASADNICZA SZKOŁA ZAWODOWA, STAJE SIĘ BRANŻOWĄ SZKOŁĄ I STOPNIA.</a:t>
            </a:r>
          </a:p>
          <a:p>
            <a:endParaRPr lang="pl-PL" sz="1200" i="1"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pl-PL" sz="1200" b="1" kern="1200" dirty="0" smtClean="0">
                <a:solidFill>
                  <a:schemeClr val="tx1"/>
                </a:solidFill>
                <a:effectLst/>
                <a:latin typeface="+mn-lt"/>
                <a:ea typeface="+mn-ea"/>
                <a:cs typeface="+mn-cs"/>
              </a:rPr>
              <a:t>KONIEC</a:t>
            </a:r>
            <a:r>
              <a:rPr lang="pl-PL" sz="1200" b="1" kern="1200" baseline="0" dirty="0" smtClean="0">
                <a:solidFill>
                  <a:schemeClr val="tx1"/>
                </a:solidFill>
                <a:effectLst/>
                <a:latin typeface="+mn-lt"/>
                <a:ea typeface="+mn-ea"/>
                <a:cs typeface="+mn-cs"/>
              </a:rPr>
              <a:t> KOMENTARZA</a:t>
            </a:r>
            <a:endParaRPr lang="pl-PL" sz="1200" b="1" kern="1200" dirty="0" smtClean="0">
              <a:solidFill>
                <a:schemeClr val="tx1"/>
              </a:solidFill>
              <a:effectLst/>
              <a:latin typeface="+mn-lt"/>
              <a:ea typeface="+mn-ea"/>
              <a:cs typeface="+mn-cs"/>
            </a:endParaRPr>
          </a:p>
          <a:p>
            <a:endParaRPr lang="pl-PL" sz="1200" kern="1200" dirty="0">
              <a:solidFill>
                <a:schemeClr val="tx1"/>
              </a:solidFill>
              <a:effectLst/>
              <a:latin typeface="+mn-lt"/>
              <a:ea typeface="+mn-ea"/>
              <a:cs typeface="+mn-cs"/>
            </a:endParaRPr>
          </a:p>
        </p:txBody>
      </p:sp>
      <p:sp>
        <p:nvSpPr>
          <p:cNvPr id="4" name="Symbol zastępczy numeru slajdu 3"/>
          <p:cNvSpPr>
            <a:spLocks noGrp="1"/>
          </p:cNvSpPr>
          <p:nvPr>
            <p:ph type="sldNum" sz="quarter" idx="10"/>
          </p:nvPr>
        </p:nvSpPr>
        <p:spPr/>
        <p:txBody>
          <a:bodyPr/>
          <a:lstStyle/>
          <a:p>
            <a:fld id="{C55ED757-0959-4C4D-A808-AE1DD315401B}" type="slidenum">
              <a:rPr lang="pl-PL" smtClean="0"/>
              <a:t>24</a:t>
            </a:fld>
            <a:endParaRPr lang="pl-PL"/>
          </a:p>
        </p:txBody>
      </p:sp>
    </p:spTree>
    <p:extLst>
      <p:ext uri="{BB962C8B-B14F-4D97-AF65-F5344CB8AC3E}">
        <p14:creationId xmlns:p14="http://schemas.microsoft.com/office/powerpoint/2010/main" val="14861641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i="0" kern="1200" dirty="0" smtClean="0">
                <a:solidFill>
                  <a:schemeClr val="tx1"/>
                </a:solidFill>
                <a:effectLst/>
                <a:latin typeface="+mn-lt"/>
                <a:ea typeface="+mn-ea"/>
                <a:cs typeface="+mn-cs"/>
              </a:rPr>
              <a:t>POSTĘPOWANIE REKRUTACYJNE NA ROK SZKOLNY 2019/2020 DO KLASY I BRANŻOWEJ SZKOŁY I STOPNIA PRZEPROWADZA SIĘ ODRĘBNIE DLA KANDYDATÓW BĘDĄCYCH ABSOLWENTAMI GIMNAZJUM ALBO OŚMIOLETNIEJ SZKOŁY PODSTAWOWEJ.</a:t>
            </a:r>
          </a:p>
          <a:p>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W LATACH SZKOLNYCH </a:t>
            </a:r>
            <a:r>
              <a:rPr lang="pl-PL" sz="1200" b="1" i="0" kern="1200" dirty="0" smtClean="0">
                <a:solidFill>
                  <a:schemeClr val="tx1"/>
                </a:solidFill>
                <a:effectLst/>
                <a:latin typeface="+mn-lt"/>
                <a:ea typeface="+mn-ea"/>
                <a:cs typeface="+mn-cs"/>
              </a:rPr>
              <a:t>2019/2020 – 2021/2022</a:t>
            </a:r>
            <a:r>
              <a:rPr lang="pl-PL" sz="1200" i="0" kern="1200" dirty="0" smtClean="0">
                <a:solidFill>
                  <a:schemeClr val="tx1"/>
                </a:solidFill>
                <a:effectLst/>
                <a:latin typeface="+mn-lt"/>
                <a:ea typeface="+mn-ea"/>
                <a:cs typeface="+mn-cs"/>
              </a:rPr>
              <a:t> W BRANŻOWEJ SZKOLE I STOPNIA ORGANIZUJE SIĘ ODRĘBNE ODDZIAŁY DLA ABSOLWENTÓW GIMNAZJUM ORAZ DLA ABSOLWENTÓW OŚMIOLETNIEJ SZKOŁY PODSTAWOWEJ. </a:t>
            </a:r>
          </a:p>
          <a:p>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I znów analogicznie:</a:t>
            </a:r>
          </a:p>
          <a:p>
            <a:r>
              <a:rPr lang="pl-PL" sz="1200" i="0" kern="1200" dirty="0" smtClean="0">
                <a:solidFill>
                  <a:schemeClr val="tx1"/>
                </a:solidFill>
                <a:effectLst/>
                <a:latin typeface="+mn-lt"/>
                <a:ea typeface="+mn-ea"/>
                <a:cs typeface="+mn-cs"/>
              </a:rPr>
              <a:t>Do postępowania rekrutacyjnego do publicznej branżowej szkoły I stopnia </a:t>
            </a:r>
            <a:r>
              <a:rPr lang="pl-PL" sz="1200" b="1" i="0" kern="1200" dirty="0" smtClean="0">
                <a:solidFill>
                  <a:schemeClr val="tx1"/>
                </a:solidFill>
                <a:effectLst/>
                <a:latin typeface="+mn-lt"/>
                <a:ea typeface="+mn-ea"/>
                <a:cs typeface="+mn-cs"/>
              </a:rPr>
              <a:t>na lata szkolne 2017/2018-2019/2020</a:t>
            </a:r>
            <a:r>
              <a:rPr lang="pl-PL" sz="1200" i="0" kern="1200" dirty="0" smtClean="0">
                <a:solidFill>
                  <a:schemeClr val="tx1"/>
                </a:solidFill>
                <a:effectLst/>
                <a:latin typeface="+mn-lt"/>
                <a:ea typeface="+mn-ea"/>
                <a:cs typeface="+mn-cs"/>
              </a:rPr>
              <a:t> dla absolwentów dotychczasowego gimnazjum, stosuje się odpowiednio przepisy art. 7b ust. 1c, art. 20a, art. 20b, art. 20c ust. 2 i 3, art. 20d, art. 20f, art. 20h ust. 1, 4, 5, ust. 6 pkt 2-5 i ust. 7, art. 20j, art. 20m, art. 20s pkt 1, art. 20t, art. 20v i art. 20z-20zf ustawy o systemie oświaty w brzmieniu dotychczasowym, w zakresie dotyczącym postępowania rekrutacyjnego do szkół ponadgimnazjalnych </a:t>
            </a:r>
            <a:r>
              <a:rPr lang="pl-PL" sz="1200" b="1" i="0" kern="1200" dirty="0" smtClean="0">
                <a:solidFill>
                  <a:schemeClr val="tx1"/>
                </a:solidFill>
                <a:effectLst/>
                <a:latin typeface="+mn-lt"/>
                <a:ea typeface="+mn-ea"/>
                <a:cs typeface="+mn-cs"/>
              </a:rPr>
              <a:t>oraz przepisy wydane na podstawie art. 367 </a:t>
            </a:r>
            <a:r>
              <a:rPr lang="pl-PL" sz="1200" b="1" i="0" kern="1200" dirty="0" err="1" smtClean="0">
                <a:solidFill>
                  <a:schemeClr val="tx1"/>
                </a:solidFill>
                <a:effectLst/>
                <a:latin typeface="+mn-lt"/>
                <a:ea typeface="+mn-ea"/>
                <a:cs typeface="+mn-cs"/>
              </a:rPr>
              <a:t>Przep</a:t>
            </a:r>
            <a:r>
              <a:rPr lang="pl-PL" sz="1200" b="1" i="0" kern="1200" dirty="0" smtClean="0">
                <a:solidFill>
                  <a:schemeClr val="tx1"/>
                </a:solidFill>
                <a:effectLst/>
                <a:latin typeface="+mn-lt"/>
                <a:ea typeface="+mn-ea"/>
                <a:cs typeface="+mn-cs"/>
              </a:rPr>
              <a:t>. </a:t>
            </a:r>
            <a:r>
              <a:rPr lang="pl-PL" sz="1200" b="1" i="0" kern="1200" dirty="0" err="1" smtClean="0">
                <a:solidFill>
                  <a:schemeClr val="tx1"/>
                </a:solidFill>
                <a:effectLst/>
                <a:latin typeface="+mn-lt"/>
                <a:ea typeface="+mn-ea"/>
                <a:cs typeface="+mn-cs"/>
              </a:rPr>
              <a:t>wpr</a:t>
            </a:r>
            <a:r>
              <a:rPr lang="pl-PL" sz="1200" b="1" i="0" kern="1200" dirty="0" smtClean="0">
                <a:solidFill>
                  <a:schemeClr val="tx1"/>
                </a:solidFill>
                <a:effectLst/>
                <a:latin typeface="+mn-lt"/>
                <a:ea typeface="+mn-ea"/>
                <a:cs typeface="+mn-cs"/>
              </a:rPr>
              <a:t>.</a:t>
            </a:r>
            <a:r>
              <a:rPr lang="pl-PL" sz="1200" i="0" kern="1200" dirty="0" smtClean="0">
                <a:solidFill>
                  <a:schemeClr val="tx1"/>
                </a:solidFill>
                <a:effectLst/>
                <a:latin typeface="+mn-lt"/>
                <a:ea typeface="+mn-ea"/>
                <a:cs typeface="+mn-cs"/>
              </a:rPr>
              <a:t> – tj. mocą którego minister właściwy do spraw oświaty i wychowania określi w drodze rozporządzenia na lata szkolne 2017/2018 – 2019/2020 sposób przeliczania na punkty poszczególnych kryteriów, skład i zadania komisji rekrutacyjnej w przypadku postępowania rekrutacyjnego do branżowej szkoły I stopnia, dla kandydatów będących absolwentami dotychczasowego gimnazjum. </a:t>
            </a:r>
          </a:p>
          <a:p>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DO POSTĘPOWANIA REKRUTACYJNEGO DO PUBLICZNEJ BRANŻOWEJ SZKOŁY I STOPNIA NA LATA SZKOLNE 2018/2019 I 2019/2020, DLA ABSOLWENTÓW GIMNAZJUM, STOSUJE SIĘ TAKŻE ODPOWIEDNIO PRZEPISY ART. 20WA USTAWY O SYSTEMIE OŚWIATY W BRZMIENIU DOTYCHCZASOWYM, W ZAKRESIE DOTYCZĄCYM POSTĘPOWANIA REKRUTACYJNEGO DO SZKÓŁ PONADGIMNAZJALNYCH.</a:t>
            </a:r>
          </a:p>
          <a:p>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DO POSTĘPOWANIA REKRUTACYJNEGO DLA ABSOLWENTÓW OŚMIOLETNICH SZKÓŁ PODSTAWOWYCH, STOSUJE SIĘ PRZEPISY USTAWY - PRAWO OŚWIATOWE.</a:t>
            </a:r>
          </a:p>
          <a:p>
            <a:endParaRPr lang="pl-PL" sz="1200" i="1"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pl-PL" sz="1200" b="1" kern="1200" dirty="0" smtClean="0">
                <a:solidFill>
                  <a:schemeClr val="tx1"/>
                </a:solidFill>
                <a:effectLst/>
                <a:latin typeface="+mn-lt"/>
                <a:ea typeface="+mn-ea"/>
                <a:cs typeface="+mn-cs"/>
              </a:rPr>
              <a:t>KONIEC</a:t>
            </a:r>
            <a:r>
              <a:rPr lang="pl-PL" sz="1200" b="1" kern="1200" baseline="0" dirty="0" smtClean="0">
                <a:solidFill>
                  <a:schemeClr val="tx1"/>
                </a:solidFill>
                <a:effectLst/>
                <a:latin typeface="+mn-lt"/>
                <a:ea typeface="+mn-ea"/>
                <a:cs typeface="+mn-cs"/>
              </a:rPr>
              <a:t> KOMENTARZA</a:t>
            </a:r>
            <a:endParaRPr lang="pl-PL" sz="1200" b="1" kern="1200" dirty="0" smtClean="0">
              <a:solidFill>
                <a:schemeClr val="tx1"/>
              </a:solidFill>
              <a:effectLst/>
              <a:latin typeface="+mn-lt"/>
              <a:ea typeface="+mn-ea"/>
              <a:cs typeface="+mn-cs"/>
            </a:endParaRPr>
          </a:p>
          <a:p>
            <a:endParaRPr lang="pl-PL"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pl-PL"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pl-PL"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pl-PL"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pl-PL"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pl-PL"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pl-PL"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pl-PL" sz="1200" kern="1200" dirty="0" smtClean="0">
                <a:solidFill>
                  <a:schemeClr val="tx1"/>
                </a:solidFill>
                <a:effectLst/>
                <a:latin typeface="+mn-lt"/>
                <a:ea typeface="+mn-ea"/>
                <a:cs typeface="+mn-cs"/>
              </a:rPr>
              <a:t>Do </a:t>
            </a:r>
            <a:r>
              <a:rPr lang="pl-PL" sz="1200" kern="1200" dirty="0">
                <a:solidFill>
                  <a:schemeClr val="tx1"/>
                </a:solidFill>
                <a:effectLst/>
                <a:latin typeface="+mn-lt"/>
                <a:ea typeface="+mn-ea"/>
                <a:cs typeface="+mn-cs"/>
              </a:rPr>
              <a:t>postępowania rekrutacyjnego do publicznej branżowej szkoły I stopnia </a:t>
            </a:r>
            <a:r>
              <a:rPr lang="pl-PL" sz="1200" b="1" kern="1200" dirty="0">
                <a:solidFill>
                  <a:schemeClr val="tx1"/>
                </a:solidFill>
                <a:effectLst/>
                <a:latin typeface="+mn-lt"/>
                <a:ea typeface="+mn-ea"/>
                <a:cs typeface="+mn-cs"/>
              </a:rPr>
              <a:t>na lata szkolne 2017/2018-2019/2020</a:t>
            </a:r>
            <a:r>
              <a:rPr lang="pl-PL" sz="1200" kern="1200" dirty="0">
                <a:solidFill>
                  <a:schemeClr val="tx1"/>
                </a:solidFill>
                <a:effectLst/>
                <a:latin typeface="+mn-lt"/>
                <a:ea typeface="+mn-ea"/>
                <a:cs typeface="+mn-cs"/>
              </a:rPr>
              <a:t> dla absolwentów dotychczasowego gimnazjum, stosuje się odpowiednio przepisy art. 7b ust. 1c, art. 20a, art. 20b, art. 20c ust. 2 i 3, art. 20d, art. 20f, art. 20h ust. 1, 4, 5, ust. 6 pkt 2-5 i ust. 7, art. 20j, art. 20m, art. 20s pkt 1, art. 20t, art. 20v i art. 20z-20zf ustawy o systemie oświaty w brzmieniu dotychczasowym, w zakresie dotyczącym postępowania rekrutacyjnego do szkół ponadgimnazjalnych </a:t>
            </a:r>
            <a:r>
              <a:rPr lang="pl-PL" sz="1200" b="1" kern="1200" dirty="0">
                <a:solidFill>
                  <a:schemeClr val="tx1"/>
                </a:solidFill>
                <a:effectLst/>
                <a:latin typeface="+mn-lt"/>
                <a:ea typeface="+mn-ea"/>
                <a:cs typeface="+mn-cs"/>
              </a:rPr>
              <a:t>oraz przepisy wydane na podstawie art. 367 </a:t>
            </a:r>
            <a:r>
              <a:rPr lang="pl-PL" sz="1200" b="1" kern="1200" dirty="0" err="1">
                <a:solidFill>
                  <a:schemeClr val="tx1"/>
                </a:solidFill>
                <a:effectLst/>
                <a:latin typeface="+mn-lt"/>
                <a:ea typeface="+mn-ea"/>
                <a:cs typeface="+mn-cs"/>
              </a:rPr>
              <a:t>Przep</a:t>
            </a:r>
            <a:r>
              <a:rPr lang="pl-PL" sz="1200" b="1" kern="1200" dirty="0">
                <a:solidFill>
                  <a:schemeClr val="tx1"/>
                </a:solidFill>
                <a:effectLst/>
                <a:latin typeface="+mn-lt"/>
                <a:ea typeface="+mn-ea"/>
                <a:cs typeface="+mn-cs"/>
              </a:rPr>
              <a:t>. </a:t>
            </a:r>
            <a:r>
              <a:rPr lang="pl-PL" sz="1200" b="1" kern="1200" dirty="0" err="1">
                <a:solidFill>
                  <a:schemeClr val="tx1"/>
                </a:solidFill>
                <a:effectLst/>
                <a:latin typeface="+mn-lt"/>
                <a:ea typeface="+mn-ea"/>
                <a:cs typeface="+mn-cs"/>
              </a:rPr>
              <a:t>wpr</a:t>
            </a:r>
            <a:r>
              <a:rPr lang="pl-PL" sz="1200" b="1" kern="1200" dirty="0">
                <a:solidFill>
                  <a:schemeClr val="tx1"/>
                </a:solidFill>
                <a:effectLst/>
                <a:latin typeface="+mn-lt"/>
                <a:ea typeface="+mn-ea"/>
                <a:cs typeface="+mn-cs"/>
              </a:rPr>
              <a:t>.</a:t>
            </a:r>
            <a:r>
              <a:rPr lang="pl-PL" sz="1200" kern="1200" dirty="0">
                <a:solidFill>
                  <a:schemeClr val="tx1"/>
                </a:solidFill>
                <a:effectLst/>
                <a:latin typeface="+mn-lt"/>
                <a:ea typeface="+mn-ea"/>
                <a:cs typeface="+mn-cs"/>
              </a:rPr>
              <a:t> – tj. mocą którego minister właściwy do spraw oświaty i wychowania określi w drodze rozporządzenia na lata szkolne 2017/2018 – 2019/2020 sposób przeliczania na punkty poszczególnych kryteriów, skład i zadania komisji rekrutacyjnej w przypadku postępowania rekrutacyjnego do branżowej szkoły I stopnia, dla kandydatów będących absolwentami dotychczasowego gimnazjum. </a:t>
            </a: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25</a:t>
            </a:fld>
            <a:endParaRPr lang="pl-PL"/>
          </a:p>
        </p:txBody>
      </p:sp>
    </p:spTree>
    <p:extLst>
      <p:ext uri="{BB962C8B-B14F-4D97-AF65-F5344CB8AC3E}">
        <p14:creationId xmlns:p14="http://schemas.microsoft.com/office/powerpoint/2010/main" val="303927471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i="1" kern="1200" dirty="0" smtClean="0">
                <a:solidFill>
                  <a:schemeClr val="tx1"/>
                </a:solidFill>
                <a:effectLst/>
                <a:latin typeface="+mn-lt"/>
                <a:ea typeface="+mn-ea"/>
                <a:cs typeface="+mn-cs"/>
              </a:rPr>
              <a:t>Jeżeli uczeń klasy II lub III  dotychczasowej zasadniczej szkole zawodowej, uczył się jako przedmiotu obowiązkowego </a:t>
            </a:r>
            <a:r>
              <a:rPr lang="pl-PL" sz="1200" b="1" i="1" kern="1200" dirty="0" smtClean="0">
                <a:solidFill>
                  <a:schemeClr val="tx1"/>
                </a:solidFill>
                <a:effectLst/>
                <a:latin typeface="+mn-lt"/>
                <a:ea typeface="+mn-ea"/>
                <a:cs typeface="+mn-cs"/>
              </a:rPr>
              <a:t>języka obcego nowożytnego innego</a:t>
            </a:r>
            <a:r>
              <a:rPr lang="pl-PL" sz="1200" i="1" kern="1200" dirty="0" smtClean="0">
                <a:solidFill>
                  <a:schemeClr val="tx1"/>
                </a:solidFill>
                <a:effectLst/>
                <a:latin typeface="+mn-lt"/>
                <a:ea typeface="+mn-ea"/>
                <a:cs typeface="+mn-cs"/>
              </a:rPr>
              <a:t> niż język obcy nowożytny nauczany w oddziale branżowej szkoły I stopnia, której uczniem się staje, a rozkład zajęć edukacyjnych uniemożliwia mu uczęszczanie w innym oddziale lub grupie w tej szkole na zajęcia z języka obcego nowożytnego, którego uczył się w dotychczasowej zasadniczej szkole zawodowej, uczeń jest obowiązany:</a:t>
            </a:r>
            <a:endParaRPr lang="pl-PL" sz="1200" kern="1200" dirty="0" smtClean="0">
              <a:solidFill>
                <a:schemeClr val="tx1"/>
              </a:solidFill>
              <a:effectLst/>
              <a:latin typeface="+mn-lt"/>
              <a:ea typeface="+mn-ea"/>
              <a:cs typeface="+mn-cs"/>
            </a:endParaRPr>
          </a:p>
          <a:p>
            <a:r>
              <a:rPr lang="pl-PL" sz="1200" i="1" kern="1200" dirty="0" smtClean="0">
                <a:solidFill>
                  <a:schemeClr val="tx1"/>
                </a:solidFill>
                <a:effectLst/>
                <a:latin typeface="+mn-lt"/>
                <a:ea typeface="+mn-ea"/>
                <a:cs typeface="+mn-cs"/>
              </a:rPr>
              <a:t>1) uczyć się języka obcego nowożytnego nauczanego w oddziale branżowej szkoły I stopnia, której uczniem się staje, wyrównując we własnym zakresie różnice programowe do końca roku szkolnego albo</a:t>
            </a:r>
            <a:endParaRPr lang="pl-PL" sz="1200" kern="1200" dirty="0" smtClean="0">
              <a:solidFill>
                <a:schemeClr val="tx1"/>
              </a:solidFill>
              <a:effectLst/>
              <a:latin typeface="+mn-lt"/>
              <a:ea typeface="+mn-ea"/>
              <a:cs typeface="+mn-cs"/>
            </a:endParaRPr>
          </a:p>
          <a:p>
            <a:r>
              <a:rPr lang="pl-PL" sz="1200" i="1" kern="1200" dirty="0" smtClean="0">
                <a:solidFill>
                  <a:schemeClr val="tx1"/>
                </a:solidFill>
                <a:effectLst/>
                <a:latin typeface="+mn-lt"/>
                <a:ea typeface="+mn-ea"/>
                <a:cs typeface="+mn-cs"/>
              </a:rPr>
              <a:t>2) kontynuować we własnym zakresie naukę języka obcego nowożytnego, którego uczył się w dotychczasowej zasadniczej szkole zawodowej, albo</a:t>
            </a:r>
            <a:endParaRPr lang="pl-PL" sz="1200" kern="1200" dirty="0" smtClean="0">
              <a:solidFill>
                <a:schemeClr val="tx1"/>
              </a:solidFill>
              <a:effectLst/>
              <a:latin typeface="+mn-lt"/>
              <a:ea typeface="+mn-ea"/>
              <a:cs typeface="+mn-cs"/>
            </a:endParaRPr>
          </a:p>
          <a:p>
            <a:r>
              <a:rPr lang="pl-PL" sz="1200" i="1" kern="1200" dirty="0" smtClean="0">
                <a:solidFill>
                  <a:schemeClr val="tx1"/>
                </a:solidFill>
                <a:effectLst/>
                <a:latin typeface="+mn-lt"/>
                <a:ea typeface="+mn-ea"/>
                <a:cs typeface="+mn-cs"/>
              </a:rPr>
              <a:t>3) uczęszczać do oddziału w innej branżowej szkole I stopnia na zajęcia z języka obcego nowożytnego, którego uczył się w dotychczasowej zasadniczej szkole zawodowej.</a:t>
            </a:r>
            <a:endParaRPr lang="pl-PL" sz="1200" kern="1200" dirty="0" smtClean="0">
              <a:solidFill>
                <a:schemeClr val="tx1"/>
              </a:solidFill>
              <a:effectLst/>
              <a:latin typeface="+mn-lt"/>
              <a:ea typeface="+mn-ea"/>
              <a:cs typeface="+mn-cs"/>
            </a:endParaRPr>
          </a:p>
          <a:p>
            <a:r>
              <a:rPr lang="pl-PL" sz="1200" i="1" kern="1200" dirty="0" smtClean="0">
                <a:solidFill>
                  <a:schemeClr val="tx1"/>
                </a:solidFill>
                <a:effectLst/>
                <a:latin typeface="+mn-lt"/>
                <a:ea typeface="+mn-ea"/>
                <a:cs typeface="+mn-cs"/>
              </a:rPr>
              <a:t> </a:t>
            </a:r>
            <a:endParaRPr lang="pl-PL" sz="1200" kern="1200" dirty="0" smtClean="0">
              <a:solidFill>
                <a:schemeClr val="tx1"/>
              </a:solidFill>
              <a:effectLst/>
              <a:latin typeface="+mn-lt"/>
              <a:ea typeface="+mn-ea"/>
              <a:cs typeface="+mn-cs"/>
            </a:endParaRPr>
          </a:p>
          <a:p>
            <a:r>
              <a:rPr lang="pl-PL" sz="1200" i="1" kern="1200" dirty="0" smtClean="0">
                <a:solidFill>
                  <a:schemeClr val="tx1"/>
                </a:solidFill>
                <a:effectLst/>
                <a:latin typeface="+mn-lt"/>
                <a:ea typeface="+mn-ea"/>
                <a:cs typeface="+mn-cs"/>
              </a:rPr>
              <a:t>Dla ucznia, który kontynuuje we własnym zakresie naukę języka obcego albo który uczęszcza do oddziału w innej branżowej szkole I stopnia, przeprowadza się egzamin klasyfikacyjny.</a:t>
            </a:r>
            <a:endParaRPr lang="pl-PL" sz="1200" kern="1200" dirty="0" smtClean="0">
              <a:solidFill>
                <a:schemeClr val="tx1"/>
              </a:solidFill>
              <a:effectLst/>
              <a:latin typeface="+mn-lt"/>
              <a:ea typeface="+mn-ea"/>
              <a:cs typeface="+mn-cs"/>
            </a:endParaRPr>
          </a:p>
          <a:p>
            <a:r>
              <a:rPr lang="pl-PL" sz="1200" i="1" kern="1200" dirty="0" smtClean="0">
                <a:solidFill>
                  <a:schemeClr val="tx1"/>
                </a:solidFill>
                <a:effectLst/>
                <a:latin typeface="+mn-lt"/>
                <a:ea typeface="+mn-ea"/>
                <a:cs typeface="+mn-cs"/>
              </a:rPr>
              <a:t> </a:t>
            </a:r>
            <a:endParaRPr lang="pl-PL" sz="1200" kern="1200" dirty="0" smtClean="0">
              <a:solidFill>
                <a:schemeClr val="tx1"/>
              </a:solidFill>
              <a:effectLst/>
              <a:latin typeface="+mn-lt"/>
              <a:ea typeface="+mn-ea"/>
              <a:cs typeface="+mn-cs"/>
            </a:endParaRPr>
          </a:p>
          <a:p>
            <a:r>
              <a:rPr lang="pl-PL" sz="1200" i="1" kern="1200" dirty="0" smtClean="0">
                <a:solidFill>
                  <a:schemeClr val="tx1"/>
                </a:solidFill>
                <a:effectLst/>
                <a:latin typeface="+mn-lt"/>
                <a:ea typeface="+mn-ea"/>
                <a:cs typeface="+mn-cs"/>
              </a:rPr>
              <a:t>Z kolei, różnice programowe z obowiązkowych zajęć edukacyjnych realizowanych w zakresie kształcenia zawodowego w oddziale branżowej szkoły I stopnia są uzupełniane przez ucznia klasy II lub III na warunkach ustalonych przez nauczycieli prowadzących obowiązkowe zajęcia edukacyjne w tym oddziale do końca danego etapu edukacyjnego.</a:t>
            </a:r>
            <a:endParaRPr lang="pl-PL" sz="1200" kern="1200" dirty="0" smtClean="0">
              <a:solidFill>
                <a:schemeClr val="tx1"/>
              </a:solidFill>
              <a:effectLst/>
              <a:latin typeface="+mn-lt"/>
              <a:ea typeface="+mn-ea"/>
              <a:cs typeface="+mn-cs"/>
            </a:endParaRPr>
          </a:p>
          <a:p>
            <a:r>
              <a:rPr lang="pl-PL" sz="1200" i="1" kern="1200" dirty="0" smtClean="0">
                <a:solidFill>
                  <a:schemeClr val="tx1"/>
                </a:solidFill>
                <a:effectLst/>
                <a:latin typeface="+mn-lt"/>
                <a:ea typeface="+mn-ea"/>
                <a:cs typeface="+mn-cs"/>
              </a:rPr>
              <a:t> </a:t>
            </a:r>
            <a:endParaRPr lang="pl-PL" sz="1200" kern="1200" dirty="0" smtClean="0">
              <a:solidFill>
                <a:schemeClr val="tx1"/>
              </a:solidFill>
              <a:effectLst/>
              <a:latin typeface="+mn-lt"/>
              <a:ea typeface="+mn-ea"/>
              <a:cs typeface="+mn-cs"/>
            </a:endParaRPr>
          </a:p>
          <a:p>
            <a:r>
              <a:rPr lang="pl-PL" sz="1200" i="1" kern="1200" dirty="0" smtClean="0">
                <a:solidFill>
                  <a:schemeClr val="tx1"/>
                </a:solidFill>
                <a:effectLst/>
                <a:latin typeface="+mn-lt"/>
                <a:ea typeface="+mn-ea"/>
                <a:cs typeface="+mn-cs"/>
              </a:rPr>
              <a:t>Jeżeli z powodu rozkładu zajęć edukacyjnych lub innych ważnych przyczyn nie można zapewnić uczniowi klasy II lub III, warunków do zrealizowania treści nauczania z obowiązkowych zajęć edukacyjnych, które zostały zrealizowane w oddziale branżowej szkoły I stopnia, dla ucznia przeprowadza się egzamin klasyfikacyjny z tych zajęć</a:t>
            </a:r>
            <a:endParaRPr lang="pl-PL" sz="1200" kern="1200" dirty="0" smtClean="0">
              <a:solidFill>
                <a:schemeClr val="tx1"/>
              </a:solidFill>
              <a:effectLst/>
              <a:latin typeface="+mn-lt"/>
              <a:ea typeface="+mn-ea"/>
              <a:cs typeface="+mn-cs"/>
            </a:endParaRPr>
          </a:p>
          <a:p>
            <a:endParaRPr lang="pl-PL" sz="1200" kern="1200" dirty="0" smtClean="0">
              <a:solidFill>
                <a:schemeClr val="tx1"/>
              </a:solidFill>
              <a:effectLst/>
              <a:latin typeface="+mn-lt"/>
              <a:ea typeface="+mn-ea"/>
              <a:cs typeface="+mn-cs"/>
            </a:endParaRPr>
          </a:p>
          <a:p>
            <a:endParaRPr lang="pl-PL" sz="1200" kern="1200" dirty="0" smtClean="0">
              <a:solidFill>
                <a:schemeClr val="tx1"/>
              </a:solidFill>
              <a:effectLst/>
              <a:latin typeface="+mn-lt"/>
              <a:ea typeface="+mn-ea"/>
              <a:cs typeface="+mn-cs"/>
            </a:endParaRPr>
          </a:p>
          <a:p>
            <a:endParaRPr lang="pl-PL" sz="1200" kern="1200" dirty="0" smtClean="0">
              <a:solidFill>
                <a:schemeClr val="tx1"/>
              </a:solidFill>
              <a:effectLst/>
              <a:latin typeface="+mn-lt"/>
              <a:ea typeface="+mn-ea"/>
              <a:cs typeface="+mn-cs"/>
            </a:endParaRPr>
          </a:p>
          <a:p>
            <a:endParaRPr lang="pl-PL" sz="1200" kern="1200" dirty="0" smtClean="0">
              <a:solidFill>
                <a:schemeClr val="tx1"/>
              </a:solidFill>
              <a:effectLst/>
              <a:latin typeface="+mn-lt"/>
              <a:ea typeface="+mn-ea"/>
              <a:cs typeface="+mn-cs"/>
            </a:endParaRPr>
          </a:p>
          <a:p>
            <a:r>
              <a:rPr lang="pl-PL" sz="1200" kern="1200" dirty="0" smtClean="0">
                <a:solidFill>
                  <a:schemeClr val="tx1"/>
                </a:solidFill>
                <a:effectLst/>
                <a:latin typeface="+mn-lt"/>
                <a:ea typeface="+mn-ea"/>
                <a:cs typeface="+mn-cs"/>
              </a:rPr>
              <a:t>Jeżeli </a:t>
            </a:r>
            <a:r>
              <a:rPr lang="pl-PL" sz="1200" kern="1200" dirty="0">
                <a:solidFill>
                  <a:schemeClr val="tx1"/>
                </a:solidFill>
                <a:effectLst/>
                <a:latin typeface="+mn-lt"/>
                <a:ea typeface="+mn-ea"/>
                <a:cs typeface="+mn-cs"/>
              </a:rPr>
              <a:t>uczeń klasy II lub III  dotychczasowej zasadniczej szkole zawodowej, uczył się jako przedmiotu obowiązkowego </a:t>
            </a:r>
            <a:r>
              <a:rPr lang="pl-PL" sz="1200" b="1" kern="1200" dirty="0">
                <a:solidFill>
                  <a:schemeClr val="tx1"/>
                </a:solidFill>
                <a:effectLst/>
                <a:latin typeface="+mn-lt"/>
                <a:ea typeface="+mn-ea"/>
                <a:cs typeface="+mn-cs"/>
              </a:rPr>
              <a:t>języka obcego nowożytnego innego</a:t>
            </a:r>
            <a:r>
              <a:rPr lang="pl-PL" sz="1200" kern="1200" dirty="0">
                <a:solidFill>
                  <a:schemeClr val="tx1"/>
                </a:solidFill>
                <a:effectLst/>
                <a:latin typeface="+mn-lt"/>
                <a:ea typeface="+mn-ea"/>
                <a:cs typeface="+mn-cs"/>
              </a:rPr>
              <a:t> niż język obcy nowożytny nauczany w oddziale branżowej szkoły I stopnia, której uczniem się staje, a rozkład zajęć edukacyjnych uniemożliwia mu uczęszczanie w innym oddziale lub grupie w tej szkole na zajęcia z języka obcego nowożytnego, którego uczył się w dotychczasowej zasadniczej szkole zawodowej, uczeń jest obowiązany:</a:t>
            </a:r>
          </a:p>
          <a:p>
            <a:r>
              <a:rPr lang="pl-PL" sz="1200" kern="1200" dirty="0">
                <a:solidFill>
                  <a:schemeClr val="tx1"/>
                </a:solidFill>
                <a:effectLst/>
                <a:latin typeface="+mn-lt"/>
                <a:ea typeface="+mn-ea"/>
                <a:cs typeface="+mn-cs"/>
              </a:rPr>
              <a:t>1) uczyć się języka obcego nowożytnego nauczanego w oddziale branżowej szkoły I stopnia, której uczniem się staje, wyrównując we własnym zakresie różnice programowe do końca roku szkolnego albo</a:t>
            </a:r>
          </a:p>
          <a:p>
            <a:r>
              <a:rPr lang="pl-PL" sz="1200" kern="1200" dirty="0">
                <a:solidFill>
                  <a:schemeClr val="tx1"/>
                </a:solidFill>
                <a:effectLst/>
                <a:latin typeface="+mn-lt"/>
                <a:ea typeface="+mn-ea"/>
                <a:cs typeface="+mn-cs"/>
              </a:rPr>
              <a:t>2) kontynuować we własnym zakresie naukę języka obcego nowożytnego, którego uczył się w dotychczasowej zasadniczej szkole zawodowej, albo</a:t>
            </a:r>
          </a:p>
          <a:p>
            <a:r>
              <a:rPr lang="pl-PL" sz="1200" kern="1200" dirty="0">
                <a:solidFill>
                  <a:schemeClr val="tx1"/>
                </a:solidFill>
                <a:effectLst/>
                <a:latin typeface="+mn-lt"/>
                <a:ea typeface="+mn-ea"/>
                <a:cs typeface="+mn-cs"/>
              </a:rPr>
              <a:t>3) uczęszczać do oddziału w innej branżowej szkole I stopnia na zajęcia z języka obcego nowożytnego, którego uczył się w dotychczasowej zasadniczej szkole zawodowej.</a:t>
            </a:r>
          </a:p>
          <a:p>
            <a:r>
              <a:rPr lang="pl-PL" sz="1200" kern="1200" dirty="0">
                <a:solidFill>
                  <a:schemeClr val="tx1"/>
                </a:solidFill>
                <a:effectLst/>
                <a:latin typeface="+mn-lt"/>
                <a:ea typeface="+mn-ea"/>
                <a:cs typeface="+mn-cs"/>
              </a:rPr>
              <a:t> </a:t>
            </a:r>
          </a:p>
          <a:p>
            <a:r>
              <a:rPr lang="pl-PL" sz="1200" kern="1200" dirty="0">
                <a:solidFill>
                  <a:schemeClr val="tx1"/>
                </a:solidFill>
                <a:effectLst/>
                <a:latin typeface="+mn-lt"/>
                <a:ea typeface="+mn-ea"/>
                <a:cs typeface="+mn-cs"/>
              </a:rPr>
              <a:t>Dla ucznia, który kontynuuje we własnym zakresie naukę języka obcego albo który uczęszcza do oddziału w innej branżowej szkole I stopnia, przeprowadza się egzamin klasyfikacyjny.</a:t>
            </a:r>
          </a:p>
          <a:p>
            <a:r>
              <a:rPr lang="pl-PL" sz="1200" kern="1200" dirty="0">
                <a:solidFill>
                  <a:schemeClr val="tx1"/>
                </a:solidFill>
                <a:effectLst/>
                <a:latin typeface="+mn-lt"/>
                <a:ea typeface="+mn-ea"/>
                <a:cs typeface="+mn-cs"/>
              </a:rPr>
              <a:t> </a:t>
            </a:r>
          </a:p>
          <a:p>
            <a:r>
              <a:rPr lang="pl-PL" sz="1200" kern="1200" dirty="0">
                <a:solidFill>
                  <a:schemeClr val="tx1"/>
                </a:solidFill>
                <a:effectLst/>
                <a:latin typeface="+mn-lt"/>
                <a:ea typeface="+mn-ea"/>
                <a:cs typeface="+mn-cs"/>
              </a:rPr>
              <a:t>Z kolei, różnice programowe z obowiązkowych zajęć edukacyjnych realizowanych w zakresie kształcenia zawodowego w oddziale branżowej szkoły I stopnia są uzupełniane przez ucznia klasy II lub III na warunkach ustalonych przez nauczycieli prowadzących obowiązkowe zajęcia edukacyjne w tym oddziale do końca danego etapu edukacyjnego.</a:t>
            </a:r>
          </a:p>
          <a:p>
            <a:r>
              <a:rPr lang="pl-PL" sz="1200" kern="1200" dirty="0">
                <a:solidFill>
                  <a:schemeClr val="tx1"/>
                </a:solidFill>
                <a:effectLst/>
                <a:latin typeface="+mn-lt"/>
                <a:ea typeface="+mn-ea"/>
                <a:cs typeface="+mn-cs"/>
              </a:rPr>
              <a:t> </a:t>
            </a:r>
          </a:p>
          <a:p>
            <a:r>
              <a:rPr lang="pl-PL" sz="1200" kern="1200" dirty="0">
                <a:solidFill>
                  <a:schemeClr val="tx1"/>
                </a:solidFill>
                <a:effectLst/>
                <a:latin typeface="+mn-lt"/>
                <a:ea typeface="+mn-ea"/>
                <a:cs typeface="+mn-cs"/>
              </a:rPr>
              <a:t>Jeżeli z powodu rozkładu zajęć edukacyjnych lub innych ważnych przyczyn nie można zapewnić uczniowi klasy II lub III, warunków do zrealizowania treści nauczania z obowiązkowych zajęć edukacyjnych, które zostały zrealizowane w oddziale branżowej szkoły I stopnia, dla ucznia przeprowadza się egzamin klasyfikacyjny z tych zajęć.</a:t>
            </a: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26</a:t>
            </a:fld>
            <a:endParaRPr lang="pl-PL"/>
          </a:p>
        </p:txBody>
      </p:sp>
    </p:spTree>
    <p:extLst>
      <p:ext uri="{BB962C8B-B14F-4D97-AF65-F5344CB8AC3E}">
        <p14:creationId xmlns:p14="http://schemas.microsoft.com/office/powerpoint/2010/main" val="42810423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b="1" i="0" kern="1200" dirty="0" smtClean="0">
                <a:solidFill>
                  <a:schemeClr val="tx1"/>
                </a:solidFill>
                <a:effectLst/>
                <a:latin typeface="+mn-lt"/>
                <a:ea typeface="+mn-ea"/>
                <a:cs typeface="+mn-cs"/>
              </a:rPr>
              <a:t>SZKOŁY BRANŻOWE II STOPNIA (KIEDYŚ TECHNIKUM NA PODBUDOWIE ZSZ)</a:t>
            </a:r>
            <a:endParaRPr lang="pl-PL" sz="1200" i="0" kern="1200" dirty="0" smtClean="0">
              <a:solidFill>
                <a:schemeClr val="tx1"/>
              </a:solidFill>
              <a:effectLst/>
              <a:latin typeface="+mn-lt"/>
              <a:ea typeface="+mn-ea"/>
              <a:cs typeface="+mn-cs"/>
            </a:endParaRPr>
          </a:p>
          <a:p>
            <a:r>
              <a:rPr lang="pl-PL" sz="1200" b="1" i="0" kern="1200" dirty="0" smtClean="0">
                <a:solidFill>
                  <a:schemeClr val="tx1"/>
                </a:solidFill>
                <a:effectLst/>
                <a:latin typeface="+mn-lt"/>
                <a:ea typeface="+mn-ea"/>
                <a:cs typeface="+mn-cs"/>
              </a:rPr>
              <a:t>Utworzenie branżowej szkoły II stopnia nastąpi 1 września 2020 r.,</a:t>
            </a:r>
            <a:r>
              <a:rPr lang="pl-PL" sz="1200" i="0" kern="1200" dirty="0" smtClean="0">
                <a:solidFill>
                  <a:schemeClr val="tx1"/>
                </a:solidFill>
                <a:effectLst/>
                <a:latin typeface="+mn-lt"/>
                <a:ea typeface="+mn-ea"/>
                <a:cs typeface="+mn-cs"/>
              </a:rPr>
              <a:t> a pierwsza rekrutacja kandydatów zostanie przeprowadzona na rok szkolny 2020/2021.</a:t>
            </a:r>
          </a:p>
          <a:p>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Istotnym novum jest wprowadzenie rozwiązań legislacyjnych umożliwiających uzyskanie świadectwa dojrzałości po ukończeniu szkoły branżowej II stopnia. Zgodnie z zapisem art. 297 Przepisów wprowadzających, egzamin maturalny będzie przeprowadzany również dla absolwentów branżowej szkoły II stopnia. I tak – począwszy </a:t>
            </a:r>
            <a:r>
              <a:rPr lang="pl-PL" sz="1200" b="1" i="0" kern="1200" dirty="0" smtClean="0">
                <a:solidFill>
                  <a:schemeClr val="tx1"/>
                </a:solidFill>
                <a:effectLst/>
                <a:latin typeface="+mn-lt"/>
                <a:ea typeface="+mn-ea"/>
                <a:cs typeface="+mn-cs"/>
              </a:rPr>
              <a:t>od roku szkolnego 2023/2024</a:t>
            </a:r>
            <a:r>
              <a:rPr lang="pl-PL" sz="1200" i="0" kern="1200" dirty="0" smtClean="0">
                <a:solidFill>
                  <a:schemeClr val="tx1"/>
                </a:solidFill>
                <a:effectLst/>
                <a:latin typeface="+mn-lt"/>
                <a:ea typeface="+mn-ea"/>
                <a:cs typeface="+mn-cs"/>
              </a:rPr>
              <a:t> egzamin maturalny będzie przeprowadzany dla absolwentów branżowej szkoły II stopnia, którzy ukończyli kształcenie w branżowej szkole I stopnia jako absolwenci ośmioletniej szkoły podstawowej. Egzamin będzie przeprowadzany wg nowych wymagań określonych w przepisach wydanych na podstawie ustawy – Prawo oświatowe</a:t>
            </a:r>
          </a:p>
          <a:p>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NATOMIAST </a:t>
            </a:r>
            <a:r>
              <a:rPr lang="pl-PL" sz="1200" b="1" i="0" kern="1200" dirty="0" smtClean="0">
                <a:solidFill>
                  <a:schemeClr val="tx1"/>
                </a:solidFill>
                <a:effectLst/>
                <a:latin typeface="+mn-lt"/>
                <a:ea typeface="+mn-ea"/>
                <a:cs typeface="+mn-cs"/>
              </a:rPr>
              <a:t>DO ROKU</a:t>
            </a:r>
            <a:r>
              <a:rPr lang="pl-PL" sz="1200" i="0" kern="1200" dirty="0" smtClean="0">
                <a:solidFill>
                  <a:schemeClr val="tx1"/>
                </a:solidFill>
                <a:effectLst/>
                <a:latin typeface="+mn-lt"/>
                <a:ea typeface="+mn-ea"/>
                <a:cs typeface="+mn-cs"/>
              </a:rPr>
              <a:t> 2028/2029 EGZAMIN MATURALNY BĘDZIE PRZEPROWADZANY DLA ABSOLWENTÓW BRANŻOWEJ SZKOŁY II STOPNIA, KTÓRZY UKOŃCZYLI KSZTAŁCENIE W BRANŻOWEJ SZKOLE I STOPNIA JAKO ABSOLWENCI DOTYCHCZASOWEGO GIMNAZJUM WG WYMAGAŃ OKREŚLONYCH W PODSTAWIE PROGRAMOWEJ KSZTAŁCENIA OGÓLNEGO WYDANYCH NA PODSTAWIE PRZEPISÓW USTAWY O SYSTEMIE OŚWIATY. </a:t>
            </a:r>
          </a:p>
          <a:p>
            <a:endParaRPr lang="pl-PL" sz="1200" i="1"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pl-PL" sz="1200" b="1" kern="1200" dirty="0" smtClean="0">
                <a:solidFill>
                  <a:schemeClr val="tx1"/>
                </a:solidFill>
                <a:effectLst/>
                <a:latin typeface="+mn-lt"/>
                <a:ea typeface="+mn-ea"/>
                <a:cs typeface="+mn-cs"/>
              </a:rPr>
              <a:t>KONIEC</a:t>
            </a:r>
            <a:r>
              <a:rPr lang="pl-PL" sz="1200" b="1" kern="1200" baseline="0" dirty="0" smtClean="0">
                <a:solidFill>
                  <a:schemeClr val="tx1"/>
                </a:solidFill>
                <a:effectLst/>
                <a:latin typeface="+mn-lt"/>
                <a:ea typeface="+mn-ea"/>
                <a:cs typeface="+mn-cs"/>
              </a:rPr>
              <a:t> KOMENTARZA</a:t>
            </a:r>
            <a:endParaRPr lang="pl-PL" sz="1200" b="1" kern="1200" dirty="0" smtClean="0">
              <a:solidFill>
                <a:schemeClr val="tx1"/>
              </a:solidFill>
              <a:effectLst/>
              <a:latin typeface="+mn-lt"/>
              <a:ea typeface="+mn-ea"/>
              <a:cs typeface="+mn-cs"/>
            </a:endParaRPr>
          </a:p>
          <a:p>
            <a:endParaRPr lang="pl-PL" sz="1200" kern="1200" dirty="0" smtClean="0">
              <a:solidFill>
                <a:schemeClr val="tx1"/>
              </a:solidFill>
              <a:effectLst/>
              <a:latin typeface="+mn-lt"/>
              <a:ea typeface="+mn-ea"/>
              <a:cs typeface="+mn-cs"/>
            </a:endParaRP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27</a:t>
            </a:fld>
            <a:endParaRPr lang="pl-PL"/>
          </a:p>
        </p:txBody>
      </p:sp>
    </p:spTree>
    <p:extLst>
      <p:ext uri="{BB962C8B-B14F-4D97-AF65-F5344CB8AC3E}">
        <p14:creationId xmlns:p14="http://schemas.microsoft.com/office/powerpoint/2010/main" val="205830618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b="1" i="0" kern="1200" dirty="0" smtClean="0">
                <a:solidFill>
                  <a:schemeClr val="tx1"/>
                </a:solidFill>
                <a:effectLst/>
                <a:latin typeface="+mn-lt"/>
                <a:ea typeface="+mn-ea"/>
                <a:cs typeface="+mn-cs"/>
              </a:rPr>
              <a:t>PRZEKSZTAŁCENIE ZESPOŁÓW SZKÓŁ</a:t>
            </a:r>
            <a:endParaRPr lang="pl-PL" sz="12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Z UZASADNIENIA MEN - Projekt ustawy – Przepisy wprowadzające odrębnie reguluje kwestię przekształcenia zasadniczych szkół zawodowych funkcjonujących w zespole. Zgodnie z projektowanym zapisem art. 196 Przepisów wprowadzających, </a:t>
            </a:r>
            <a:r>
              <a:rPr lang="pl-PL" sz="1200" b="1" i="0" kern="1200" dirty="0" smtClean="0">
                <a:solidFill>
                  <a:schemeClr val="tx1"/>
                </a:solidFill>
                <a:effectLst/>
                <a:latin typeface="+mn-lt"/>
                <a:ea typeface="+mn-ea"/>
                <a:cs typeface="+mn-cs"/>
              </a:rPr>
              <a:t>z dniem 1 września 2017 r. zespół szkół, w skład którego wchodzi jedynie gimnazjum i zasadnicza szkoła zawodowa</a:t>
            </a:r>
            <a:r>
              <a:rPr lang="pl-PL" sz="1200" i="0" kern="1200" dirty="0" smtClean="0">
                <a:solidFill>
                  <a:schemeClr val="tx1"/>
                </a:solidFill>
                <a:effectLst/>
                <a:latin typeface="+mn-lt"/>
                <a:ea typeface="+mn-ea"/>
                <a:cs typeface="+mn-cs"/>
              </a:rPr>
              <a:t> staje się branżową szkołą I stopnia. W roku szkolnym odpowiednio 2017/2018 i 2018/2019 w branżowej szkole I stopnia powstałej w wyniku przekształcenia zespołu szkół prowadzone będą klasy dotychczasowego gimnazjum, aż do czasu likwidacji tych klas. Wobec tych klas będą stosowane odpowiednio przepisy dotyczące gimnazjów, a uczniowie otrzymają świadectwa ustalone dla dotychczasowych gimnazjów, opatrzone pieczęcią gimnazjum. </a:t>
            </a:r>
          </a:p>
          <a:p>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Organ stanowiący jednostki samorządu terytorialnego, która była organem prowadzącym dotychczasowy zespół będzie zobowiązany </a:t>
            </a:r>
            <a:r>
              <a:rPr lang="pl-PL" sz="1200" b="1" i="0" kern="1200" dirty="0" smtClean="0">
                <a:solidFill>
                  <a:schemeClr val="tx1"/>
                </a:solidFill>
                <a:effectLst/>
                <a:latin typeface="+mn-lt"/>
                <a:ea typeface="+mn-ea"/>
                <a:cs typeface="+mn-cs"/>
              </a:rPr>
              <a:t>do stwierdzenia w drodze uchwały przekształcenia tegoż zespołu w branżową szkołę I stopnia.</a:t>
            </a:r>
            <a:r>
              <a:rPr lang="pl-PL" sz="1200" i="0" kern="1200" dirty="0" smtClean="0">
                <a:solidFill>
                  <a:schemeClr val="tx1"/>
                </a:solidFill>
                <a:effectLst/>
                <a:latin typeface="+mn-lt"/>
                <a:ea typeface="+mn-ea"/>
                <a:cs typeface="+mn-cs"/>
              </a:rPr>
              <a:t> Organ stanowiący zobowiązany będzie do podjęcia przedmiotowej uchwały w terminie do dnia 30 listopada 2017 r. Uchwała ta stanowić będzie akt założycielski branżowej szkoły I stopnia. </a:t>
            </a:r>
          </a:p>
          <a:p>
            <a:endParaRPr lang="pl-PL" sz="1200" i="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pl-PL" sz="1200" b="1" i="0" kern="1200" dirty="0" smtClean="0">
                <a:solidFill>
                  <a:schemeClr val="tx1"/>
                </a:solidFill>
                <a:effectLst/>
                <a:latin typeface="+mn-lt"/>
                <a:ea typeface="+mn-ea"/>
                <a:cs typeface="+mn-cs"/>
              </a:rPr>
              <a:t>KONIEC</a:t>
            </a:r>
            <a:r>
              <a:rPr lang="pl-PL" sz="1200" b="1" i="0" kern="1200" baseline="0" dirty="0" smtClean="0">
                <a:solidFill>
                  <a:schemeClr val="tx1"/>
                </a:solidFill>
                <a:effectLst/>
                <a:latin typeface="+mn-lt"/>
                <a:ea typeface="+mn-ea"/>
                <a:cs typeface="+mn-cs"/>
              </a:rPr>
              <a:t> KOMENTARZA</a:t>
            </a:r>
            <a:endParaRPr lang="pl-PL" sz="1200" b="1" i="0" kern="1200" dirty="0" smtClean="0">
              <a:solidFill>
                <a:schemeClr val="tx1"/>
              </a:solidFill>
              <a:effectLst/>
              <a:latin typeface="+mn-lt"/>
              <a:ea typeface="+mn-ea"/>
              <a:cs typeface="+mn-cs"/>
            </a:endParaRPr>
          </a:p>
          <a:p>
            <a:endParaRPr lang="pl-PL" sz="1200" kern="1200" dirty="0" smtClean="0">
              <a:solidFill>
                <a:schemeClr val="tx1"/>
              </a:solidFill>
              <a:effectLst/>
              <a:latin typeface="+mn-lt"/>
              <a:ea typeface="+mn-ea"/>
              <a:cs typeface="+mn-cs"/>
            </a:endParaRPr>
          </a:p>
          <a:p>
            <a:r>
              <a:rPr lang="pl-PL" sz="1200" i="1" kern="1200" dirty="0" smtClean="0">
                <a:solidFill>
                  <a:schemeClr val="tx1"/>
                </a:solidFill>
                <a:effectLst/>
                <a:latin typeface="+mn-lt"/>
                <a:ea typeface="+mn-ea"/>
                <a:cs typeface="+mn-cs"/>
              </a:rPr>
              <a:t> </a:t>
            </a:r>
            <a:endParaRPr lang="pl-PL" sz="1200" kern="1200" dirty="0" smtClean="0">
              <a:solidFill>
                <a:schemeClr val="tx1"/>
              </a:solidFill>
              <a:effectLst/>
              <a:latin typeface="+mn-lt"/>
              <a:ea typeface="+mn-ea"/>
              <a:cs typeface="+mn-cs"/>
            </a:endParaRP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28</a:t>
            </a:fld>
            <a:endParaRPr lang="pl-PL"/>
          </a:p>
        </p:txBody>
      </p:sp>
    </p:spTree>
    <p:extLst>
      <p:ext uri="{BB962C8B-B14F-4D97-AF65-F5344CB8AC3E}">
        <p14:creationId xmlns:p14="http://schemas.microsoft.com/office/powerpoint/2010/main" val="429050694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29</a:t>
            </a:fld>
            <a:endParaRPr lang="pl-PL"/>
          </a:p>
        </p:txBody>
      </p:sp>
    </p:spTree>
    <p:extLst>
      <p:ext uri="{BB962C8B-B14F-4D97-AF65-F5344CB8AC3E}">
        <p14:creationId xmlns:p14="http://schemas.microsoft.com/office/powerpoint/2010/main" val="398725347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30</a:t>
            </a:fld>
            <a:endParaRPr lang="pl-PL"/>
          </a:p>
        </p:txBody>
      </p:sp>
    </p:spTree>
    <p:extLst>
      <p:ext uri="{BB962C8B-B14F-4D97-AF65-F5344CB8AC3E}">
        <p14:creationId xmlns:p14="http://schemas.microsoft.com/office/powerpoint/2010/main" val="122585816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31</a:t>
            </a:fld>
            <a:endParaRPr lang="pl-PL"/>
          </a:p>
        </p:txBody>
      </p:sp>
    </p:spTree>
    <p:extLst>
      <p:ext uri="{BB962C8B-B14F-4D97-AF65-F5344CB8AC3E}">
        <p14:creationId xmlns:p14="http://schemas.microsoft.com/office/powerpoint/2010/main" val="186713880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b="1" i="0" u="sng" kern="1200" dirty="0" smtClean="0">
                <a:solidFill>
                  <a:schemeClr val="tx1"/>
                </a:solidFill>
                <a:effectLst/>
                <a:latin typeface="+mn-lt"/>
                <a:ea typeface="+mn-ea"/>
                <a:cs typeface="+mn-cs"/>
              </a:rPr>
              <a:t>PODSTAWA PROGRAMOWA KSZTAŁCENIA W ZAWODACH</a:t>
            </a:r>
            <a:endParaRPr lang="pl-PL" sz="12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 </a:t>
            </a:r>
          </a:p>
          <a:p>
            <a:r>
              <a:rPr lang="pl-PL" sz="1200" b="1" i="0" kern="1200" dirty="0" smtClean="0">
                <a:solidFill>
                  <a:schemeClr val="tx1"/>
                </a:solidFill>
                <a:effectLst/>
                <a:latin typeface="+mn-lt"/>
                <a:ea typeface="+mn-ea"/>
                <a:cs typeface="+mn-cs"/>
              </a:rPr>
              <a:t>Rok szkolny</a:t>
            </a:r>
            <a:endParaRPr lang="pl-PL" sz="1200" i="0" kern="1200" dirty="0" smtClean="0">
              <a:solidFill>
                <a:schemeClr val="tx1"/>
              </a:solidFill>
              <a:effectLst/>
              <a:latin typeface="+mn-lt"/>
              <a:ea typeface="+mn-ea"/>
              <a:cs typeface="+mn-cs"/>
            </a:endParaRPr>
          </a:p>
          <a:p>
            <a:r>
              <a:rPr lang="pl-PL" sz="1200" b="1" i="0" kern="1200" dirty="0" smtClean="0">
                <a:solidFill>
                  <a:schemeClr val="tx1"/>
                </a:solidFill>
                <a:effectLst/>
                <a:latin typeface="+mn-lt"/>
                <a:ea typeface="+mn-ea"/>
                <a:cs typeface="+mn-cs"/>
              </a:rPr>
              <a:t>Szkoły (klasy) do których stosuje się podstawę programową kształcenia w zawodach określoną w przepisach wydanych na podstawie </a:t>
            </a:r>
            <a:r>
              <a:rPr lang="pl-PL" sz="1200" b="1" i="0" u="sng" kern="1200" dirty="0" smtClean="0">
                <a:solidFill>
                  <a:schemeClr val="tx1"/>
                </a:solidFill>
                <a:effectLst/>
                <a:latin typeface="+mn-lt"/>
                <a:ea typeface="+mn-ea"/>
                <a:cs typeface="+mn-cs"/>
              </a:rPr>
              <a:t>ustawy – Prawo oświatowe</a:t>
            </a:r>
            <a:endParaRPr lang="pl-PL" sz="1200" i="0" kern="1200" dirty="0" smtClean="0">
              <a:solidFill>
                <a:schemeClr val="tx1"/>
              </a:solidFill>
              <a:effectLst/>
              <a:latin typeface="+mn-lt"/>
              <a:ea typeface="+mn-ea"/>
              <a:cs typeface="+mn-cs"/>
            </a:endParaRPr>
          </a:p>
          <a:p>
            <a:r>
              <a:rPr lang="pl-PL" sz="1200" b="1" i="0" kern="1200" dirty="0" smtClean="0">
                <a:solidFill>
                  <a:schemeClr val="tx1"/>
                </a:solidFill>
                <a:effectLst/>
                <a:latin typeface="+mn-lt"/>
                <a:ea typeface="+mn-ea"/>
                <a:cs typeface="+mn-cs"/>
              </a:rPr>
              <a:t>Szkoły (klasy) do których stosuje się podstawę programową kształcenia w zawodach określoną w przepisach wydanych na podstawie </a:t>
            </a:r>
            <a:r>
              <a:rPr lang="pl-PL" sz="1200" b="1" i="0" u="sng" kern="1200" dirty="0" smtClean="0">
                <a:solidFill>
                  <a:schemeClr val="tx1"/>
                </a:solidFill>
                <a:effectLst/>
                <a:latin typeface="+mn-lt"/>
                <a:ea typeface="+mn-ea"/>
                <a:cs typeface="+mn-cs"/>
              </a:rPr>
              <a:t>ustawy o systemie oświaty</a:t>
            </a:r>
            <a:endParaRPr lang="pl-PL" sz="1200" i="0" kern="1200" dirty="0" smtClean="0">
              <a:solidFill>
                <a:schemeClr val="tx1"/>
              </a:solidFill>
              <a:effectLst/>
              <a:latin typeface="+mn-lt"/>
              <a:ea typeface="+mn-ea"/>
              <a:cs typeface="+mn-cs"/>
            </a:endParaRPr>
          </a:p>
          <a:p>
            <a:r>
              <a:rPr lang="pl-PL" sz="1200" b="1" i="0" kern="1200" dirty="0" smtClean="0">
                <a:solidFill>
                  <a:schemeClr val="tx1"/>
                </a:solidFill>
                <a:effectLst/>
                <a:latin typeface="+mn-lt"/>
                <a:ea typeface="+mn-ea"/>
                <a:cs typeface="+mn-cs"/>
              </a:rPr>
              <a:t>2017/2018</a:t>
            </a:r>
            <a:endParaRPr lang="pl-PL" sz="12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 klasa I branżowej szkoły I stopnia,</a:t>
            </a:r>
          </a:p>
          <a:p>
            <a:r>
              <a:rPr lang="pl-PL" sz="1200" i="0" kern="1200" dirty="0" smtClean="0">
                <a:solidFill>
                  <a:schemeClr val="tx1"/>
                </a:solidFill>
                <a:effectLst/>
                <a:latin typeface="+mn-lt"/>
                <a:ea typeface="+mn-ea"/>
                <a:cs typeface="+mn-cs"/>
              </a:rPr>
              <a:t>- klasa I dotychczasowego czteroletniego technikum,</a:t>
            </a:r>
          </a:p>
          <a:p>
            <a:r>
              <a:rPr lang="pl-PL" sz="1200" i="0" kern="1200" dirty="0" smtClean="0">
                <a:solidFill>
                  <a:schemeClr val="tx1"/>
                </a:solidFill>
                <a:effectLst/>
                <a:latin typeface="+mn-lt"/>
                <a:ea typeface="+mn-ea"/>
                <a:cs typeface="+mn-cs"/>
              </a:rPr>
              <a:t>- semestr I szkoły policealnej, a w latach następnych również w kolejnych klasach lub semestrach tych szkół</a:t>
            </a:r>
          </a:p>
          <a:p>
            <a:r>
              <a:rPr lang="pl-PL" sz="1200" i="0" kern="1200" dirty="0" smtClean="0">
                <a:solidFill>
                  <a:schemeClr val="tx1"/>
                </a:solidFill>
                <a:effectLst/>
                <a:latin typeface="+mn-lt"/>
                <a:ea typeface="+mn-ea"/>
                <a:cs typeface="+mn-cs"/>
              </a:rPr>
              <a:t>- klasy II – IV dotychczasowego czteroletniego technikum,</a:t>
            </a:r>
          </a:p>
          <a:p>
            <a:r>
              <a:rPr lang="pl-PL" sz="1200" i="0" kern="1200" dirty="0" smtClean="0">
                <a:solidFill>
                  <a:schemeClr val="tx1"/>
                </a:solidFill>
                <a:effectLst/>
                <a:latin typeface="+mn-lt"/>
                <a:ea typeface="+mn-ea"/>
                <a:cs typeface="+mn-cs"/>
              </a:rPr>
              <a:t>- semestry II – V szkoły policealnej,</a:t>
            </a:r>
          </a:p>
          <a:p>
            <a:r>
              <a:rPr lang="pl-PL" sz="1200" i="0" kern="1200" dirty="0" smtClean="0">
                <a:solidFill>
                  <a:schemeClr val="tx1"/>
                </a:solidFill>
                <a:effectLst/>
                <a:latin typeface="+mn-lt"/>
                <a:ea typeface="+mn-ea"/>
                <a:cs typeface="+mn-cs"/>
              </a:rPr>
              <a:t>- klasy dotychczasowej zasadniczej szkoły zawodowej prowadzone w branżowej szkole I stopnia  do czasu zakończenia kształcenia</a:t>
            </a:r>
          </a:p>
          <a:p>
            <a:r>
              <a:rPr lang="pl-PL" sz="1200" b="1" i="0" kern="1200" dirty="0" smtClean="0">
                <a:solidFill>
                  <a:schemeClr val="tx1"/>
                </a:solidFill>
                <a:effectLst/>
                <a:latin typeface="+mn-lt"/>
                <a:ea typeface="+mn-ea"/>
                <a:cs typeface="+mn-cs"/>
              </a:rPr>
              <a:t>2018/2019</a:t>
            </a:r>
            <a:endParaRPr lang="pl-PL" sz="12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Kolejne klasy lub semestry </a:t>
            </a:r>
            <a:r>
              <a:rPr lang="pl-PL" sz="1200" i="0" kern="1200" dirty="0" err="1" smtClean="0">
                <a:solidFill>
                  <a:schemeClr val="tx1"/>
                </a:solidFill>
                <a:effectLst/>
                <a:latin typeface="+mn-lt"/>
                <a:ea typeface="+mn-ea"/>
                <a:cs typeface="+mn-cs"/>
              </a:rPr>
              <a:t>w.w</a:t>
            </a:r>
            <a:r>
              <a:rPr lang="pl-PL" sz="1200" i="0" kern="1200" dirty="0" smtClean="0">
                <a:solidFill>
                  <a:schemeClr val="tx1"/>
                </a:solidFill>
                <a:effectLst/>
                <a:latin typeface="+mn-lt"/>
                <a:ea typeface="+mn-ea"/>
                <a:cs typeface="+mn-cs"/>
              </a:rPr>
              <a:t> szkół </a:t>
            </a:r>
          </a:p>
          <a:p>
            <a:r>
              <a:rPr lang="pl-PL" sz="1200" i="0" kern="1200" dirty="0" smtClean="0">
                <a:solidFill>
                  <a:schemeClr val="tx1"/>
                </a:solidFill>
                <a:effectLst/>
                <a:latin typeface="+mn-lt"/>
                <a:ea typeface="+mn-ea"/>
                <a:cs typeface="+mn-cs"/>
              </a:rPr>
              <a:t>- klasy III i IV dotychczasowego czteroletniego technikum,</a:t>
            </a:r>
          </a:p>
          <a:p>
            <a:r>
              <a:rPr lang="pl-PL" sz="1200" i="0" kern="1200" dirty="0" smtClean="0">
                <a:solidFill>
                  <a:schemeClr val="tx1"/>
                </a:solidFill>
                <a:effectLst/>
                <a:latin typeface="+mn-lt"/>
                <a:ea typeface="+mn-ea"/>
                <a:cs typeface="+mn-cs"/>
              </a:rPr>
              <a:t>- semestry IV i V szkoły policealnej</a:t>
            </a:r>
          </a:p>
          <a:p>
            <a:r>
              <a:rPr lang="pl-PL" sz="1200" b="1" i="0" kern="1200" dirty="0" smtClean="0">
                <a:solidFill>
                  <a:schemeClr val="tx1"/>
                </a:solidFill>
                <a:effectLst/>
                <a:latin typeface="+mn-lt"/>
                <a:ea typeface="+mn-ea"/>
                <a:cs typeface="+mn-cs"/>
              </a:rPr>
              <a:t>2019/2020</a:t>
            </a:r>
            <a:endParaRPr lang="pl-PL" sz="12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 pięcioletnie technikum</a:t>
            </a:r>
          </a:p>
          <a:p>
            <a:r>
              <a:rPr lang="pl-PL" sz="1200" i="0" kern="1200" dirty="0" smtClean="0">
                <a:solidFill>
                  <a:schemeClr val="tx1"/>
                </a:solidFill>
                <a:effectLst/>
                <a:latin typeface="+mn-lt"/>
                <a:ea typeface="+mn-ea"/>
                <a:cs typeface="+mn-cs"/>
              </a:rPr>
              <a:t>- klasy IV dotychczasowego technikum</a:t>
            </a:r>
          </a:p>
          <a:p>
            <a:r>
              <a:rPr lang="pl-PL" sz="1200" b="1" i="0" kern="1200" dirty="0" smtClean="0">
                <a:solidFill>
                  <a:schemeClr val="tx1"/>
                </a:solidFill>
                <a:effectLst/>
                <a:latin typeface="+mn-lt"/>
                <a:ea typeface="+mn-ea"/>
                <a:cs typeface="+mn-cs"/>
              </a:rPr>
              <a:t>2020/2021</a:t>
            </a:r>
            <a:endParaRPr lang="pl-PL" sz="12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 branżowa szkoły II stopnia</a:t>
            </a:r>
          </a:p>
          <a:p>
            <a:r>
              <a:rPr lang="pl-PL" sz="1200" i="1" kern="1200" dirty="0" smtClean="0">
                <a:solidFill>
                  <a:schemeClr val="tx1"/>
                </a:solidFill>
                <a:effectLst/>
                <a:latin typeface="+mn-lt"/>
                <a:ea typeface="+mn-ea"/>
                <a:cs typeface="+mn-cs"/>
              </a:rPr>
              <a:t> </a:t>
            </a:r>
            <a:endParaRPr lang="pl-PL" sz="1200" kern="1200" dirty="0" smtClean="0">
              <a:solidFill>
                <a:schemeClr val="tx1"/>
              </a:solidFill>
              <a:effectLst/>
              <a:latin typeface="+mn-lt"/>
              <a:ea typeface="+mn-ea"/>
              <a:cs typeface="+mn-cs"/>
            </a:endParaRPr>
          </a:p>
          <a:p>
            <a:r>
              <a:rPr lang="pl-PL" sz="1200" i="1" kern="1200" dirty="0" smtClean="0">
                <a:solidFill>
                  <a:schemeClr val="tx1"/>
                </a:solidFill>
                <a:effectLst/>
                <a:latin typeface="+mn-lt"/>
                <a:ea typeface="+mn-ea"/>
                <a:cs typeface="+mn-cs"/>
              </a:rPr>
              <a:t> </a:t>
            </a:r>
            <a:endParaRPr lang="pl-PL" sz="1200" kern="1200" dirty="0" smtClean="0">
              <a:solidFill>
                <a:schemeClr val="tx1"/>
              </a:solidFill>
              <a:effectLst/>
              <a:latin typeface="+mn-lt"/>
              <a:ea typeface="+mn-ea"/>
              <a:cs typeface="+mn-cs"/>
            </a:endParaRP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32</a:t>
            </a:fld>
            <a:endParaRPr lang="pl-PL"/>
          </a:p>
        </p:txBody>
      </p:sp>
    </p:spTree>
    <p:extLst>
      <p:ext uri="{BB962C8B-B14F-4D97-AF65-F5344CB8AC3E}">
        <p14:creationId xmlns:p14="http://schemas.microsoft.com/office/powerpoint/2010/main" val="386099532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b="1" i="0" u="sng" kern="1200" dirty="0" smtClean="0">
                <a:solidFill>
                  <a:schemeClr val="tx1"/>
                </a:solidFill>
                <a:effectLst/>
                <a:latin typeface="+mn-lt"/>
                <a:ea typeface="+mn-ea"/>
                <a:cs typeface="+mn-cs"/>
              </a:rPr>
              <a:t>KLASYFIKACJA ZAWODÓW SZKOLNICTWA ZAWODOWEGO</a:t>
            </a:r>
            <a:endParaRPr lang="pl-PL" sz="12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 </a:t>
            </a:r>
          </a:p>
          <a:p>
            <a:r>
              <a:rPr lang="pl-PL" sz="1200" b="1" i="0" kern="1200" dirty="0" smtClean="0">
                <a:solidFill>
                  <a:schemeClr val="tx1"/>
                </a:solidFill>
                <a:effectLst/>
                <a:latin typeface="+mn-lt"/>
                <a:ea typeface="+mn-ea"/>
                <a:cs typeface="+mn-cs"/>
              </a:rPr>
              <a:t>Rok szkolny</a:t>
            </a:r>
            <a:endParaRPr lang="pl-PL" sz="1200" i="0" kern="1200" dirty="0" smtClean="0">
              <a:solidFill>
                <a:schemeClr val="tx1"/>
              </a:solidFill>
              <a:effectLst/>
              <a:latin typeface="+mn-lt"/>
              <a:ea typeface="+mn-ea"/>
              <a:cs typeface="+mn-cs"/>
            </a:endParaRPr>
          </a:p>
          <a:p>
            <a:r>
              <a:rPr lang="pl-PL" sz="1200" b="1" i="0" kern="1200" dirty="0" smtClean="0">
                <a:solidFill>
                  <a:schemeClr val="tx1"/>
                </a:solidFill>
                <a:effectLst/>
                <a:latin typeface="+mn-lt"/>
                <a:ea typeface="+mn-ea"/>
                <a:cs typeface="+mn-cs"/>
              </a:rPr>
              <a:t>Szkoły (klasy) w których stosuje się klasyfikację zawodów szkolnictwa zawodowego określoną na podstawie </a:t>
            </a:r>
            <a:r>
              <a:rPr lang="pl-PL" sz="1200" b="1" i="0" u="sng" kern="1200" dirty="0" smtClean="0">
                <a:solidFill>
                  <a:schemeClr val="tx1"/>
                </a:solidFill>
                <a:effectLst/>
                <a:latin typeface="+mn-lt"/>
                <a:ea typeface="+mn-ea"/>
                <a:cs typeface="+mn-cs"/>
              </a:rPr>
              <a:t>ustawy – Prawo oświatowe</a:t>
            </a:r>
            <a:endParaRPr lang="pl-PL" sz="1200" i="0" kern="1200" dirty="0" smtClean="0">
              <a:solidFill>
                <a:schemeClr val="tx1"/>
              </a:solidFill>
              <a:effectLst/>
              <a:latin typeface="+mn-lt"/>
              <a:ea typeface="+mn-ea"/>
              <a:cs typeface="+mn-cs"/>
            </a:endParaRPr>
          </a:p>
          <a:p>
            <a:r>
              <a:rPr lang="pl-PL" sz="1200" b="1" i="0" kern="1200" dirty="0" smtClean="0">
                <a:solidFill>
                  <a:schemeClr val="tx1"/>
                </a:solidFill>
                <a:effectLst/>
                <a:latin typeface="+mn-lt"/>
                <a:ea typeface="+mn-ea"/>
                <a:cs typeface="+mn-cs"/>
              </a:rPr>
              <a:t>Szkoły (klasy) w których stosuje się klasyfikację zawodów szkolnictwa zawodowego określoną na podstawie </a:t>
            </a:r>
            <a:r>
              <a:rPr lang="pl-PL" sz="1200" b="1" i="0" u="sng" kern="1200" dirty="0" smtClean="0">
                <a:solidFill>
                  <a:schemeClr val="tx1"/>
                </a:solidFill>
                <a:effectLst/>
                <a:latin typeface="+mn-lt"/>
                <a:ea typeface="+mn-ea"/>
                <a:cs typeface="+mn-cs"/>
              </a:rPr>
              <a:t>ustawy o systemie oświaty</a:t>
            </a:r>
            <a:endParaRPr lang="pl-PL" sz="1200" i="0" kern="1200" dirty="0" smtClean="0">
              <a:solidFill>
                <a:schemeClr val="tx1"/>
              </a:solidFill>
              <a:effectLst/>
              <a:latin typeface="+mn-lt"/>
              <a:ea typeface="+mn-ea"/>
              <a:cs typeface="+mn-cs"/>
            </a:endParaRPr>
          </a:p>
          <a:p>
            <a:r>
              <a:rPr lang="pl-PL" sz="1200" b="1" i="0" kern="1200" dirty="0" smtClean="0">
                <a:solidFill>
                  <a:schemeClr val="tx1"/>
                </a:solidFill>
                <a:effectLst/>
                <a:latin typeface="+mn-lt"/>
                <a:ea typeface="+mn-ea"/>
                <a:cs typeface="+mn-cs"/>
              </a:rPr>
              <a:t>2017/2018</a:t>
            </a:r>
            <a:endParaRPr lang="pl-PL" sz="12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 klasy I branżowej szkoły I stopnia,</a:t>
            </a:r>
          </a:p>
          <a:p>
            <a:r>
              <a:rPr lang="pl-PL" sz="1200" i="0" kern="1200" dirty="0" smtClean="0">
                <a:solidFill>
                  <a:schemeClr val="tx1"/>
                </a:solidFill>
                <a:effectLst/>
                <a:latin typeface="+mn-lt"/>
                <a:ea typeface="+mn-ea"/>
                <a:cs typeface="+mn-cs"/>
              </a:rPr>
              <a:t>- klasy I dotychczasowego czteroletniego technikum,</a:t>
            </a:r>
          </a:p>
          <a:p>
            <a:r>
              <a:rPr lang="pl-PL" sz="1200" i="0" kern="1200" dirty="0" smtClean="0">
                <a:solidFill>
                  <a:schemeClr val="tx1"/>
                </a:solidFill>
                <a:effectLst/>
                <a:latin typeface="+mn-lt"/>
                <a:ea typeface="+mn-ea"/>
                <a:cs typeface="+mn-cs"/>
              </a:rPr>
              <a:t>- semestry I szkoły policealnej, a w latach następnych w kolejnych klasach lub semestrach tych szkół</a:t>
            </a:r>
          </a:p>
          <a:p>
            <a:r>
              <a:rPr lang="pl-PL" sz="1200" i="0" kern="1200" dirty="0" smtClean="0">
                <a:solidFill>
                  <a:schemeClr val="tx1"/>
                </a:solidFill>
                <a:effectLst/>
                <a:latin typeface="+mn-lt"/>
                <a:ea typeface="+mn-ea"/>
                <a:cs typeface="+mn-cs"/>
              </a:rPr>
              <a:t>- klasy II – IV dotychczasowego czteroletniego technikum,</a:t>
            </a:r>
          </a:p>
          <a:p>
            <a:r>
              <a:rPr lang="pl-PL" sz="1200" i="0" kern="1200" dirty="0" smtClean="0">
                <a:solidFill>
                  <a:schemeClr val="tx1"/>
                </a:solidFill>
                <a:effectLst/>
                <a:latin typeface="+mn-lt"/>
                <a:ea typeface="+mn-ea"/>
                <a:cs typeface="+mn-cs"/>
              </a:rPr>
              <a:t>- semestry II – V szkoły policealnej,</a:t>
            </a:r>
          </a:p>
          <a:p>
            <a:r>
              <a:rPr lang="pl-PL" sz="1200" i="0" kern="1200" dirty="0" smtClean="0">
                <a:solidFill>
                  <a:schemeClr val="tx1"/>
                </a:solidFill>
                <a:effectLst/>
                <a:latin typeface="+mn-lt"/>
                <a:ea typeface="+mn-ea"/>
                <a:cs typeface="+mn-cs"/>
              </a:rPr>
              <a:t>- klasy dotychczasowej zasadniczej szkoły zawodowej prowadzonych w branżowej szkole I stopnia – do czasu zakończenia kształcenia</a:t>
            </a:r>
          </a:p>
          <a:p>
            <a:r>
              <a:rPr lang="pl-PL" sz="1200" b="1" i="0" kern="1200" dirty="0" smtClean="0">
                <a:solidFill>
                  <a:schemeClr val="tx1"/>
                </a:solidFill>
                <a:effectLst/>
                <a:latin typeface="+mn-lt"/>
                <a:ea typeface="+mn-ea"/>
                <a:cs typeface="+mn-cs"/>
              </a:rPr>
              <a:t>2018/2019</a:t>
            </a:r>
            <a:endParaRPr lang="pl-PL" sz="12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Kolejne klasy lub semestry </a:t>
            </a:r>
            <a:r>
              <a:rPr lang="pl-PL" sz="1200" i="0" kern="1200" dirty="0" err="1" smtClean="0">
                <a:solidFill>
                  <a:schemeClr val="tx1"/>
                </a:solidFill>
                <a:effectLst/>
                <a:latin typeface="+mn-lt"/>
                <a:ea typeface="+mn-ea"/>
                <a:cs typeface="+mn-cs"/>
              </a:rPr>
              <a:t>w.w</a:t>
            </a:r>
            <a:r>
              <a:rPr lang="pl-PL" sz="1200" i="0" kern="1200" dirty="0" smtClean="0">
                <a:solidFill>
                  <a:schemeClr val="tx1"/>
                </a:solidFill>
                <a:effectLst/>
                <a:latin typeface="+mn-lt"/>
                <a:ea typeface="+mn-ea"/>
                <a:cs typeface="+mn-cs"/>
              </a:rPr>
              <a:t>. szkół</a:t>
            </a:r>
          </a:p>
          <a:p>
            <a:r>
              <a:rPr lang="pl-PL" sz="1200" i="0" kern="1200" dirty="0" smtClean="0">
                <a:solidFill>
                  <a:schemeClr val="tx1"/>
                </a:solidFill>
                <a:effectLst/>
                <a:latin typeface="+mn-lt"/>
                <a:ea typeface="+mn-ea"/>
                <a:cs typeface="+mn-cs"/>
              </a:rPr>
              <a:t>- klasy III i IV dotychczasowego czteroletniego technikum,</a:t>
            </a:r>
          </a:p>
          <a:p>
            <a:r>
              <a:rPr lang="pl-PL" sz="1200" i="0" kern="1200" dirty="0" smtClean="0">
                <a:solidFill>
                  <a:schemeClr val="tx1"/>
                </a:solidFill>
                <a:effectLst/>
                <a:latin typeface="+mn-lt"/>
                <a:ea typeface="+mn-ea"/>
                <a:cs typeface="+mn-cs"/>
              </a:rPr>
              <a:t>- semestry IV i V szkoły policealnej</a:t>
            </a:r>
          </a:p>
          <a:p>
            <a:r>
              <a:rPr lang="pl-PL" sz="1200" b="1" i="0" kern="1200" dirty="0" smtClean="0">
                <a:solidFill>
                  <a:schemeClr val="tx1"/>
                </a:solidFill>
                <a:effectLst/>
                <a:latin typeface="+mn-lt"/>
                <a:ea typeface="+mn-ea"/>
                <a:cs typeface="+mn-cs"/>
              </a:rPr>
              <a:t>2019/2020</a:t>
            </a:r>
            <a:endParaRPr lang="pl-PL" sz="12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 pięcioletnie technikum</a:t>
            </a:r>
          </a:p>
          <a:p>
            <a:r>
              <a:rPr lang="pl-PL" sz="1200" i="0" kern="1200" dirty="0" smtClean="0">
                <a:solidFill>
                  <a:schemeClr val="tx1"/>
                </a:solidFill>
                <a:effectLst/>
                <a:latin typeface="+mn-lt"/>
                <a:ea typeface="+mn-ea"/>
                <a:cs typeface="+mn-cs"/>
              </a:rPr>
              <a:t>- klasy IV dotychczasowego czteroletniego technikum</a:t>
            </a:r>
          </a:p>
          <a:p>
            <a:r>
              <a:rPr lang="pl-PL" sz="1200" b="1" i="0" kern="1200" dirty="0" smtClean="0">
                <a:solidFill>
                  <a:schemeClr val="tx1"/>
                </a:solidFill>
                <a:effectLst/>
                <a:latin typeface="+mn-lt"/>
                <a:ea typeface="+mn-ea"/>
                <a:cs typeface="+mn-cs"/>
              </a:rPr>
              <a:t>2020/2021</a:t>
            </a:r>
            <a:endParaRPr lang="pl-PL" sz="12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 branżowa szkoła II stopnia</a:t>
            </a:r>
          </a:p>
          <a:p>
            <a:r>
              <a:rPr lang="pl-PL" sz="1200" i="1" kern="1200" dirty="0" smtClean="0">
                <a:solidFill>
                  <a:schemeClr val="tx1"/>
                </a:solidFill>
                <a:effectLst/>
                <a:latin typeface="+mn-lt"/>
                <a:ea typeface="+mn-ea"/>
                <a:cs typeface="+mn-cs"/>
              </a:rPr>
              <a:t> </a:t>
            </a:r>
            <a:endParaRPr lang="pl-PL" sz="1200" kern="1200" dirty="0" smtClean="0">
              <a:solidFill>
                <a:schemeClr val="tx1"/>
              </a:solidFill>
              <a:effectLst/>
              <a:latin typeface="+mn-lt"/>
              <a:ea typeface="+mn-ea"/>
              <a:cs typeface="+mn-cs"/>
            </a:endParaRPr>
          </a:p>
          <a:p>
            <a:r>
              <a:rPr lang="pl-PL" sz="1200" b="1" i="1" kern="1200" dirty="0" smtClean="0">
                <a:solidFill>
                  <a:schemeClr val="tx1"/>
                </a:solidFill>
                <a:effectLst/>
                <a:latin typeface="+mn-lt"/>
                <a:ea typeface="+mn-ea"/>
                <a:cs typeface="+mn-cs"/>
              </a:rPr>
              <a:t> </a:t>
            </a:r>
            <a:endParaRPr lang="pl-PL" sz="1200" kern="1200" dirty="0" smtClean="0">
              <a:solidFill>
                <a:schemeClr val="tx1"/>
              </a:solidFill>
              <a:effectLst/>
              <a:latin typeface="+mn-lt"/>
              <a:ea typeface="+mn-ea"/>
              <a:cs typeface="+mn-cs"/>
            </a:endParaRP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33</a:t>
            </a:fld>
            <a:endParaRPr lang="pl-PL"/>
          </a:p>
        </p:txBody>
      </p:sp>
    </p:spTree>
    <p:extLst>
      <p:ext uri="{BB962C8B-B14F-4D97-AF65-F5344CB8AC3E}">
        <p14:creationId xmlns:p14="http://schemas.microsoft.com/office/powerpoint/2010/main" val="267998755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b="1" i="0" u="sng" kern="1200" dirty="0" smtClean="0">
                <a:solidFill>
                  <a:schemeClr val="tx1"/>
                </a:solidFill>
                <a:effectLst/>
                <a:latin typeface="+mn-lt"/>
                <a:ea typeface="+mn-ea"/>
                <a:cs typeface="+mn-cs"/>
              </a:rPr>
              <a:t>Ramowe plany nauczania</a:t>
            </a:r>
            <a:endParaRPr lang="pl-PL" sz="1200" i="0" kern="1200" dirty="0" smtClean="0">
              <a:solidFill>
                <a:schemeClr val="tx1"/>
              </a:solidFill>
              <a:effectLst/>
              <a:latin typeface="+mn-lt"/>
              <a:ea typeface="+mn-ea"/>
              <a:cs typeface="+mn-cs"/>
            </a:endParaRPr>
          </a:p>
          <a:p>
            <a:r>
              <a:rPr lang="pl-PL" sz="1200" b="1" i="0" u="none" strike="noStrike" kern="1200" dirty="0" smtClean="0">
                <a:solidFill>
                  <a:schemeClr val="tx1"/>
                </a:solidFill>
                <a:effectLst/>
                <a:latin typeface="+mn-lt"/>
                <a:ea typeface="+mn-ea"/>
                <a:cs typeface="+mn-cs"/>
              </a:rPr>
              <a:t> </a:t>
            </a:r>
            <a:endParaRPr lang="pl-PL" sz="1200" i="0" kern="1200" dirty="0" smtClean="0">
              <a:solidFill>
                <a:schemeClr val="tx1"/>
              </a:solidFill>
              <a:effectLst/>
              <a:latin typeface="+mn-lt"/>
              <a:ea typeface="+mn-ea"/>
              <a:cs typeface="+mn-cs"/>
            </a:endParaRPr>
          </a:p>
          <a:p>
            <a:r>
              <a:rPr lang="pl-PL" sz="1200" b="1" i="0" kern="1200" dirty="0" smtClean="0">
                <a:solidFill>
                  <a:schemeClr val="tx1"/>
                </a:solidFill>
                <a:effectLst/>
                <a:latin typeface="+mn-lt"/>
                <a:ea typeface="+mn-ea"/>
                <a:cs typeface="+mn-cs"/>
              </a:rPr>
              <a:t>Rok szkolny</a:t>
            </a:r>
            <a:endParaRPr lang="pl-PL" sz="1200" i="0" kern="1200" dirty="0" smtClean="0">
              <a:solidFill>
                <a:schemeClr val="tx1"/>
              </a:solidFill>
              <a:effectLst/>
              <a:latin typeface="+mn-lt"/>
              <a:ea typeface="+mn-ea"/>
              <a:cs typeface="+mn-cs"/>
            </a:endParaRPr>
          </a:p>
          <a:p>
            <a:r>
              <a:rPr lang="pl-PL" sz="1200" b="1" i="0" kern="1200" dirty="0" smtClean="0">
                <a:solidFill>
                  <a:schemeClr val="tx1"/>
                </a:solidFill>
                <a:effectLst/>
                <a:latin typeface="+mn-lt"/>
                <a:ea typeface="+mn-ea"/>
                <a:cs typeface="+mn-cs"/>
              </a:rPr>
              <a:t>Szkoły (klasy) w których stosuje się ramowe plany nauczania określone w przepisach wydanych na podstawie </a:t>
            </a:r>
            <a:r>
              <a:rPr lang="pl-PL" sz="1200" b="1" i="0" u="sng" kern="1200" dirty="0" smtClean="0">
                <a:solidFill>
                  <a:schemeClr val="tx1"/>
                </a:solidFill>
                <a:effectLst/>
                <a:latin typeface="+mn-lt"/>
                <a:ea typeface="+mn-ea"/>
                <a:cs typeface="+mn-cs"/>
              </a:rPr>
              <a:t>ustawy – Prawo oświatowe</a:t>
            </a:r>
            <a:endParaRPr lang="pl-PL" sz="1200" i="0" kern="1200" dirty="0" smtClean="0">
              <a:solidFill>
                <a:schemeClr val="tx1"/>
              </a:solidFill>
              <a:effectLst/>
              <a:latin typeface="+mn-lt"/>
              <a:ea typeface="+mn-ea"/>
              <a:cs typeface="+mn-cs"/>
            </a:endParaRPr>
          </a:p>
          <a:p>
            <a:r>
              <a:rPr lang="pl-PL" sz="1200" b="1" i="0" kern="1200" dirty="0" smtClean="0">
                <a:solidFill>
                  <a:schemeClr val="tx1"/>
                </a:solidFill>
                <a:effectLst/>
                <a:latin typeface="+mn-lt"/>
                <a:ea typeface="+mn-ea"/>
                <a:cs typeface="+mn-cs"/>
              </a:rPr>
              <a:t>Szkoły (klasy) w których stosuje się ramowe plany nauczania określone w przepisach wydanych na podstawie </a:t>
            </a:r>
            <a:r>
              <a:rPr lang="pl-PL" sz="1200" b="1" i="0" u="sng" kern="1200" dirty="0" smtClean="0">
                <a:solidFill>
                  <a:schemeClr val="tx1"/>
                </a:solidFill>
                <a:effectLst/>
                <a:latin typeface="+mn-lt"/>
                <a:ea typeface="+mn-ea"/>
                <a:cs typeface="+mn-cs"/>
              </a:rPr>
              <a:t>ustawy o systemie oświaty</a:t>
            </a:r>
            <a:endParaRPr lang="pl-PL" sz="1200" i="0" kern="1200" dirty="0" smtClean="0">
              <a:solidFill>
                <a:schemeClr val="tx1"/>
              </a:solidFill>
              <a:effectLst/>
              <a:latin typeface="+mn-lt"/>
              <a:ea typeface="+mn-ea"/>
              <a:cs typeface="+mn-cs"/>
            </a:endParaRPr>
          </a:p>
          <a:p>
            <a:r>
              <a:rPr lang="pl-PL" sz="1200" b="1" i="0" kern="1200" dirty="0" smtClean="0">
                <a:solidFill>
                  <a:schemeClr val="tx1"/>
                </a:solidFill>
                <a:effectLst/>
                <a:latin typeface="+mn-lt"/>
                <a:ea typeface="+mn-ea"/>
                <a:cs typeface="+mn-cs"/>
              </a:rPr>
              <a:t>2017/2018</a:t>
            </a:r>
            <a:endParaRPr lang="pl-PL" sz="12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 klasy I, IV, VII szkoły podstawowej, a w latach następnych również w kolejnych klasach szkoły podstawowej,</a:t>
            </a:r>
          </a:p>
          <a:p>
            <a:r>
              <a:rPr lang="pl-PL" sz="1200" i="0" kern="1200" dirty="0" smtClean="0">
                <a:solidFill>
                  <a:schemeClr val="tx1"/>
                </a:solidFill>
                <a:effectLst/>
                <a:latin typeface="+mn-lt"/>
                <a:ea typeface="+mn-ea"/>
                <a:cs typeface="+mn-cs"/>
              </a:rPr>
              <a:t>- branżowej szkole I stopnia,</a:t>
            </a:r>
          </a:p>
          <a:p>
            <a:r>
              <a:rPr lang="pl-PL" sz="1200" i="0" kern="1200" dirty="0" smtClean="0">
                <a:solidFill>
                  <a:schemeClr val="tx1"/>
                </a:solidFill>
                <a:effectLst/>
                <a:latin typeface="+mn-lt"/>
                <a:ea typeface="+mn-ea"/>
                <a:cs typeface="+mn-cs"/>
              </a:rPr>
              <a:t>- szkole specjalnej przysposabiającej do pracy,</a:t>
            </a:r>
          </a:p>
          <a:p>
            <a:r>
              <a:rPr lang="pl-PL" sz="1200" i="0" kern="1200" dirty="0" smtClean="0">
                <a:solidFill>
                  <a:schemeClr val="tx1"/>
                </a:solidFill>
                <a:effectLst/>
                <a:latin typeface="+mn-lt"/>
                <a:ea typeface="+mn-ea"/>
                <a:cs typeface="+mn-cs"/>
              </a:rPr>
              <a:t>- semestrach I szkoły policealnej, a w latach następnych również w kolejnych semestrach szkoły policealnej,</a:t>
            </a:r>
          </a:p>
          <a:p>
            <a:r>
              <a:rPr lang="pl-PL" sz="1200" i="0" kern="1200" dirty="0" smtClean="0">
                <a:solidFill>
                  <a:schemeClr val="tx1"/>
                </a:solidFill>
                <a:effectLst/>
                <a:latin typeface="+mn-lt"/>
                <a:ea typeface="+mn-ea"/>
                <a:cs typeface="+mn-cs"/>
              </a:rPr>
              <a:t>- klasy II, III, V i VI szkoły podstawowej,</a:t>
            </a:r>
          </a:p>
          <a:p>
            <a:r>
              <a:rPr lang="pl-PL" sz="1200" i="0" kern="1200" dirty="0" smtClean="0">
                <a:solidFill>
                  <a:schemeClr val="tx1"/>
                </a:solidFill>
                <a:effectLst/>
                <a:latin typeface="+mn-lt"/>
                <a:ea typeface="+mn-ea"/>
                <a:cs typeface="+mn-cs"/>
              </a:rPr>
              <a:t>- dotychczasowe gimnazjum – do zakończenia kształcenia,</a:t>
            </a:r>
          </a:p>
          <a:p>
            <a:r>
              <a:rPr lang="pl-PL" sz="1200" i="0" kern="1200" dirty="0" smtClean="0">
                <a:solidFill>
                  <a:schemeClr val="tx1"/>
                </a:solidFill>
                <a:effectLst/>
                <a:latin typeface="+mn-lt"/>
                <a:ea typeface="+mn-ea"/>
                <a:cs typeface="+mn-cs"/>
              </a:rPr>
              <a:t>- dotychczasowe trzyletnie liceum ogólnokształcące – do zakończenia kształcenia,</a:t>
            </a:r>
          </a:p>
          <a:p>
            <a:r>
              <a:rPr lang="pl-PL" sz="1200" i="0" kern="1200" dirty="0" smtClean="0">
                <a:solidFill>
                  <a:schemeClr val="tx1"/>
                </a:solidFill>
                <a:effectLst/>
                <a:latin typeface="+mn-lt"/>
                <a:ea typeface="+mn-ea"/>
                <a:cs typeface="+mn-cs"/>
              </a:rPr>
              <a:t>- dotychczasowe czteroletnie technikum – do zakończenia kształcenia,</a:t>
            </a:r>
          </a:p>
          <a:p>
            <a:r>
              <a:rPr lang="pl-PL" sz="1200" i="0" kern="1200" dirty="0" smtClean="0">
                <a:solidFill>
                  <a:schemeClr val="tx1"/>
                </a:solidFill>
                <a:effectLst/>
                <a:latin typeface="+mn-lt"/>
                <a:ea typeface="+mn-ea"/>
                <a:cs typeface="+mn-cs"/>
              </a:rPr>
              <a:t>- w klasach dotychczasowej zasadniczej szkoły zawodowej prowadzonych w branżowej szkole I stopnia – do zakończenia kształcenia,</a:t>
            </a:r>
          </a:p>
          <a:p>
            <a:r>
              <a:rPr lang="pl-PL" sz="1200" i="0" kern="1200" dirty="0" smtClean="0">
                <a:solidFill>
                  <a:schemeClr val="tx1"/>
                </a:solidFill>
                <a:effectLst/>
                <a:latin typeface="+mn-lt"/>
                <a:ea typeface="+mn-ea"/>
                <a:cs typeface="+mn-cs"/>
              </a:rPr>
              <a:t>- semestry II – V szkoły policealnej,</a:t>
            </a:r>
          </a:p>
          <a:p>
            <a:r>
              <a:rPr lang="pl-PL" sz="1200" b="1" i="0" kern="1200" dirty="0" smtClean="0">
                <a:solidFill>
                  <a:schemeClr val="tx1"/>
                </a:solidFill>
                <a:effectLst/>
                <a:latin typeface="+mn-lt"/>
                <a:ea typeface="+mn-ea"/>
                <a:cs typeface="+mn-cs"/>
              </a:rPr>
              <a:t>2018/2019</a:t>
            </a:r>
            <a:endParaRPr lang="pl-PL" sz="12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klasy lub semestry </a:t>
            </a:r>
            <a:r>
              <a:rPr lang="pl-PL" sz="1200" i="0" kern="1200" dirty="0" err="1" smtClean="0">
                <a:solidFill>
                  <a:schemeClr val="tx1"/>
                </a:solidFill>
                <a:effectLst/>
                <a:latin typeface="+mn-lt"/>
                <a:ea typeface="+mn-ea"/>
                <a:cs typeface="+mn-cs"/>
              </a:rPr>
              <a:t>w.w</a:t>
            </a:r>
            <a:r>
              <a:rPr lang="pl-PL" sz="1200" i="0" kern="1200" dirty="0" smtClean="0">
                <a:solidFill>
                  <a:schemeClr val="tx1"/>
                </a:solidFill>
                <a:effectLst/>
                <a:latin typeface="+mn-lt"/>
                <a:ea typeface="+mn-ea"/>
                <a:cs typeface="+mn-cs"/>
              </a:rPr>
              <a:t>. szkół</a:t>
            </a:r>
          </a:p>
          <a:p>
            <a:r>
              <a:rPr lang="pl-PL" sz="1200" i="0" kern="1200" dirty="0" smtClean="0">
                <a:solidFill>
                  <a:schemeClr val="tx1"/>
                </a:solidFill>
                <a:effectLst/>
                <a:latin typeface="+mn-lt"/>
                <a:ea typeface="+mn-ea"/>
                <a:cs typeface="+mn-cs"/>
              </a:rPr>
              <a:t>- klasy III i VI szkoły podstawowej,</a:t>
            </a:r>
          </a:p>
          <a:p>
            <a:r>
              <a:rPr lang="pl-PL" sz="1200" i="0" kern="1200" dirty="0" smtClean="0">
                <a:solidFill>
                  <a:schemeClr val="tx1"/>
                </a:solidFill>
                <a:effectLst/>
                <a:latin typeface="+mn-lt"/>
                <a:ea typeface="+mn-ea"/>
                <a:cs typeface="+mn-cs"/>
              </a:rPr>
              <a:t>- semestry IV i V szkoły policealnej</a:t>
            </a:r>
          </a:p>
          <a:p>
            <a:r>
              <a:rPr lang="pl-PL" sz="1200" b="1" i="0" kern="1200" dirty="0" smtClean="0">
                <a:solidFill>
                  <a:schemeClr val="tx1"/>
                </a:solidFill>
                <a:effectLst/>
                <a:latin typeface="+mn-lt"/>
                <a:ea typeface="+mn-ea"/>
                <a:cs typeface="+mn-cs"/>
              </a:rPr>
              <a:t>2019/2020</a:t>
            </a:r>
            <a:endParaRPr lang="pl-PL" sz="12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 czteroletnie liceum ogólnokształcące,</a:t>
            </a:r>
          </a:p>
          <a:p>
            <a:r>
              <a:rPr lang="pl-PL" sz="1200" i="0" kern="1200" dirty="0" smtClean="0">
                <a:solidFill>
                  <a:schemeClr val="tx1"/>
                </a:solidFill>
                <a:effectLst/>
                <a:latin typeface="+mn-lt"/>
                <a:ea typeface="+mn-ea"/>
                <a:cs typeface="+mn-cs"/>
              </a:rPr>
              <a:t>- pięcioletnie technikum</a:t>
            </a:r>
          </a:p>
          <a:p>
            <a:r>
              <a:rPr lang="pl-PL" sz="1200" i="0" kern="1200" dirty="0" smtClean="0">
                <a:solidFill>
                  <a:schemeClr val="tx1"/>
                </a:solidFill>
                <a:effectLst/>
                <a:latin typeface="+mn-lt"/>
                <a:ea typeface="+mn-ea"/>
                <a:cs typeface="+mn-cs"/>
              </a:rPr>
              <a:t> </a:t>
            </a:r>
          </a:p>
          <a:p>
            <a:r>
              <a:rPr lang="pl-PL" sz="1200" b="1" i="0" kern="1200" dirty="0" smtClean="0">
                <a:solidFill>
                  <a:schemeClr val="tx1"/>
                </a:solidFill>
                <a:effectLst/>
                <a:latin typeface="+mn-lt"/>
                <a:ea typeface="+mn-ea"/>
                <a:cs typeface="+mn-cs"/>
              </a:rPr>
              <a:t>2020/2021</a:t>
            </a:r>
            <a:endParaRPr lang="pl-PL" sz="1200" i="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 branżowa szkoła II stopnia </a:t>
            </a:r>
          </a:p>
          <a:p>
            <a:r>
              <a:rPr lang="pl-PL" sz="1200" i="1" kern="1200" dirty="0" smtClean="0">
                <a:solidFill>
                  <a:schemeClr val="tx1"/>
                </a:solidFill>
                <a:effectLst/>
                <a:latin typeface="+mn-lt"/>
                <a:ea typeface="+mn-ea"/>
                <a:cs typeface="+mn-cs"/>
              </a:rPr>
              <a:t> </a:t>
            </a:r>
            <a:endParaRPr lang="pl-PL" sz="1200" kern="1200" dirty="0" smtClean="0">
              <a:solidFill>
                <a:schemeClr val="tx1"/>
              </a:solidFill>
              <a:effectLst/>
              <a:latin typeface="+mn-lt"/>
              <a:ea typeface="+mn-ea"/>
              <a:cs typeface="+mn-cs"/>
            </a:endParaRPr>
          </a:p>
          <a:p>
            <a:r>
              <a:rPr lang="pl-PL" sz="1200" b="1" i="1" u="none" strike="noStrike" kern="1200" dirty="0" smtClean="0">
                <a:solidFill>
                  <a:schemeClr val="tx1"/>
                </a:solidFill>
                <a:effectLst/>
                <a:latin typeface="+mn-lt"/>
                <a:ea typeface="+mn-ea"/>
                <a:cs typeface="+mn-cs"/>
              </a:rPr>
              <a:t> </a:t>
            </a:r>
            <a:endParaRPr lang="pl-PL" sz="1200" kern="1200" dirty="0" smtClean="0">
              <a:solidFill>
                <a:schemeClr val="tx1"/>
              </a:solidFill>
              <a:effectLst/>
              <a:latin typeface="+mn-lt"/>
              <a:ea typeface="+mn-ea"/>
              <a:cs typeface="+mn-cs"/>
            </a:endParaRP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34</a:t>
            </a:fld>
            <a:endParaRPr lang="pl-PL"/>
          </a:p>
        </p:txBody>
      </p:sp>
    </p:spTree>
    <p:extLst>
      <p:ext uri="{BB962C8B-B14F-4D97-AF65-F5344CB8AC3E}">
        <p14:creationId xmlns:p14="http://schemas.microsoft.com/office/powerpoint/2010/main" val="333545466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i="1" kern="1200" dirty="0" smtClean="0">
                <a:solidFill>
                  <a:schemeClr val="tx1"/>
                </a:solidFill>
                <a:effectLst/>
                <a:latin typeface="+mn-lt"/>
                <a:ea typeface="+mn-ea"/>
                <a:cs typeface="+mn-cs"/>
              </a:rPr>
              <a:t> </a:t>
            </a:r>
            <a:endParaRPr lang="pl-PL" sz="1200" kern="1200" dirty="0" smtClean="0">
              <a:solidFill>
                <a:schemeClr val="tx1"/>
              </a:solidFill>
              <a:effectLst/>
              <a:latin typeface="+mn-lt"/>
              <a:ea typeface="+mn-ea"/>
              <a:cs typeface="+mn-cs"/>
            </a:endParaRPr>
          </a:p>
          <a:p>
            <a:r>
              <a:rPr lang="pl-PL" sz="1200" i="0" kern="1200" dirty="0" smtClean="0">
                <a:solidFill>
                  <a:schemeClr val="tx1"/>
                </a:solidFill>
                <a:effectLst/>
                <a:latin typeface="+mn-lt"/>
                <a:ea typeface="+mn-ea"/>
                <a:cs typeface="+mn-cs"/>
              </a:rPr>
              <a:t>- art. 9 ust. 5 </a:t>
            </a:r>
            <a:r>
              <a:rPr lang="pl-PL" sz="1200" i="0" kern="1200" dirty="0" err="1" smtClean="0">
                <a:solidFill>
                  <a:schemeClr val="tx1"/>
                </a:solidFill>
                <a:effectLst/>
                <a:latin typeface="+mn-lt"/>
                <a:ea typeface="+mn-ea"/>
                <a:cs typeface="+mn-cs"/>
              </a:rPr>
              <a:t>u.s.o</a:t>
            </a:r>
            <a:r>
              <a:rPr lang="pl-PL" sz="1200" i="0" kern="1200" dirty="0" smtClean="0">
                <a:solidFill>
                  <a:schemeClr val="tx1"/>
                </a:solidFill>
                <a:effectLst/>
                <a:latin typeface="+mn-lt"/>
                <a:ea typeface="+mn-ea"/>
                <a:cs typeface="+mn-cs"/>
              </a:rPr>
              <a:t>. – rozporządzenie MEN z dnia 15 października 2012 r. w sprawie warunków tworzenia, organizacji oraz działania oddziałów sportowych, szkół sportowych oraz szkół mistrzostwa sportowego (Dz. U. z 2012 r., poz. 1129),</a:t>
            </a:r>
          </a:p>
          <a:p>
            <a:r>
              <a:rPr lang="pl-PL" sz="1200" i="0" kern="1200" dirty="0" smtClean="0">
                <a:solidFill>
                  <a:schemeClr val="tx1"/>
                </a:solidFill>
                <a:effectLst/>
                <a:latin typeface="+mn-lt"/>
                <a:ea typeface="+mn-ea"/>
                <a:cs typeface="+mn-cs"/>
              </a:rPr>
              <a:t> </a:t>
            </a:r>
          </a:p>
          <a:p>
            <a:r>
              <a:rPr lang="en-US" sz="1200" i="0" kern="1200" dirty="0" smtClean="0">
                <a:solidFill>
                  <a:schemeClr val="tx1"/>
                </a:solidFill>
                <a:effectLst/>
                <a:latin typeface="+mn-lt"/>
                <a:ea typeface="+mn-ea"/>
                <a:cs typeface="+mn-cs"/>
              </a:rPr>
              <a:t>- art. 13a </a:t>
            </a:r>
            <a:r>
              <a:rPr lang="en-US" sz="1200" i="0" kern="1200" dirty="0" err="1" smtClean="0">
                <a:solidFill>
                  <a:schemeClr val="tx1"/>
                </a:solidFill>
                <a:effectLst/>
                <a:latin typeface="+mn-lt"/>
                <a:ea typeface="+mn-ea"/>
                <a:cs typeface="+mn-cs"/>
              </a:rPr>
              <a:t>ust</a:t>
            </a:r>
            <a:r>
              <a:rPr lang="en-US" sz="1200" i="0" kern="1200" dirty="0" smtClean="0">
                <a:solidFill>
                  <a:schemeClr val="tx1"/>
                </a:solidFill>
                <a:effectLst/>
                <a:latin typeface="+mn-lt"/>
                <a:ea typeface="+mn-ea"/>
                <a:cs typeface="+mn-cs"/>
              </a:rPr>
              <a:t>. 3 </a:t>
            </a:r>
            <a:r>
              <a:rPr lang="en-US" sz="1200" i="0" kern="1200" dirty="0" err="1" smtClean="0">
                <a:solidFill>
                  <a:schemeClr val="tx1"/>
                </a:solidFill>
                <a:effectLst/>
                <a:latin typeface="+mn-lt"/>
                <a:ea typeface="+mn-ea"/>
                <a:cs typeface="+mn-cs"/>
              </a:rPr>
              <a:t>u.s.o</a:t>
            </a:r>
            <a:r>
              <a:rPr lang="en-US" sz="1200" i="0" kern="1200" dirty="0" smtClean="0">
                <a:solidFill>
                  <a:schemeClr val="tx1"/>
                </a:solidFill>
                <a:effectLst/>
                <a:latin typeface="+mn-lt"/>
                <a:ea typeface="+mn-ea"/>
                <a:cs typeface="+mn-cs"/>
              </a:rPr>
              <a:t>.  </a:t>
            </a:r>
            <a:r>
              <a:rPr lang="pl-PL" sz="1200" i="0" kern="1200" dirty="0" smtClean="0">
                <a:solidFill>
                  <a:schemeClr val="tx1"/>
                </a:solidFill>
                <a:effectLst/>
                <a:latin typeface="+mn-lt"/>
                <a:ea typeface="+mn-ea"/>
                <a:cs typeface="+mn-cs"/>
              </a:rPr>
              <a:t>– rozporządzenie MEN z dnia 9 sierpnia 2011 r. w sprawie dopuszczalnych form realizacji obowiązkowych zajęć wychowania fizycznego (Dz. U. nr 175, poz. 1042),</a:t>
            </a:r>
          </a:p>
          <a:p>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 art. 16 ust. 6c </a:t>
            </a:r>
            <a:r>
              <a:rPr lang="pl-PL" sz="1200" i="0" kern="1200" dirty="0" err="1" smtClean="0">
                <a:solidFill>
                  <a:schemeClr val="tx1"/>
                </a:solidFill>
                <a:effectLst/>
                <a:latin typeface="+mn-lt"/>
                <a:ea typeface="+mn-ea"/>
                <a:cs typeface="+mn-cs"/>
              </a:rPr>
              <a:t>u.s.o</a:t>
            </a:r>
            <a:r>
              <a:rPr lang="pl-PL" sz="1200" i="0" kern="1200" dirty="0" smtClean="0">
                <a:solidFill>
                  <a:schemeClr val="tx1"/>
                </a:solidFill>
                <a:effectLst/>
                <a:latin typeface="+mn-lt"/>
                <a:ea typeface="+mn-ea"/>
                <a:cs typeface="+mn-cs"/>
              </a:rPr>
              <a:t>. – rozporządzenie MEN z dnia 16 lipca 2012 r. w sprawie przypadków, w jakich do publicznej lub niepublicznej szkoły dla dorosłych można przyjąć osobę, która ukończyła 16 albo 15 lat, oraz przypadków, w jakich osoba, która ukończyła gimnazjum, może spełniać obowiązek nauki przez uczęszczanie na kwalifikacyjny kurs zawodowy (Dz. U. z 2012 r., poz. 857),</a:t>
            </a:r>
          </a:p>
          <a:p>
            <a:r>
              <a:rPr lang="pl-PL" sz="1200" i="1" kern="1200" dirty="0" smtClean="0">
                <a:solidFill>
                  <a:schemeClr val="tx1"/>
                </a:solidFill>
                <a:effectLst/>
                <a:latin typeface="+mn-lt"/>
                <a:ea typeface="+mn-ea"/>
                <a:cs typeface="+mn-cs"/>
              </a:rPr>
              <a:t> </a:t>
            </a:r>
            <a:endParaRPr lang="pl-PL" sz="1200" kern="1200" dirty="0" smtClean="0">
              <a:solidFill>
                <a:schemeClr val="tx1"/>
              </a:solidFill>
              <a:effectLst/>
              <a:latin typeface="+mn-lt"/>
              <a:ea typeface="+mn-ea"/>
              <a:cs typeface="+mn-cs"/>
            </a:endParaRPr>
          </a:p>
          <a:p>
            <a:pPr algn="just"/>
            <a:r>
              <a:rPr lang="pl-PL" sz="1200" dirty="0" smtClean="0"/>
              <a:t>- art. 20zh ust. 4 </a:t>
            </a:r>
            <a:r>
              <a:rPr lang="pl-PL" sz="1200" dirty="0" err="1" smtClean="0"/>
              <a:t>u.s.o</a:t>
            </a:r>
            <a:r>
              <a:rPr lang="pl-PL" sz="1200" dirty="0" smtClean="0"/>
              <a:t>. -  rozporządzenie MEN z dnia 13 sierpnia 2015 r. w sprawie szczegółowych warunków przechodzenia ucznia ze szkoły publicznej lub szkoły niepublicznej o uprawnieniach szkoły publicznej jednego typu do szkoły publicznej innego typu albo do szkoły publicznej tego samego typu (Dz. U. z 2015 r., poz. 1248),</a:t>
            </a:r>
          </a:p>
          <a:p>
            <a:pPr algn="just"/>
            <a:r>
              <a:rPr lang="pl-PL" sz="1200" b="1" dirty="0" smtClean="0"/>
              <a:t> </a:t>
            </a:r>
            <a:r>
              <a:rPr lang="pl-PL" sz="1200" dirty="0" smtClean="0"/>
              <a:t>- art. 22 ust. 1 pkt 3 i ust. 1a </a:t>
            </a:r>
            <a:r>
              <a:rPr lang="pl-PL" sz="1200" dirty="0" err="1" smtClean="0"/>
              <a:t>u.s.o</a:t>
            </a:r>
            <a:r>
              <a:rPr lang="pl-PL" sz="1200" dirty="0" smtClean="0"/>
              <a:t>. – rozporządzenie MEN z dnia 31 sierpnia 2010 r. w sprawie organizacji kształcenia dzieci obywateli polskich czasowo przebywających za granicą (Dz. U. z 2014 r., poz. 454),</a:t>
            </a:r>
          </a:p>
          <a:p>
            <a:pPr algn="just"/>
            <a:r>
              <a:rPr lang="pl-PL" sz="1200" dirty="0" smtClean="0"/>
              <a:t>- art. 22 ust. 2 pkt 1 </a:t>
            </a:r>
            <a:r>
              <a:rPr lang="pl-PL" sz="1200" dirty="0" err="1" smtClean="0"/>
              <a:t>u.s.o</a:t>
            </a:r>
            <a:r>
              <a:rPr lang="pl-PL" sz="1200" dirty="0" smtClean="0"/>
              <a:t>. – rozporządzenie MEN z dnia 7 lutego 2012 r. w sprawie ramowych planów nauczania w szkołach publicznych (Dz. U. z 2012 r., poz. 204),</a:t>
            </a:r>
          </a:p>
          <a:p>
            <a:pPr marL="171450" indent="-171450" algn="just">
              <a:buFontTx/>
              <a:buChar char="-"/>
            </a:pPr>
            <a:r>
              <a:rPr lang="pl-PL" sz="1200" dirty="0" smtClean="0"/>
              <a:t>art. 22 ust. 2 pkt 1 w związku z art. 32a ust. 4 </a:t>
            </a:r>
            <a:r>
              <a:rPr lang="pl-PL" sz="1200" dirty="0" err="1" smtClean="0"/>
              <a:t>u.s.o</a:t>
            </a:r>
            <a:r>
              <a:rPr lang="pl-PL" sz="1200" dirty="0" smtClean="0"/>
              <a:t>. – rozporządzenie </a:t>
            </a:r>
            <a:r>
              <a:rPr lang="pl-PL" sz="1200" dirty="0" err="1" smtClean="0"/>
              <a:t>MKiDN</a:t>
            </a:r>
            <a:r>
              <a:rPr lang="pl-PL" sz="1200" dirty="0" smtClean="0"/>
              <a:t> z dnia 31 sierpnia 2016 r. w sprawie ramowych planów nauczania w publicznych szkołach i placówkach artystycznych (Dz. U. z 2016 r., poz. 1408),</a:t>
            </a:r>
          </a:p>
          <a:p>
            <a:pPr algn="just"/>
            <a:r>
              <a:rPr lang="pl-PL" sz="1200" dirty="0" smtClean="0"/>
              <a:t>- art. 22 ust. 2 pkt 2 lit. a i b </a:t>
            </a:r>
            <a:r>
              <a:rPr lang="pl-PL" sz="1200" dirty="0" err="1" smtClean="0"/>
              <a:t>u.s.o</a:t>
            </a:r>
            <a:r>
              <a:rPr lang="pl-PL" sz="1200" dirty="0" smtClean="0"/>
              <a:t>. -rozporządzenie MEN z dnia 27 sierpnia 2012 r. w sprawie podstawy programowej wychowania przedszkolnego oraz kształcenia ogólnego w poszczególnych typach szkół (Dz. U. z 2012 r., poz. 977),</a:t>
            </a:r>
          </a:p>
          <a:p>
            <a:pPr algn="just"/>
            <a:r>
              <a:rPr lang="pl-PL" sz="1200" dirty="0" smtClean="0"/>
              <a:t> </a:t>
            </a:r>
          </a:p>
          <a:p>
            <a:pPr algn="just"/>
            <a:r>
              <a:rPr lang="pl-PL" sz="1200" dirty="0" smtClean="0"/>
              <a:t>- art. 22 ust. 2 pkt 2a </a:t>
            </a:r>
            <a:r>
              <a:rPr lang="pl-PL" sz="1200" dirty="0" err="1" smtClean="0"/>
              <a:t>u.s.o</a:t>
            </a:r>
            <a:r>
              <a:rPr lang="pl-PL" sz="1200" dirty="0" smtClean="0"/>
              <a:t>. – rozporządzenie MEN z dnia 7 lutego 2012 r.  w sprawie podstawy programowej kształcenia w zawodach (Dz. U. z 2012 r., poz. 184),</a:t>
            </a:r>
          </a:p>
          <a:p>
            <a:pPr algn="just"/>
            <a:r>
              <a:rPr lang="pl-PL" sz="1200" dirty="0" smtClean="0"/>
              <a:t>- art. 22 ust. 2 pkt 2a w związku z art. 32a ust. 4 </a:t>
            </a:r>
            <a:r>
              <a:rPr lang="pl-PL" sz="1200" dirty="0" err="1" smtClean="0"/>
              <a:t>u.s.o</a:t>
            </a:r>
            <a:r>
              <a:rPr lang="pl-PL" sz="1200" dirty="0" smtClean="0"/>
              <a:t>. – rozporządzenie </a:t>
            </a:r>
            <a:r>
              <a:rPr lang="pl-PL" sz="1200" dirty="0" err="1" smtClean="0"/>
              <a:t>MKiDN</a:t>
            </a:r>
            <a:r>
              <a:rPr lang="pl-PL" sz="1200" dirty="0" smtClean="0"/>
              <a:t> z dnia 15 grudnia 2016 r. w sprawie podstaw programowych kształcenia w zawodach szkolnictwa artystycznego w publicznych szkołach artystycznych (Dz. U. z 2016 r., poz. 2248),</a:t>
            </a:r>
          </a:p>
          <a:p>
            <a:pPr algn="just"/>
            <a:r>
              <a:rPr lang="pl-PL" sz="1200" dirty="0" smtClean="0"/>
              <a:t> </a:t>
            </a:r>
          </a:p>
          <a:p>
            <a:pPr marL="171450" indent="-171450" algn="just">
              <a:buFontTx/>
              <a:buChar char="-"/>
            </a:pPr>
            <a:r>
              <a:rPr lang="pl-PL" sz="1200" dirty="0" smtClean="0"/>
              <a:t>art. 22 ust. 2 pkt 5 </a:t>
            </a:r>
            <a:r>
              <a:rPr lang="pl-PL" sz="1200" dirty="0" err="1" smtClean="0"/>
              <a:t>u.s.o</a:t>
            </a:r>
            <a:r>
              <a:rPr lang="pl-PL" sz="1200" dirty="0" smtClean="0"/>
              <a:t>. – rozporządzenie z dnia 29 sierpnia 2014 r. w sprawie sposobu prowadzenia przez publiczne przedszkola, szkoły i placówki dokumentacji przebiegu nauczania, działalności wychowawczej i opiekuńczej oraz rodzajów tej dokumentacji (Dz. U. z 2014 r., poz. 1170),</a:t>
            </a:r>
          </a:p>
          <a:p>
            <a:pPr algn="just"/>
            <a:r>
              <a:rPr lang="pl-PL" sz="1200" dirty="0" smtClean="0"/>
              <a:t>- art. 22 ust. 2 pkt 5 w związku z art. 32a ust. 4 </a:t>
            </a:r>
            <a:r>
              <a:rPr lang="pl-PL" sz="1200" dirty="0" err="1" smtClean="0"/>
              <a:t>u.s.o</a:t>
            </a:r>
            <a:r>
              <a:rPr lang="pl-PL" sz="1200" dirty="0" smtClean="0"/>
              <a:t>. – rozporządzenie </a:t>
            </a:r>
            <a:r>
              <a:rPr lang="pl-PL" sz="1200" dirty="0" err="1" smtClean="0"/>
              <a:t>MKiDN</a:t>
            </a:r>
            <a:r>
              <a:rPr lang="pl-PL" sz="1200" dirty="0" smtClean="0"/>
              <a:t> z dnia 26 sierpnia 2016 r. w sprawie sposobu prowadzenia przez publiczne szkoły i placówki artystyczne dokumentacji przebiegu nauczania, działalności wychowawczej i opiekuńczej oraz rodzajów tej dokumentacji (Dz. U. z 2016 r., poz. 1375),</a:t>
            </a:r>
          </a:p>
          <a:p>
            <a:pPr algn="just"/>
            <a:r>
              <a:rPr lang="pl-PL" sz="1200" dirty="0" smtClean="0"/>
              <a:t> - art. 22 ust. 2 pkt 7 </a:t>
            </a:r>
            <a:r>
              <a:rPr lang="pl-PL" sz="1200" dirty="0" err="1" smtClean="0"/>
              <a:t>u.s.o</a:t>
            </a:r>
            <a:r>
              <a:rPr lang="pl-PL" sz="1200" dirty="0" smtClean="0"/>
              <a:t>. - rozporządzenie </a:t>
            </a:r>
            <a:r>
              <a:rPr lang="pl-PL" sz="1200" dirty="0" err="1" smtClean="0"/>
              <a:t>MENiS</a:t>
            </a:r>
            <a:r>
              <a:rPr lang="pl-PL" sz="1200" dirty="0" smtClean="0"/>
              <a:t> z dnia 18 kwietnia 2002 r. w sprawie organizacji roku szkolnego (Dz. U. nr 46, poz. 432),</a:t>
            </a:r>
          </a:p>
          <a:p>
            <a:pPr marL="171450" indent="-171450" algn="just">
              <a:buFontTx/>
              <a:buChar char="-"/>
            </a:pPr>
            <a:r>
              <a:rPr lang="pl-PL" sz="1200" dirty="0" smtClean="0"/>
              <a:t>art. 22 ust. 2 pkt 7 w związku z art. 32a ust. 4 </a:t>
            </a:r>
            <a:r>
              <a:rPr lang="pl-PL" sz="1200" dirty="0" err="1" smtClean="0"/>
              <a:t>u.s.o</a:t>
            </a:r>
            <a:r>
              <a:rPr lang="pl-PL" sz="1200" dirty="0" smtClean="0"/>
              <a:t>. – rozporządzenie MK z dnia 6 kwietnia 2004 r. w sprawie organizacji roku szkolnego w publicznych szkołach i placówkach artystycznych (Dz. U. nr 82, poz. 761),</a:t>
            </a:r>
          </a:p>
          <a:p>
            <a:pPr algn="just"/>
            <a:r>
              <a:rPr lang="pl-PL" sz="1200" dirty="0" smtClean="0"/>
              <a:t>- art. 22 ust. 2 pkt 11 </a:t>
            </a:r>
            <a:r>
              <a:rPr lang="pl-PL" sz="1200" dirty="0" err="1" smtClean="0"/>
              <a:t>u.s.o</a:t>
            </a:r>
            <a:r>
              <a:rPr lang="pl-PL" sz="1200" dirty="0" smtClean="0"/>
              <a:t>. – rozporządzenie MEN z dnia 30 kwietnia 2013 r. w sprawie zasad udzielania i organizacji pomocy psychologiczno-pedagogicznej w publicznych przedszkolach, szkołach i placówkach (Dz. U. z 2013 r., poz. 532),</a:t>
            </a:r>
          </a:p>
          <a:p>
            <a:pPr algn="just"/>
            <a:r>
              <a:rPr lang="pl-PL" sz="1200" dirty="0" smtClean="0"/>
              <a:t> </a:t>
            </a:r>
          </a:p>
          <a:p>
            <a:pPr algn="just"/>
            <a:r>
              <a:rPr lang="pl-PL" sz="1200" dirty="0" smtClean="0"/>
              <a:t>- art. 22 ust. 2 pkt 12 </a:t>
            </a:r>
            <a:r>
              <a:rPr lang="pl-PL" sz="1200" dirty="0" err="1" smtClean="0"/>
              <a:t>u.s.o</a:t>
            </a:r>
            <a:r>
              <a:rPr lang="pl-PL" sz="1200" dirty="0" smtClean="0"/>
              <a:t>. – rozporządzenie </a:t>
            </a:r>
            <a:r>
              <a:rPr lang="pl-PL" sz="1200" dirty="0" err="1" smtClean="0"/>
              <a:t>MENiS</a:t>
            </a:r>
            <a:r>
              <a:rPr lang="pl-PL" sz="1200" dirty="0" smtClean="0"/>
              <a:t> z dnia 8 listopada 2001 r. w sprawie warunków i sposobu organizowania przez publiczne przedszkola, szkoły i placówki krajoznawstwa i turystyki (Dz. U. nr 135, poz. 1516), </a:t>
            </a:r>
          </a:p>
          <a:p>
            <a:pPr algn="just"/>
            <a:r>
              <a:rPr lang="pl-PL" sz="1200" dirty="0" smtClean="0"/>
              <a:t> </a:t>
            </a:r>
          </a:p>
          <a:p>
            <a:pPr marL="171450" indent="-171450" algn="just">
              <a:buFontTx/>
              <a:buChar char="-"/>
            </a:pPr>
            <a:r>
              <a:rPr lang="pl-PL" sz="1200" dirty="0" smtClean="0"/>
              <a:t>art. 22 ust. 3 </a:t>
            </a:r>
            <a:r>
              <a:rPr lang="pl-PL" sz="1200" dirty="0" err="1" smtClean="0"/>
              <a:t>u.s.o</a:t>
            </a:r>
            <a:r>
              <a:rPr lang="pl-PL" sz="1200" dirty="0" smtClean="0"/>
              <a:t>. – rozporządzenie MS z dnia 26 sierpnia 2004 r. w sprawie organizacji roku szkolnego w szkołach w zakładach poprawczych i w schroniskach dla nieletnich (Dz. U. nr 188, poz. 1947),</a:t>
            </a:r>
          </a:p>
          <a:p>
            <a:pPr algn="just"/>
            <a:r>
              <a:rPr lang="pl-PL" sz="1200" dirty="0" smtClean="0"/>
              <a:t>- art. 22aga </a:t>
            </a:r>
            <a:r>
              <a:rPr lang="pl-PL" sz="1200" dirty="0" err="1" smtClean="0"/>
              <a:t>u.s.o</a:t>
            </a:r>
            <a:r>
              <a:rPr lang="pl-PL" sz="1200" dirty="0" smtClean="0"/>
              <a:t>. – rozporządzenie MEN z dnia 20 marca 2015 r. w sprawie wysokości wskaźników zwiększających kwoty dotacji celowej na wyposażenie szkół w podręczniki, materiały edukacyjne i materiały ćwiczeniowe dla uczniów niepełnosprawnych (Dz. U. z 2015 r., poz. 441),</a:t>
            </a:r>
          </a:p>
          <a:p>
            <a:pPr algn="just"/>
            <a:r>
              <a:rPr lang="pl-PL" sz="1200" dirty="0" smtClean="0"/>
              <a:t> - art. 24 ust. 1 </a:t>
            </a:r>
            <a:r>
              <a:rPr lang="pl-PL" sz="1200" dirty="0" err="1" smtClean="0"/>
              <a:t>u.s.o</a:t>
            </a:r>
            <a:r>
              <a:rPr lang="pl-PL" sz="1200" dirty="0" smtClean="0"/>
              <a:t>. – rozporządzenie MEN z dnia 13 grudnia 2016 r. w sprawie klasyfikacji zawodów szkolnictwa zawodowego (Dz. U. z 2016 r., poz. 2094),</a:t>
            </a:r>
          </a:p>
          <a:p>
            <a:pPr marL="171450" indent="-171450" algn="just">
              <a:buFontTx/>
              <a:buChar char="-"/>
            </a:pPr>
            <a:r>
              <a:rPr lang="pl-PL" sz="1200" dirty="0" smtClean="0"/>
              <a:t>art. 29 </a:t>
            </a:r>
            <a:r>
              <a:rPr lang="pl-PL" sz="1200" dirty="0" err="1" smtClean="0"/>
              <a:t>u.s.o</a:t>
            </a:r>
            <a:r>
              <a:rPr lang="pl-PL" sz="1200" dirty="0" smtClean="0"/>
              <a:t>. – rozporządzenie Rady Ministrów z dnia 11 marca 2010 r. w sprawie wykazu szkół i placówek, które prowadzą minister właściwy do spraw wewnętrznych i Minister Obrony Narodowej (Dz. U. nr 54, poz. 322),</a:t>
            </a:r>
          </a:p>
          <a:p>
            <a:pPr algn="just"/>
            <a:r>
              <a:rPr lang="pl-PL" sz="1200" dirty="0" smtClean="0"/>
              <a:t>- art. 36 ust. 3 </a:t>
            </a:r>
            <a:r>
              <a:rPr lang="pl-PL" sz="1200" dirty="0" err="1" smtClean="0"/>
              <a:t>u.s.o</a:t>
            </a:r>
            <a:r>
              <a:rPr lang="pl-PL" sz="1200" dirty="0" smtClean="0"/>
              <a:t>. – rozporządzenie MEN z dnia 27 października 2009 r. w sprawie wymagań, jakim powinna odpowiadać osoba zajmująca stanowisko dyrektora oraz inne stanowisko kierownicze w poszczególnych typach publicznych szkół i rodzajach publicznych placówek (Dz. U. nr 184, poz. 1436),</a:t>
            </a:r>
          </a:p>
          <a:p>
            <a:pPr algn="just"/>
            <a:r>
              <a:rPr lang="pl-PL" sz="1200" dirty="0" smtClean="0"/>
              <a:t> </a:t>
            </a:r>
          </a:p>
          <a:p>
            <a:pPr algn="just"/>
            <a:r>
              <a:rPr lang="pl-PL" sz="1200" dirty="0" smtClean="0"/>
              <a:t>- art. 36a ust. 12 </a:t>
            </a:r>
            <a:r>
              <a:rPr lang="pl-PL" sz="1200" dirty="0" err="1" smtClean="0"/>
              <a:t>u.s.o</a:t>
            </a:r>
            <a:r>
              <a:rPr lang="pl-PL" sz="1200" dirty="0" smtClean="0"/>
              <a:t>. – rozporządzenie MEN z dnia 8 kwietnia 2010 r. w sprawie regulaminu konkursu na stanowisko dyrektora publicznej szkoły lub publicznej placówki oraz trybu pracy komisji konkursowej (Dz. U. nr 60, poz. 373),</a:t>
            </a:r>
          </a:p>
          <a:p>
            <a:pPr algn="just"/>
            <a:r>
              <a:rPr lang="pl-PL" sz="1200" dirty="0" smtClean="0"/>
              <a:t> </a:t>
            </a:r>
          </a:p>
          <a:p>
            <a:pPr algn="just"/>
            <a:r>
              <a:rPr lang="pl-PL" sz="1200" dirty="0" smtClean="0"/>
              <a:t>- art. 44 </a:t>
            </a:r>
            <a:r>
              <a:rPr lang="pl-PL" sz="1200" dirty="0" err="1" smtClean="0"/>
              <a:t>u.s.o</a:t>
            </a:r>
            <a:r>
              <a:rPr lang="pl-PL" sz="1200" dirty="0" smtClean="0"/>
              <a:t>. – rozporządzenie MEN z dnia 4 października 2001 r. w sprawie typów szkół i placówek, w których nie tworzy się rady pedagogicznej ze względu na specyficzną organizację pracy szkoły lub placówki (Dz. U. nr 120, poz. 1290),</a:t>
            </a:r>
          </a:p>
          <a:p>
            <a:pPr marL="171450" indent="-171450" algn="just">
              <a:buFontTx/>
              <a:buChar char="-"/>
            </a:pPr>
            <a:endParaRPr lang="pl-PL" sz="1200" dirty="0" smtClean="0"/>
          </a:p>
          <a:p>
            <a:pPr algn="just"/>
            <a:r>
              <a:rPr lang="pl-PL" sz="1200" dirty="0" smtClean="0"/>
              <a:t>- art. 44zb </a:t>
            </a:r>
            <a:r>
              <a:rPr lang="pl-PL" sz="1200" dirty="0" err="1" smtClean="0"/>
              <a:t>u.s.o</a:t>
            </a:r>
            <a:r>
              <a:rPr lang="pl-PL" sz="1200" dirty="0" smtClean="0"/>
              <a:t>. – rozporządzenie MEN z dnia 10 czerwca 2015 r. w sprawie szczegółowych warunków i sposobu oceniania, klasyfikowania i promowania uczniów i słuchaczy w szkołach publicznych (Dz. U. z 2015 r., poz. 843),</a:t>
            </a:r>
          </a:p>
          <a:p>
            <a:pPr algn="just"/>
            <a:r>
              <a:rPr lang="pl-PL" sz="1200" dirty="0" smtClean="0"/>
              <a:t> </a:t>
            </a:r>
          </a:p>
          <a:p>
            <a:pPr algn="just"/>
            <a:r>
              <a:rPr lang="pl-PL" sz="1200" dirty="0" smtClean="0"/>
              <a:t>- art. 44zq </a:t>
            </a:r>
            <a:r>
              <a:rPr lang="pl-PL" sz="1200" dirty="0" err="1" smtClean="0"/>
              <a:t>u.s.o</a:t>
            </a:r>
            <a:r>
              <a:rPr lang="pl-PL" sz="1200" dirty="0" smtClean="0"/>
              <a:t>. – rozporządzenie </a:t>
            </a:r>
            <a:r>
              <a:rPr lang="pl-PL" sz="1200" dirty="0" err="1" smtClean="0"/>
              <a:t>MKiDN</a:t>
            </a:r>
            <a:r>
              <a:rPr lang="pl-PL" sz="1200" dirty="0" smtClean="0"/>
              <a:t> z dnia 24 sierpnia 2015 r. w sprawie szczegółowych warunków i sposobu oceniania, klasyfikowania i promowania uczniów w publicznych szkołach artystycznych (Dz. U. z 2015 r., poz. 1258),</a:t>
            </a:r>
          </a:p>
          <a:p>
            <a:pPr algn="just"/>
            <a:r>
              <a:rPr lang="pl-PL" sz="1200" dirty="0" smtClean="0"/>
              <a:t> </a:t>
            </a:r>
          </a:p>
          <a:p>
            <a:pPr algn="just"/>
            <a:r>
              <a:rPr lang="pl-PL" sz="1200" dirty="0" smtClean="0"/>
              <a:t>- art. 44zzza </a:t>
            </a:r>
            <a:r>
              <a:rPr lang="pl-PL" sz="1200" dirty="0" err="1" smtClean="0"/>
              <a:t>u.s.o</a:t>
            </a:r>
            <a:r>
              <a:rPr lang="pl-PL" sz="1200" dirty="0" smtClean="0"/>
              <a:t>. – rozporządzenie MEN z dnia 21 grudnia 2016 r. w sprawie szczegółowych warunków i sposobu przeprowadzania egzaminu gimnazjalnego i egzaminu maturalnego (Dz. U. z 2016 r., poz. 2223),</a:t>
            </a:r>
          </a:p>
          <a:p>
            <a:pPr algn="just"/>
            <a:r>
              <a:rPr lang="pl-PL" sz="1200" dirty="0" smtClean="0"/>
              <a:t>- art. 44zzzv </a:t>
            </a:r>
            <a:r>
              <a:rPr lang="pl-PL" sz="1200" dirty="0" err="1" smtClean="0"/>
              <a:t>u.s.o</a:t>
            </a:r>
            <a:r>
              <a:rPr lang="pl-PL" sz="1200" dirty="0" smtClean="0"/>
              <a:t>. – rozporządzenie MEN z dnia 27 kwietnia 2015 r. w sprawie szczegółowych warunków i sposobu przeprowadzania egzaminu potwierdzającego kwalifikacje w zawodzie (Dz. U. z 2015 r, poz. 673),</a:t>
            </a:r>
          </a:p>
          <a:p>
            <a:pPr algn="just"/>
            <a:r>
              <a:rPr lang="pl-PL" sz="1200" dirty="0" smtClean="0"/>
              <a:t> </a:t>
            </a:r>
          </a:p>
          <a:p>
            <a:pPr algn="just"/>
            <a:r>
              <a:rPr lang="pl-PL" sz="1200" dirty="0" smtClean="0"/>
              <a:t>- art. 53 ust. 6 </a:t>
            </a:r>
            <a:r>
              <a:rPr lang="pl-PL" sz="1200" dirty="0" err="1" smtClean="0"/>
              <a:t>u.s.o</a:t>
            </a:r>
            <a:r>
              <a:rPr lang="pl-PL" sz="1200" dirty="0" smtClean="0"/>
              <a:t>. – rozporządzenie MEN z dnia 28 sierpnia 2007 r. w sprawie rodzajów szkół i placówek, w których nie tworzy się rad rodziców (Dz. U. nr 157, poz. 1101),</a:t>
            </a:r>
          </a:p>
          <a:p>
            <a:pPr algn="just"/>
            <a:r>
              <a:rPr lang="pl-PL" sz="1200" dirty="0" smtClean="0"/>
              <a:t> </a:t>
            </a:r>
          </a:p>
          <a:p>
            <a:pPr algn="just"/>
            <a:r>
              <a:rPr lang="pl-PL" sz="1200" dirty="0" smtClean="0"/>
              <a:t>- art. 55 ust. 6 </a:t>
            </a:r>
            <a:r>
              <a:rPr lang="pl-PL" sz="1200" dirty="0" err="1" smtClean="0"/>
              <a:t>u.s.o</a:t>
            </a:r>
            <a:r>
              <a:rPr lang="pl-PL" sz="1200" dirty="0" smtClean="0"/>
              <a:t>. – rozporządzenie MEN z dnia 23 lutego 2007 r. w sprawie typów szkół i placówek, w których nie tworzy się samorządu uczniowskiego (Dz. U. nr 52, poz. 347),</a:t>
            </a:r>
          </a:p>
          <a:p>
            <a:pPr algn="just"/>
            <a:r>
              <a:rPr lang="pl-PL" sz="1200" dirty="0" smtClean="0"/>
              <a:t>- art. 66 ust. 2 </a:t>
            </a:r>
            <a:r>
              <a:rPr lang="pl-PL" sz="1200" dirty="0" err="1" smtClean="0"/>
              <a:t>u.s.o</a:t>
            </a:r>
            <a:r>
              <a:rPr lang="pl-PL" sz="1200" dirty="0" smtClean="0"/>
              <a:t>.- rozporządzenie </a:t>
            </a:r>
            <a:r>
              <a:rPr lang="pl-PL" sz="1200" dirty="0" err="1" smtClean="0"/>
              <a:t>MENiS</a:t>
            </a:r>
            <a:r>
              <a:rPr lang="pl-PL" sz="1200" dirty="0" smtClean="0"/>
              <a:t> z dnia 19 grudnia 2001 r. w sprawie warunków i trybu udzielania zezwoleń na indywidualny program lub tok nauki oraz organizacji indywidualnego programu lub toku nauki (Dz. U. z 2002 r., nr 3, poz. 28),</a:t>
            </a:r>
          </a:p>
          <a:p>
            <a:pPr algn="just"/>
            <a:r>
              <a:rPr lang="pl-PL" sz="1200" dirty="0" smtClean="0"/>
              <a:t> </a:t>
            </a:r>
          </a:p>
          <a:p>
            <a:pPr algn="just"/>
            <a:r>
              <a:rPr lang="pl-PL" sz="1200" dirty="0" smtClean="0"/>
              <a:t>- art. 66 ust. 3 </a:t>
            </a:r>
            <a:r>
              <a:rPr lang="pl-PL" sz="1200" dirty="0" err="1" smtClean="0"/>
              <a:t>u.s.o</a:t>
            </a:r>
            <a:r>
              <a:rPr lang="pl-PL" sz="1200" dirty="0" smtClean="0"/>
              <a:t>. – rozporządzenie </a:t>
            </a:r>
            <a:r>
              <a:rPr lang="pl-PL" sz="1200" dirty="0" err="1" smtClean="0"/>
              <a:t>MKiDN</a:t>
            </a:r>
            <a:r>
              <a:rPr lang="pl-PL" sz="1200" dirty="0" smtClean="0"/>
              <a:t> z dnia 25 marca 2010 r. w sprawie warunków i trybu udzielania zezwoleń na indywidualny program lub tok nauki oraz organizacji indywidualnego programu lub toku nauki w szkołach artystycznych nierealizujących kształcenia ogólnego (Dz. U. nr 61, poz. 381),</a:t>
            </a:r>
          </a:p>
          <a:p>
            <a:pPr algn="just"/>
            <a:r>
              <a:rPr lang="pl-PL" sz="1200" dirty="0" smtClean="0"/>
              <a:t> </a:t>
            </a:r>
          </a:p>
          <a:p>
            <a:pPr algn="just"/>
            <a:r>
              <a:rPr lang="pl-PL" sz="1200" dirty="0" smtClean="0"/>
              <a:t>- art. 68a ust. 5 </a:t>
            </a:r>
            <a:r>
              <a:rPr lang="pl-PL" sz="1200" dirty="0" err="1" smtClean="0"/>
              <a:t>u.s.o</a:t>
            </a:r>
            <a:r>
              <a:rPr lang="pl-PL" sz="1200" dirty="0" smtClean="0"/>
              <a:t>. – rozporządzenie MEN z dnia 11 stycznia 2012 r. w sprawie kształcenia ustawicznego w formach pozaszkolnych (Dz. U. z 2014 r., poz. 622),</a:t>
            </a:r>
          </a:p>
          <a:p>
            <a:pPr algn="just"/>
            <a:r>
              <a:rPr lang="pl-PL" sz="1200" dirty="0" smtClean="0"/>
              <a:t>- art. 66 ust. 2 </a:t>
            </a:r>
            <a:r>
              <a:rPr lang="pl-PL" sz="1200" dirty="0" err="1" smtClean="0"/>
              <a:t>u.s.o</a:t>
            </a:r>
            <a:r>
              <a:rPr lang="pl-PL" sz="1200" dirty="0" smtClean="0"/>
              <a:t>.- rozporządzenie </a:t>
            </a:r>
            <a:r>
              <a:rPr lang="pl-PL" sz="1200" dirty="0" err="1" smtClean="0"/>
              <a:t>MENiS</a:t>
            </a:r>
            <a:r>
              <a:rPr lang="pl-PL" sz="1200" dirty="0" smtClean="0"/>
              <a:t> z dnia 19 grudnia 2001 r. w sprawie warunków i trybu udzielania zezwoleń na indywidualny program lub tok nauki oraz organizacji indywidualnego programu lub toku nauki (Dz. U. z 2002 r., nr 3, poz. 28),</a:t>
            </a:r>
          </a:p>
          <a:p>
            <a:pPr algn="just"/>
            <a:r>
              <a:rPr lang="pl-PL" sz="1200" dirty="0" smtClean="0"/>
              <a:t> </a:t>
            </a:r>
          </a:p>
          <a:p>
            <a:pPr algn="just"/>
            <a:r>
              <a:rPr lang="pl-PL" sz="1200" dirty="0" smtClean="0"/>
              <a:t>- art. 66 ust. 3 </a:t>
            </a:r>
            <a:r>
              <a:rPr lang="pl-PL" sz="1200" dirty="0" err="1" smtClean="0"/>
              <a:t>u.s.o</a:t>
            </a:r>
            <a:r>
              <a:rPr lang="pl-PL" sz="1200" dirty="0" smtClean="0"/>
              <a:t>. – rozporządzenie </a:t>
            </a:r>
            <a:r>
              <a:rPr lang="pl-PL" sz="1200" dirty="0" err="1" smtClean="0"/>
              <a:t>MKiDN</a:t>
            </a:r>
            <a:r>
              <a:rPr lang="pl-PL" sz="1200" dirty="0" smtClean="0"/>
              <a:t> z dnia 25 marca 2010 r. w sprawie warunków i trybu udzielania zezwoleń na indywidualny program lub tok nauki oraz organizacji indywidualnego programu lub toku nauki w szkołach artystycznych nierealizujących kształcenia ogólnego (Dz. U. nr 61, poz. 381),</a:t>
            </a:r>
          </a:p>
          <a:p>
            <a:pPr algn="just"/>
            <a:r>
              <a:rPr lang="pl-PL" sz="1200" dirty="0" smtClean="0"/>
              <a:t> </a:t>
            </a:r>
          </a:p>
          <a:p>
            <a:pPr algn="just"/>
            <a:r>
              <a:rPr lang="pl-PL" sz="1200" dirty="0" smtClean="0"/>
              <a:t>- art. 68a ust. 5 </a:t>
            </a:r>
            <a:r>
              <a:rPr lang="pl-PL" sz="1200" dirty="0" err="1" smtClean="0"/>
              <a:t>u.s.o</a:t>
            </a:r>
            <a:r>
              <a:rPr lang="pl-PL" sz="1200" dirty="0" smtClean="0"/>
              <a:t>. – rozporządzenie MEN z dnia 11 stycznia 2012 r. w sprawie kształcenia ustawicznego w formach pozaszkolnych (Dz. U. z 2014 r., poz. 622),</a:t>
            </a:r>
          </a:p>
          <a:p>
            <a:endParaRPr lang="pl-PL" dirty="0" smtClean="0"/>
          </a:p>
          <a:p>
            <a:pPr algn="just"/>
            <a:r>
              <a:rPr lang="pl-PL" sz="1200" dirty="0" smtClean="0"/>
              <a:t>- art. 70 ust. 4 </a:t>
            </a:r>
            <a:r>
              <a:rPr lang="pl-PL" sz="1200" dirty="0" err="1" smtClean="0"/>
              <a:t>u.s.o</a:t>
            </a:r>
            <a:r>
              <a:rPr lang="pl-PL" sz="1200" dirty="0" smtClean="0"/>
              <a:t>. – rozporządzenie MEN z dnia 15 grudnia 2010 r. w sprawie praktycznej nauki zawodu (Dz. U. nr 244, poz. 1626),</a:t>
            </a:r>
          </a:p>
          <a:p>
            <a:pPr algn="just"/>
            <a:r>
              <a:rPr lang="pl-PL" sz="1200" dirty="0" smtClean="0"/>
              <a:t>- art. 71 ust. 1 pkt 1 </a:t>
            </a:r>
            <a:r>
              <a:rPr lang="pl-PL" sz="1200" dirty="0" err="1" smtClean="0"/>
              <a:t>u.s.o</a:t>
            </a:r>
            <a:r>
              <a:rPr lang="pl-PL" sz="1200" dirty="0" smtClean="0"/>
              <a:t>. – rozporządzenie MEN z dnia 2 listopada 2015 r. w sprawie rodzajów i szczegółowych zasad działania placówek publicznych, warunków pobytu dzieci i młodzieży w tych placówkach oraz wysokości i zasad odpłatności wnoszonej przez rodziców za pobyt ich dzieci w tych placówkach (Dz. U. z 2015 r., poz. 1872),</a:t>
            </a:r>
          </a:p>
          <a:p>
            <a:pPr algn="just"/>
            <a:r>
              <a:rPr lang="pl-PL" sz="1200" dirty="0" smtClean="0"/>
              <a:t> - art. 71b ust. 7 pkt 2 </a:t>
            </a:r>
            <a:r>
              <a:rPr lang="pl-PL" sz="1200" dirty="0" err="1" smtClean="0"/>
              <a:t>u.s.o</a:t>
            </a:r>
            <a:r>
              <a:rPr lang="pl-PL" sz="1200" dirty="0" smtClean="0"/>
              <a:t>. – rozporządzenie MEN z dnia 24 lipca 2015 r. w sprawie warunków organizowania kształcenia, wychowania i opieki dla dzieci i młodzieży niepełnosprawnych, niedostosowanych społecznie i zagrożonych niedostosowaniem społecznym (Dz. U. z 2015 r., poz. 1113),</a:t>
            </a:r>
          </a:p>
          <a:p>
            <a:pPr algn="just"/>
            <a:r>
              <a:rPr lang="pl-PL" sz="1200" dirty="0" smtClean="0"/>
              <a:t>- art. 71b ust. 8 </a:t>
            </a:r>
            <a:r>
              <a:rPr lang="pl-PL" sz="1200" dirty="0" err="1" smtClean="0"/>
              <a:t>u.s.o</a:t>
            </a:r>
            <a:r>
              <a:rPr lang="pl-PL" sz="1200" dirty="0" smtClean="0"/>
              <a:t>. – rozporządzenie MEN z dnia 28 sierpnia 2014 r. w sprawie indywidualnego obowiązkowego rocznego przygotowania przedszkolnego dzieci i indywidualnego nauczania dzieci i młodzieży (Dz. U. z 2014 r., poz. 1157),</a:t>
            </a:r>
          </a:p>
          <a:p>
            <a:pPr algn="just"/>
            <a:r>
              <a:rPr lang="pl-PL" sz="1200" dirty="0" smtClean="0"/>
              <a:t> </a:t>
            </a:r>
          </a:p>
          <a:p>
            <a:pPr algn="just"/>
            <a:r>
              <a:rPr lang="pl-PL" sz="1200" dirty="0" smtClean="0"/>
              <a:t>- art. 71c ust. 2 </a:t>
            </a:r>
            <a:r>
              <a:rPr lang="pl-PL" sz="1200" dirty="0" err="1" smtClean="0"/>
              <a:t>u.s.o</a:t>
            </a:r>
            <a:r>
              <a:rPr lang="pl-PL" sz="1200" dirty="0" smtClean="0"/>
              <a:t>. – rozporządzenie MEN z dnia 8 marca 2013 r. w sprawie organizacji kształcenia oraz warunków i form realizowania specjalnych działań opiekuńczo-wychowawczych w przedszkolach i szkołach specjalnych, zorganizowanych w podmiotach leczniczych i jednostkach pomocy społecznej (Dz. U. z 2013 r., poz. 380),</a:t>
            </a:r>
          </a:p>
          <a:p>
            <a:pPr algn="just"/>
            <a:r>
              <a:rPr lang="pl-PL" sz="1200" dirty="0" smtClean="0"/>
              <a:t> </a:t>
            </a:r>
          </a:p>
          <a:p>
            <a:pPr algn="just"/>
            <a:r>
              <a:rPr lang="pl-PL" sz="1200" dirty="0" smtClean="0"/>
              <a:t>- art. 94a ust. 6 </a:t>
            </a:r>
            <a:r>
              <a:rPr lang="pl-PL" sz="1200" dirty="0" err="1" smtClean="0"/>
              <a:t>u.s.o</a:t>
            </a:r>
            <a:r>
              <a:rPr lang="pl-PL" sz="1200" dirty="0" smtClean="0"/>
              <a:t>. – rozporządzenie MEN z dnia 9 września 2016 r. w sprawie kształcenia osób niebędących obywatelami polskimi oraz osób będących obywatelami polskimi, które pobierały naukę w szkołach funkcjonujących w systemach oświaty innych państw (Dz. U. z 2016 r., poz. 1453).</a:t>
            </a:r>
          </a:p>
          <a:p>
            <a:pPr marL="171450" indent="-171450" algn="just">
              <a:buFontTx/>
              <a:buChar char="-"/>
            </a:pPr>
            <a:endParaRPr lang="pl-PL" sz="1200" dirty="0" smtClean="0"/>
          </a:p>
          <a:p>
            <a:pPr marL="171450" indent="-171450" algn="just">
              <a:buFontTx/>
              <a:buChar char="-"/>
            </a:pPr>
            <a:endParaRPr lang="pl-PL" sz="1200" dirty="0" smtClean="0"/>
          </a:p>
          <a:p>
            <a:pPr marL="171450" indent="-171450" algn="just">
              <a:buFontTx/>
              <a:buChar char="-"/>
            </a:pPr>
            <a:endParaRPr lang="pl-PL" sz="1200" dirty="0" smtClean="0"/>
          </a:p>
          <a:p>
            <a:pPr marL="171450" indent="-171450" algn="just">
              <a:buFontTx/>
              <a:buChar char="-"/>
            </a:pPr>
            <a:endParaRPr lang="pl-PL" sz="1200" dirty="0" smtClean="0"/>
          </a:p>
          <a:p>
            <a:endParaRPr lang="pl-PL" dirty="0" smtClean="0"/>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35</a:t>
            </a:fld>
            <a:endParaRPr lang="pl-PL"/>
          </a:p>
        </p:txBody>
      </p:sp>
    </p:spTree>
    <p:extLst>
      <p:ext uri="{BB962C8B-B14F-4D97-AF65-F5344CB8AC3E}">
        <p14:creationId xmlns:p14="http://schemas.microsoft.com/office/powerpoint/2010/main" val="13551972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i="0" kern="1200" dirty="0" smtClean="0">
                <a:solidFill>
                  <a:schemeClr val="tx1"/>
                </a:solidFill>
                <a:effectLst/>
                <a:latin typeface="+mn-lt"/>
                <a:ea typeface="+mn-ea"/>
                <a:cs typeface="+mn-cs"/>
              </a:rPr>
              <a:t>Dotychczasowe przepisy wykonawcze wydane na podstawie:</a:t>
            </a:r>
          </a:p>
          <a:p>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1) art. 60 ust. 2 ustawy o systemie oświaty, w zakresie dotyczącym ramowych statutów szkół publicznych,</a:t>
            </a:r>
          </a:p>
          <a:p>
            <a:r>
              <a:rPr lang="pl-PL" sz="1200" i="0" kern="1200" dirty="0" smtClean="0">
                <a:solidFill>
                  <a:schemeClr val="tx1"/>
                </a:solidFill>
                <a:effectLst/>
                <a:latin typeface="+mn-lt"/>
                <a:ea typeface="+mn-ea"/>
                <a:cs typeface="+mn-cs"/>
              </a:rPr>
              <a:t>2) ustawy o systemie oświaty w zakresie dotyczącym ramowych statutów szkół publicznych artystycznych</a:t>
            </a:r>
          </a:p>
          <a:p>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 zachowują moc do czasu zakończenia kształcenia w:</a:t>
            </a:r>
          </a:p>
          <a:p>
            <a:r>
              <a:rPr lang="pl-PL" sz="1200" i="0" kern="1200" dirty="0" smtClean="0">
                <a:solidFill>
                  <a:schemeClr val="tx1"/>
                </a:solidFill>
                <a:effectLst/>
                <a:latin typeface="+mn-lt"/>
                <a:ea typeface="+mn-ea"/>
                <a:cs typeface="+mn-cs"/>
              </a:rPr>
              <a:t> </a:t>
            </a:r>
          </a:p>
          <a:p>
            <a:pPr lvl="0"/>
            <a:r>
              <a:rPr lang="pl-PL" sz="1200" i="0" kern="1200" dirty="0" smtClean="0">
                <a:solidFill>
                  <a:schemeClr val="tx1"/>
                </a:solidFill>
                <a:effectLst/>
                <a:latin typeface="+mn-lt"/>
                <a:ea typeface="+mn-ea"/>
                <a:cs typeface="+mn-cs"/>
              </a:rPr>
              <a:t>dotychczasowym gimnazjum, </a:t>
            </a:r>
          </a:p>
          <a:p>
            <a:pPr lvl="0"/>
            <a:r>
              <a:rPr lang="pl-PL" sz="1200" i="0" kern="1200" dirty="0" smtClean="0">
                <a:solidFill>
                  <a:schemeClr val="tx1"/>
                </a:solidFill>
                <a:effectLst/>
                <a:latin typeface="+mn-lt"/>
                <a:ea typeface="+mn-ea"/>
                <a:cs typeface="+mn-cs"/>
              </a:rPr>
              <a:t>trzyletnim liceum ogólnokształcącym, </a:t>
            </a:r>
          </a:p>
          <a:p>
            <a:pPr lvl="0"/>
            <a:r>
              <a:rPr lang="pl-PL" sz="1200" i="0" kern="1200" dirty="0" smtClean="0">
                <a:solidFill>
                  <a:schemeClr val="tx1"/>
                </a:solidFill>
                <a:effectLst/>
                <a:latin typeface="+mn-lt"/>
                <a:ea typeface="+mn-ea"/>
                <a:cs typeface="+mn-cs"/>
              </a:rPr>
              <a:t>czteroletnim technikum, </a:t>
            </a:r>
          </a:p>
          <a:p>
            <a:pPr lvl="0"/>
            <a:r>
              <a:rPr lang="pl-PL" sz="1200" i="0" kern="1200" dirty="0" smtClean="0">
                <a:solidFill>
                  <a:schemeClr val="tx1"/>
                </a:solidFill>
                <a:effectLst/>
                <a:latin typeface="+mn-lt"/>
                <a:ea typeface="+mn-ea"/>
                <a:cs typeface="+mn-cs"/>
              </a:rPr>
              <a:t>klasach dotychczasowej zasadniczej szkoły zawodowej prowadzonych w branżowej szkole i stopnia, </a:t>
            </a:r>
          </a:p>
          <a:p>
            <a:pPr lvl="0"/>
            <a:r>
              <a:rPr lang="pl-PL" sz="1200" i="0" kern="1200" dirty="0" smtClean="0">
                <a:solidFill>
                  <a:schemeClr val="tx1"/>
                </a:solidFill>
                <a:effectLst/>
                <a:latin typeface="+mn-lt"/>
                <a:ea typeface="+mn-ea"/>
                <a:cs typeface="+mn-cs"/>
              </a:rPr>
              <a:t>dotychczasowej szkole policealnej,</a:t>
            </a:r>
          </a:p>
          <a:p>
            <a:pPr lvl="0"/>
            <a:r>
              <a:rPr lang="pl-PL" sz="1200" i="0" kern="1200" dirty="0" smtClean="0">
                <a:solidFill>
                  <a:schemeClr val="tx1"/>
                </a:solidFill>
                <a:effectLst/>
                <a:latin typeface="+mn-lt"/>
                <a:ea typeface="+mn-ea"/>
                <a:cs typeface="+mn-cs"/>
              </a:rPr>
              <a:t>szkole specjalnej przysposabiającej do pracy, </a:t>
            </a:r>
          </a:p>
          <a:p>
            <a:pPr lvl="0"/>
            <a:r>
              <a:rPr lang="pl-PL" sz="1200" i="0" kern="1200" dirty="0" smtClean="0">
                <a:solidFill>
                  <a:schemeClr val="tx1"/>
                </a:solidFill>
                <a:effectLst/>
                <a:latin typeface="+mn-lt"/>
                <a:ea typeface="+mn-ea"/>
                <a:cs typeface="+mn-cs"/>
              </a:rPr>
              <a:t>dotychczasowych szkołach artystycznych, </a:t>
            </a:r>
          </a:p>
          <a:p>
            <a:r>
              <a:rPr lang="pl-PL" sz="1200" i="0" kern="1200" dirty="0" smtClean="0">
                <a:solidFill>
                  <a:schemeClr val="tx1"/>
                </a:solidFill>
                <a:effectLst/>
                <a:latin typeface="+mn-lt"/>
                <a:ea typeface="+mn-ea"/>
                <a:cs typeface="+mn-cs"/>
              </a:rPr>
              <a:t>oraz mogą być zmieniane na podstawie tych przepisów.</a:t>
            </a:r>
          </a:p>
          <a:p>
            <a:r>
              <a:rPr lang="pl-PL" sz="1200" i="0" kern="1200" dirty="0" smtClean="0">
                <a:solidFill>
                  <a:schemeClr val="tx1"/>
                </a:solidFill>
                <a:effectLst/>
                <a:latin typeface="+mn-lt"/>
                <a:ea typeface="+mn-ea"/>
                <a:cs typeface="+mn-cs"/>
              </a:rPr>
              <a:t> </a:t>
            </a:r>
          </a:p>
          <a:p>
            <a:r>
              <a:rPr lang="pl-PL" sz="1200" i="0" kern="1200" dirty="0" smtClean="0">
                <a:solidFill>
                  <a:schemeClr val="tx1"/>
                </a:solidFill>
                <a:effectLst/>
                <a:latin typeface="+mn-lt"/>
                <a:ea typeface="+mn-ea"/>
                <a:cs typeface="+mn-cs"/>
              </a:rPr>
              <a:t>Mowa tu oczywiście o przepisach rozporządzenia MEN z dnia 21 maja 2001 r. w sprawie ramowych statutów publicznego przedszkola oraz publicznych szkół (Dz. U. nr 61, poz. 624). </a:t>
            </a: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36</a:t>
            </a:fld>
            <a:endParaRPr lang="pl-PL"/>
          </a:p>
        </p:txBody>
      </p:sp>
    </p:spTree>
    <p:extLst>
      <p:ext uri="{BB962C8B-B14F-4D97-AF65-F5344CB8AC3E}">
        <p14:creationId xmlns:p14="http://schemas.microsoft.com/office/powerpoint/2010/main" val="412574210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b="1" kern="1200" dirty="0" smtClean="0">
                <a:solidFill>
                  <a:schemeClr val="tx1"/>
                </a:solidFill>
                <a:effectLst/>
                <a:latin typeface="+mn-lt"/>
                <a:ea typeface="+mn-ea"/>
                <a:cs typeface="+mn-cs"/>
              </a:rPr>
              <a:t>W </a:t>
            </a:r>
            <a:r>
              <a:rPr lang="pl-PL" sz="1200" b="1" kern="1200" dirty="0">
                <a:solidFill>
                  <a:schemeClr val="tx1"/>
                </a:solidFill>
                <a:effectLst/>
                <a:latin typeface="+mn-lt"/>
                <a:ea typeface="+mn-ea"/>
                <a:cs typeface="+mn-cs"/>
              </a:rPr>
              <a:t>powołanym przepisie mowa jest o następujących aktach prawnych:</a:t>
            </a:r>
            <a:endParaRPr lang="pl-PL" sz="1200" kern="1200" dirty="0">
              <a:solidFill>
                <a:schemeClr val="tx1"/>
              </a:solidFill>
              <a:effectLst/>
              <a:latin typeface="+mn-lt"/>
              <a:ea typeface="+mn-ea"/>
              <a:cs typeface="+mn-cs"/>
            </a:endParaRPr>
          </a:p>
          <a:p>
            <a:r>
              <a:rPr lang="pl-PL" sz="1200" b="1" u="none" strike="noStrike" kern="1200" dirty="0">
                <a:solidFill>
                  <a:schemeClr val="tx1"/>
                </a:solidFill>
                <a:effectLst/>
                <a:latin typeface="+mn-lt"/>
                <a:ea typeface="+mn-ea"/>
                <a:cs typeface="+mn-cs"/>
              </a:rPr>
              <a:t> </a:t>
            </a:r>
            <a:endParaRPr lang="pl-PL" sz="1200" kern="1200" dirty="0">
              <a:solidFill>
                <a:schemeClr val="tx1"/>
              </a:solidFill>
              <a:effectLst/>
              <a:latin typeface="+mn-lt"/>
              <a:ea typeface="+mn-ea"/>
              <a:cs typeface="+mn-cs"/>
            </a:endParaRPr>
          </a:p>
          <a:p>
            <a:r>
              <a:rPr lang="pl-PL" sz="1200" kern="1200" dirty="0">
                <a:solidFill>
                  <a:schemeClr val="tx1"/>
                </a:solidFill>
                <a:effectLst/>
                <a:latin typeface="+mn-lt"/>
                <a:ea typeface="+mn-ea"/>
                <a:cs typeface="+mn-cs"/>
              </a:rPr>
              <a:t>- art. 9 ust. 3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a:t>
            </a:r>
            <a:r>
              <a:rPr lang="pl-PL" sz="1200" kern="1200" dirty="0" err="1">
                <a:solidFill>
                  <a:schemeClr val="tx1"/>
                </a:solidFill>
                <a:effectLst/>
                <a:latin typeface="+mn-lt"/>
                <a:ea typeface="+mn-ea"/>
                <a:cs typeface="+mn-cs"/>
              </a:rPr>
              <a:t>MKiDN</a:t>
            </a:r>
            <a:r>
              <a:rPr lang="pl-PL" sz="1200" kern="1200" dirty="0">
                <a:solidFill>
                  <a:schemeClr val="tx1"/>
                </a:solidFill>
                <a:effectLst/>
                <a:latin typeface="+mn-lt"/>
                <a:ea typeface="+mn-ea"/>
                <a:cs typeface="+mn-cs"/>
              </a:rPr>
              <a:t> z dnia 28 grudnia 2016 r. w sprawie typów szkół artystycznych publicznych i niepublicznych (Dz. U. z 2016 r., poz. 2306),</a:t>
            </a:r>
          </a:p>
          <a:p>
            <a:r>
              <a:rPr lang="pl-PL" sz="1200" kern="1200" dirty="0">
                <a:solidFill>
                  <a:schemeClr val="tx1"/>
                </a:solidFill>
                <a:effectLst/>
                <a:latin typeface="+mn-lt"/>
                <a:ea typeface="+mn-ea"/>
                <a:cs typeface="+mn-cs"/>
              </a:rPr>
              <a:t>- art. 9f ust. 4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Ministra Rodziny, Pracy i Polityki Społecznej z dnia 15 września 2016 r. w sprawie kolegiów pracowników służb społecznych (Dz. U. z 2016 r., poz. 1543),</a:t>
            </a:r>
          </a:p>
          <a:p>
            <a:r>
              <a:rPr lang="pl-PL" sz="1200" kern="1200" dirty="0">
                <a:solidFill>
                  <a:schemeClr val="tx1"/>
                </a:solidFill>
                <a:effectLst/>
                <a:latin typeface="+mn-lt"/>
                <a:ea typeface="+mn-ea"/>
                <a:cs typeface="+mn-cs"/>
              </a:rPr>
              <a:t>- art. 9f ust. 5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Ministra Polityki Społecznej z dnia 7 kwietnia 2005 r. w sprawie standardów kształcenia w kolegiach pracowników służb społecznych (Dz. U. nr 62, poz. 555),</a:t>
            </a:r>
          </a:p>
          <a:p>
            <a:r>
              <a:rPr lang="pl-PL" sz="1200" kern="1200" dirty="0">
                <a:solidFill>
                  <a:schemeClr val="tx1"/>
                </a:solidFill>
                <a:effectLst/>
                <a:latin typeface="+mn-lt"/>
                <a:ea typeface="+mn-ea"/>
                <a:cs typeface="+mn-cs"/>
              </a:rPr>
              <a:t>- art. 14a ust. 7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MEN z dnia 31 sierpnia 2010 r. w sprawie rodzajów innych form wychowania przedszkolnego, warunków tworzenia i organizowania tych form oraz sposobu ich działania (Dz. U. nr 161, poz. 1080),</a:t>
            </a:r>
          </a:p>
          <a:p>
            <a:r>
              <a:rPr lang="pl-PL" sz="1200" kern="1200" dirty="0">
                <a:solidFill>
                  <a:schemeClr val="tx1"/>
                </a:solidFill>
                <a:effectLst/>
                <a:latin typeface="+mn-lt"/>
                <a:ea typeface="+mn-ea"/>
                <a:cs typeface="+mn-cs"/>
              </a:rPr>
              <a:t> </a:t>
            </a:r>
          </a:p>
          <a:p>
            <a:r>
              <a:rPr lang="pl-PL" sz="1200" kern="1200" dirty="0">
                <a:solidFill>
                  <a:schemeClr val="tx1"/>
                </a:solidFill>
                <a:effectLst/>
                <a:latin typeface="+mn-lt"/>
                <a:ea typeface="+mn-ea"/>
                <a:cs typeface="+mn-cs"/>
              </a:rPr>
              <a:t>- art. 20n ust. 10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a:t>
            </a:r>
            <a:r>
              <a:rPr lang="pl-PL" sz="1200" kern="1200" dirty="0" err="1">
                <a:solidFill>
                  <a:schemeClr val="tx1"/>
                </a:solidFill>
                <a:effectLst/>
                <a:latin typeface="+mn-lt"/>
                <a:ea typeface="+mn-ea"/>
                <a:cs typeface="+mn-cs"/>
              </a:rPr>
              <a:t>MKiDN</a:t>
            </a:r>
            <a:r>
              <a:rPr lang="pl-PL" sz="1200" kern="1200" dirty="0">
                <a:solidFill>
                  <a:schemeClr val="tx1"/>
                </a:solidFill>
                <a:effectLst/>
                <a:latin typeface="+mn-lt"/>
                <a:ea typeface="+mn-ea"/>
                <a:cs typeface="+mn-cs"/>
              </a:rPr>
              <a:t> z dnia 15 maja 2014 r. w sprawie warunków i trybu przyjmowania uczniów do publicznych szkół i publicznych placówek artystycznych oraz przechodzenia z jednych typów szkół do innych (Dz. U. z 2014 r., poz. 686),</a:t>
            </a:r>
          </a:p>
          <a:p>
            <a:r>
              <a:rPr lang="pl-PL" sz="1200" kern="1200" dirty="0">
                <a:solidFill>
                  <a:schemeClr val="tx1"/>
                </a:solidFill>
                <a:effectLst/>
                <a:latin typeface="+mn-lt"/>
                <a:ea typeface="+mn-ea"/>
                <a:cs typeface="+mn-cs"/>
              </a:rPr>
              <a:t> </a:t>
            </a:r>
          </a:p>
          <a:p>
            <a:r>
              <a:rPr lang="pl-PL" sz="1200" kern="1200" dirty="0">
                <a:solidFill>
                  <a:schemeClr val="tx1"/>
                </a:solidFill>
                <a:effectLst/>
                <a:latin typeface="+mn-lt"/>
                <a:ea typeface="+mn-ea"/>
                <a:cs typeface="+mn-cs"/>
              </a:rPr>
              <a:t>- art. 21a ust. 3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MEN z dnia 6 sierpnia 2015 r. w sprawie wymagań wobec szkół i placówek (Dz. U. z 2015 r., poz. 1214), </a:t>
            </a:r>
          </a:p>
          <a:p>
            <a:r>
              <a:rPr lang="pl-PL" sz="1200" kern="1200" dirty="0">
                <a:solidFill>
                  <a:schemeClr val="tx1"/>
                </a:solidFill>
                <a:effectLst/>
                <a:latin typeface="+mn-lt"/>
                <a:ea typeface="+mn-ea"/>
                <a:cs typeface="+mn-cs"/>
              </a:rPr>
              <a:t> </a:t>
            </a:r>
          </a:p>
          <a:p>
            <a:r>
              <a:rPr lang="pl-PL" sz="1200" kern="1200" dirty="0">
                <a:solidFill>
                  <a:schemeClr val="tx1"/>
                </a:solidFill>
                <a:effectLst/>
                <a:latin typeface="+mn-lt"/>
                <a:ea typeface="+mn-ea"/>
                <a:cs typeface="+mn-cs"/>
              </a:rPr>
              <a:t>- art. 22 ust. 1 pkt 3a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MEN z dnia 24 września 2009 r. w sprawie warunków i sposobu wspomagania nauczania języka polskiego, historii, geografii, kultury polskiej i innych przedmiotów nauczanych w języku polskim wśród Polonii i Polaków zamieszkałych za granicą oraz dzieci pracowników migrujących (Dz. U. z 2015 r., poz. 1022),</a:t>
            </a:r>
          </a:p>
          <a:p>
            <a:r>
              <a:rPr lang="pl-PL" sz="1200" kern="1200" dirty="0">
                <a:solidFill>
                  <a:schemeClr val="tx1"/>
                </a:solidFill>
                <a:effectLst/>
                <a:latin typeface="+mn-lt"/>
                <a:ea typeface="+mn-ea"/>
                <a:cs typeface="+mn-cs"/>
              </a:rPr>
              <a:t> </a:t>
            </a:r>
          </a:p>
          <a:p>
            <a:r>
              <a:rPr lang="pl-PL" sz="1200" kern="1200" dirty="0">
                <a:solidFill>
                  <a:schemeClr val="tx1"/>
                </a:solidFill>
                <a:effectLst/>
                <a:latin typeface="+mn-lt"/>
                <a:ea typeface="+mn-ea"/>
                <a:cs typeface="+mn-cs"/>
              </a:rPr>
              <a:t>- art. 22 ust. 1 pkt 4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MEN z dnia 24 września 2009 r. w sprawie zakresu i warunków przyznawania świadczeń przysługujących nauczycielom polskim skierowanym lub delegowanym do pracy za granicą (Dz. U. nr 164, poz. 1307),</a:t>
            </a:r>
          </a:p>
          <a:p>
            <a:r>
              <a:rPr lang="pl-PL" sz="1200" kern="1200" dirty="0">
                <a:solidFill>
                  <a:schemeClr val="tx1"/>
                </a:solidFill>
                <a:effectLst/>
                <a:latin typeface="+mn-lt"/>
                <a:ea typeface="+mn-ea"/>
                <a:cs typeface="+mn-cs"/>
              </a:rPr>
              <a:t> </a:t>
            </a:r>
          </a:p>
          <a:p>
            <a:r>
              <a:rPr lang="pl-PL" sz="1200" kern="1200" dirty="0">
                <a:solidFill>
                  <a:schemeClr val="tx1"/>
                </a:solidFill>
                <a:effectLst/>
                <a:latin typeface="+mn-lt"/>
                <a:ea typeface="+mn-ea"/>
                <a:cs typeface="+mn-cs"/>
              </a:rPr>
              <a:t>- art. 30 ust. 9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MEN z dnia 16 grudnia 2016 r. w sprawie regulaminu konkursu na stanowisko kuratora oświaty oraz trybu pracy komisji konkursowej (Dz. U. z 2016 r., poz. 2150),</a:t>
            </a:r>
          </a:p>
          <a:p>
            <a:r>
              <a:rPr lang="pl-PL" sz="1200" kern="1200" dirty="0">
                <a:solidFill>
                  <a:schemeClr val="tx1"/>
                </a:solidFill>
                <a:effectLst/>
                <a:latin typeface="+mn-lt"/>
                <a:ea typeface="+mn-ea"/>
                <a:cs typeface="+mn-cs"/>
              </a:rPr>
              <a:t> </a:t>
            </a:r>
          </a:p>
          <a:p>
            <a:r>
              <a:rPr lang="pl-PL" sz="1200" kern="1200" dirty="0">
                <a:solidFill>
                  <a:schemeClr val="tx1"/>
                </a:solidFill>
                <a:effectLst/>
                <a:latin typeface="+mn-lt"/>
                <a:ea typeface="+mn-ea"/>
                <a:cs typeface="+mn-cs"/>
              </a:rPr>
              <a:t>- art. 32 ust. 4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MEN z dnia 29 grudnia 1998 r. w sprawie organizacji kuratoriów oświaty oraz zasad tworzenia ich delegatur (Dz. U. z 2014 r., poz. 973),</a:t>
            </a:r>
          </a:p>
          <a:p>
            <a:r>
              <a:rPr lang="pl-PL" sz="1200" kern="1200" dirty="0">
                <a:solidFill>
                  <a:schemeClr val="tx1"/>
                </a:solidFill>
                <a:effectLst/>
                <a:latin typeface="+mn-lt"/>
                <a:ea typeface="+mn-ea"/>
                <a:cs typeface="+mn-cs"/>
              </a:rPr>
              <a:t> </a:t>
            </a:r>
          </a:p>
          <a:p>
            <a:r>
              <a:rPr lang="pl-PL" sz="1200" kern="1200" dirty="0">
                <a:solidFill>
                  <a:schemeClr val="tx1"/>
                </a:solidFill>
                <a:effectLst/>
                <a:latin typeface="+mn-lt"/>
                <a:ea typeface="+mn-ea"/>
                <a:cs typeface="+mn-cs"/>
              </a:rPr>
              <a:t>- art. 32a ust. 1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Ministra Kultury z dnia 22 września 2004 r. w sprawie specjalistycznej jednostki nadzoru (Dz. U. nr 226, poz. 2292),</a:t>
            </a:r>
          </a:p>
          <a:p>
            <a:r>
              <a:rPr lang="pl-PL" sz="1200" kern="1200" dirty="0">
                <a:solidFill>
                  <a:schemeClr val="tx1"/>
                </a:solidFill>
                <a:effectLst/>
                <a:latin typeface="+mn-lt"/>
                <a:ea typeface="+mn-ea"/>
                <a:cs typeface="+mn-cs"/>
              </a:rPr>
              <a:t>- art. 35 ust. 6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MEN w sprawie nadzoru pedagogicznego (Dz. U. z 2015 r., poz. 1270),</a:t>
            </a:r>
          </a:p>
          <a:p>
            <a:r>
              <a:rPr lang="pl-PL" sz="1200" kern="1200" dirty="0">
                <a:solidFill>
                  <a:schemeClr val="tx1"/>
                </a:solidFill>
                <a:effectLst/>
                <a:latin typeface="+mn-lt"/>
                <a:ea typeface="+mn-ea"/>
                <a:cs typeface="+mn-cs"/>
              </a:rPr>
              <a:t>- art. 36a ust. 1f i 1g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MEN z dnia 1 września 2015 r. w sprawie konkursu na stanowisko dyrektora publicznej placówki doskonalenia nauczycieli o zasięgu ogólnokrajowym, publicznej placówki doskonalenia nauczycieli szkół artystycznych oraz publicznej placówki doskonalenia nauczycieli przedmiotów zawodowych, którzy nauczają w szkołach rolniczych (Dz. U. z 2015 r., poz. 1356),</a:t>
            </a:r>
          </a:p>
          <a:p>
            <a:r>
              <a:rPr lang="pl-PL" sz="1200" kern="1200" dirty="0">
                <a:solidFill>
                  <a:schemeClr val="tx1"/>
                </a:solidFill>
                <a:effectLst/>
                <a:latin typeface="+mn-lt"/>
                <a:ea typeface="+mn-ea"/>
                <a:cs typeface="+mn-cs"/>
              </a:rPr>
              <a:t> </a:t>
            </a:r>
          </a:p>
          <a:p>
            <a:r>
              <a:rPr lang="pl-PL" sz="1200" kern="1200" dirty="0">
                <a:solidFill>
                  <a:schemeClr val="tx1"/>
                </a:solidFill>
                <a:effectLst/>
                <a:latin typeface="+mn-lt"/>
                <a:ea typeface="+mn-ea"/>
                <a:cs typeface="+mn-cs"/>
              </a:rPr>
              <a:t>- art. 68b ust. 9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a:t>
            </a:r>
            <a:r>
              <a:rPr lang="pl-PL" sz="1200" kern="1200" dirty="0" err="1">
                <a:solidFill>
                  <a:schemeClr val="tx1"/>
                </a:solidFill>
                <a:effectLst/>
                <a:latin typeface="+mn-lt"/>
                <a:ea typeface="+mn-ea"/>
                <a:cs typeface="+mn-cs"/>
              </a:rPr>
              <a:t>MENiS</a:t>
            </a:r>
            <a:r>
              <a:rPr lang="pl-PL" sz="1200" kern="1200" dirty="0">
                <a:solidFill>
                  <a:schemeClr val="tx1"/>
                </a:solidFill>
                <a:effectLst/>
                <a:latin typeface="+mn-lt"/>
                <a:ea typeface="+mn-ea"/>
                <a:cs typeface="+mn-cs"/>
              </a:rPr>
              <a:t> z dnia 20 grudnia 2003 r. w sprawie akredytacji placówek i ośrodków prowadzących kształcenie ustawiczne w formach pozaszkolnych (Dz. U. nr 227, poz. 2247),</a:t>
            </a:r>
          </a:p>
          <a:p>
            <a:r>
              <a:rPr lang="pl-PL" sz="1200" kern="1200" dirty="0">
                <a:solidFill>
                  <a:schemeClr val="tx1"/>
                </a:solidFill>
                <a:effectLst/>
                <a:latin typeface="+mn-lt"/>
                <a:ea typeface="+mn-ea"/>
                <a:cs typeface="+mn-cs"/>
              </a:rPr>
              <a:t> </a:t>
            </a:r>
          </a:p>
          <a:p>
            <a:r>
              <a:rPr lang="pl-PL" sz="1200" kern="1200" dirty="0">
                <a:solidFill>
                  <a:schemeClr val="tx1"/>
                </a:solidFill>
                <a:effectLst/>
                <a:latin typeface="+mn-lt"/>
                <a:ea typeface="+mn-ea"/>
                <a:cs typeface="+mn-cs"/>
              </a:rPr>
              <a:t>- art. 71 ust. 1 pkt 2 i 3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MEN z dnia 1 lutego 2013 r. w sprawie szczegółowych zasad działania publicznych poradni psychologiczno-pedagogicznych, w tym publicznych poradni specjalistycznych (Dz. U. z 2013 r., poz. 199), rozporządzenie MEN z dnia 28 lutego 2013 r. w sprawie szczegółowych zasad działania publicznych bibliotek pedagogicznych (Dz. U. z 2013 r., poz. 369),</a:t>
            </a:r>
          </a:p>
          <a:p>
            <a:r>
              <a:rPr lang="pl-PL" sz="1200" kern="1200" dirty="0">
                <a:solidFill>
                  <a:schemeClr val="tx1"/>
                </a:solidFill>
                <a:effectLst/>
                <a:latin typeface="+mn-lt"/>
                <a:ea typeface="+mn-ea"/>
                <a:cs typeface="+mn-cs"/>
              </a:rPr>
              <a:t> </a:t>
            </a:r>
          </a:p>
          <a:p>
            <a:r>
              <a:rPr lang="pl-PL" sz="1200" kern="1200" dirty="0">
                <a:solidFill>
                  <a:schemeClr val="tx1"/>
                </a:solidFill>
                <a:effectLst/>
                <a:latin typeface="+mn-lt"/>
                <a:ea typeface="+mn-ea"/>
                <a:cs typeface="+mn-cs"/>
              </a:rPr>
              <a:t>- art. 71b ust. 6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MEN z dnia 18 września 2008 r. w sprawie orzeczeń i opinii wydawanych przez zespoły orzekające działające w publicznych poradniach psychologiczno-pedagogicznych (Dz. U. nr 173, poz. 1072),</a:t>
            </a:r>
          </a:p>
          <a:p>
            <a:r>
              <a:rPr lang="pl-PL" sz="1200" kern="1200" dirty="0">
                <a:solidFill>
                  <a:schemeClr val="tx1"/>
                </a:solidFill>
                <a:effectLst/>
                <a:latin typeface="+mn-lt"/>
                <a:ea typeface="+mn-ea"/>
                <a:cs typeface="+mn-cs"/>
              </a:rPr>
              <a:t> </a:t>
            </a:r>
          </a:p>
          <a:p>
            <a:r>
              <a:rPr lang="pl-PL" sz="1200" kern="1200" dirty="0">
                <a:solidFill>
                  <a:schemeClr val="tx1"/>
                </a:solidFill>
                <a:effectLst/>
                <a:latin typeface="+mn-lt"/>
                <a:ea typeface="+mn-ea"/>
                <a:cs typeface="+mn-cs"/>
              </a:rPr>
              <a:t>- art. 71b ust. 7 pkt 1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MEN z dnia 11 października 2013 r. w sprawie organizowania wczesnego wspomagania rozwoju dzieci (Dz. U. z 2013 r., poz. 1257),</a:t>
            </a:r>
          </a:p>
          <a:p>
            <a:r>
              <a:rPr lang="pl-PL" sz="1200" kern="1200" dirty="0">
                <a:solidFill>
                  <a:schemeClr val="tx1"/>
                </a:solidFill>
                <a:effectLst/>
                <a:latin typeface="+mn-lt"/>
                <a:ea typeface="+mn-ea"/>
                <a:cs typeface="+mn-cs"/>
              </a:rPr>
              <a:t>- art. 77a ust. 11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a:t>
            </a:r>
            <a:r>
              <a:rPr lang="pl-PL" sz="1200" kern="1200" dirty="0" err="1">
                <a:solidFill>
                  <a:schemeClr val="tx1"/>
                </a:solidFill>
                <a:effectLst/>
                <a:latin typeface="+mn-lt"/>
                <a:ea typeface="+mn-ea"/>
                <a:cs typeface="+mn-cs"/>
              </a:rPr>
              <a:t>MENiS</a:t>
            </a:r>
            <a:r>
              <a:rPr lang="pl-PL" sz="1200" kern="1200" dirty="0">
                <a:solidFill>
                  <a:schemeClr val="tx1"/>
                </a:solidFill>
                <a:effectLst/>
                <a:latin typeface="+mn-lt"/>
                <a:ea typeface="+mn-ea"/>
                <a:cs typeface="+mn-cs"/>
              </a:rPr>
              <a:t> z dnia 20 grudnia 2003 r. w sprawie akredytacji placówek doskonalenia nauczycieli (Dz. U. nr 227, poz. 2248),</a:t>
            </a:r>
          </a:p>
          <a:p>
            <a:r>
              <a:rPr lang="pl-PL" sz="1200" kern="1200" dirty="0">
                <a:solidFill>
                  <a:schemeClr val="tx1"/>
                </a:solidFill>
                <a:effectLst/>
                <a:latin typeface="+mn-lt"/>
                <a:ea typeface="+mn-ea"/>
                <a:cs typeface="+mn-cs"/>
              </a:rPr>
              <a:t>- art. 78 ust. 1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MEN z dnia 29 września 2016 r. w sprawie placówek doskonalenia nauczycieli (Dz. U. z 2016 r., poz. 1591), </a:t>
            </a:r>
          </a:p>
          <a:p>
            <a:r>
              <a:rPr lang="pl-PL" sz="1200" kern="1200" dirty="0">
                <a:solidFill>
                  <a:schemeClr val="tx1"/>
                </a:solidFill>
                <a:effectLst/>
                <a:latin typeface="+mn-lt"/>
                <a:ea typeface="+mn-ea"/>
                <a:cs typeface="+mn-cs"/>
              </a:rPr>
              <a:t>- art. 82 ust. 1b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a:t>
            </a:r>
            <a:r>
              <a:rPr lang="pl-PL" sz="1200" kern="1200" dirty="0" err="1">
                <a:solidFill>
                  <a:schemeClr val="tx1"/>
                </a:solidFill>
                <a:effectLst/>
                <a:latin typeface="+mn-lt"/>
                <a:ea typeface="+mn-ea"/>
                <a:cs typeface="+mn-cs"/>
              </a:rPr>
              <a:t>MKiDN</a:t>
            </a:r>
            <a:r>
              <a:rPr lang="pl-PL" sz="1200" kern="1200" dirty="0">
                <a:solidFill>
                  <a:schemeClr val="tx1"/>
                </a:solidFill>
                <a:effectLst/>
                <a:latin typeface="+mn-lt"/>
                <a:ea typeface="+mn-ea"/>
                <a:cs typeface="+mn-cs"/>
              </a:rPr>
              <a:t> z dnia 2 lipca 2015 r. w sprawie powierzenia specjalistycznej jednostce nadzoru - Centrum Edukacji Artystycznej prowadzenia ewidencji niepublicznych szkół artystycznych (Dz. U. z 2015 r., poz. 977),</a:t>
            </a:r>
          </a:p>
          <a:p>
            <a:r>
              <a:rPr lang="pl-PL" sz="1200" kern="1200" dirty="0">
                <a:solidFill>
                  <a:schemeClr val="tx1"/>
                </a:solidFill>
                <a:effectLst/>
                <a:latin typeface="+mn-lt"/>
                <a:ea typeface="+mn-ea"/>
                <a:cs typeface="+mn-cs"/>
              </a:rPr>
              <a:t> </a:t>
            </a:r>
          </a:p>
          <a:p>
            <a:r>
              <a:rPr lang="pl-PL" sz="1200" kern="1200" dirty="0">
                <a:solidFill>
                  <a:schemeClr val="tx1"/>
                </a:solidFill>
                <a:effectLst/>
                <a:latin typeface="+mn-lt"/>
                <a:ea typeface="+mn-ea"/>
                <a:cs typeface="+mn-cs"/>
              </a:rPr>
              <a:t>- art. 95a </a:t>
            </a:r>
            <a:r>
              <a:rPr lang="pl-PL" sz="1200" kern="1200" dirty="0" err="1">
                <a:solidFill>
                  <a:schemeClr val="tx1"/>
                </a:solidFill>
                <a:effectLst/>
                <a:latin typeface="+mn-lt"/>
                <a:ea typeface="+mn-ea"/>
                <a:cs typeface="+mn-cs"/>
              </a:rPr>
              <a:t>u.s.o</a:t>
            </a:r>
            <a:r>
              <a:rPr lang="pl-PL" sz="1200" kern="1200" dirty="0">
                <a:solidFill>
                  <a:schemeClr val="tx1"/>
                </a:solidFill>
                <a:effectLst/>
                <a:latin typeface="+mn-lt"/>
                <a:ea typeface="+mn-ea"/>
                <a:cs typeface="+mn-cs"/>
              </a:rPr>
              <a:t>. – rozporządzenie </a:t>
            </a:r>
            <a:r>
              <a:rPr lang="pl-PL" sz="1200" kern="1200" dirty="0" err="1">
                <a:solidFill>
                  <a:schemeClr val="tx1"/>
                </a:solidFill>
                <a:effectLst/>
                <a:latin typeface="+mn-lt"/>
                <a:ea typeface="+mn-ea"/>
                <a:cs typeface="+mn-cs"/>
              </a:rPr>
              <a:t>MENiS</a:t>
            </a:r>
            <a:r>
              <a:rPr lang="pl-PL" sz="1200" kern="1200" dirty="0">
                <a:solidFill>
                  <a:schemeClr val="tx1"/>
                </a:solidFill>
                <a:effectLst/>
                <a:latin typeface="+mn-lt"/>
                <a:ea typeface="+mn-ea"/>
                <a:cs typeface="+mn-cs"/>
              </a:rPr>
              <a:t> z dnia 31 grudnia 2002 r. w sprawie bezpieczeństwa i higieny w publicznych i niepublicznych szkołach i placówkach (Dz. U. z 2003 r., poz. 6, poz. 69). </a:t>
            </a: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37</a:t>
            </a:fld>
            <a:endParaRPr lang="pl-PL"/>
          </a:p>
        </p:txBody>
      </p:sp>
    </p:spTree>
    <p:extLst>
      <p:ext uri="{BB962C8B-B14F-4D97-AF65-F5344CB8AC3E}">
        <p14:creationId xmlns:p14="http://schemas.microsoft.com/office/powerpoint/2010/main" val="177619040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38</a:t>
            </a:fld>
            <a:endParaRPr lang="pl-PL"/>
          </a:p>
        </p:txBody>
      </p:sp>
    </p:spTree>
    <p:extLst>
      <p:ext uri="{BB962C8B-B14F-4D97-AF65-F5344CB8AC3E}">
        <p14:creationId xmlns:p14="http://schemas.microsoft.com/office/powerpoint/2010/main" val="101472614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pPr lvl="0"/>
            <a:r>
              <a:rPr lang="pl-PL" sz="1200" b="1" kern="1200" dirty="0" smtClean="0">
                <a:solidFill>
                  <a:schemeClr val="tx1"/>
                </a:solidFill>
                <a:effectLst/>
                <a:latin typeface="+mn-lt"/>
                <a:ea typeface="+mn-ea"/>
                <a:cs typeface="+mn-cs"/>
              </a:rPr>
              <a:t>Mowa </a:t>
            </a:r>
            <a:r>
              <a:rPr lang="pl-PL" sz="1200" b="1" kern="1200" dirty="0">
                <a:solidFill>
                  <a:schemeClr val="tx1"/>
                </a:solidFill>
                <a:effectLst/>
                <a:latin typeface="+mn-lt"/>
                <a:ea typeface="+mn-ea"/>
                <a:cs typeface="+mn-cs"/>
              </a:rPr>
              <a:t>tu o przepisach:</a:t>
            </a:r>
          </a:p>
          <a:p>
            <a:pPr lvl="0"/>
            <a:r>
              <a:rPr lang="pl-PL" sz="1200" kern="1200" dirty="0">
                <a:solidFill>
                  <a:schemeClr val="tx1"/>
                </a:solidFill>
                <a:effectLst/>
                <a:latin typeface="+mn-lt"/>
                <a:ea typeface="+mn-ea"/>
                <a:cs typeface="+mn-cs"/>
              </a:rPr>
              <a:t>-rozporządzenia MEN z dnia 11 stycznia 2012 r. w sprawie egzaminów eksternistycznych (Dz. U. z 2012 r., poz. 188),</a:t>
            </a:r>
          </a:p>
          <a:p>
            <a:pPr lvl="0"/>
            <a:r>
              <a:rPr lang="pl-PL" sz="1200" kern="1200" dirty="0">
                <a:solidFill>
                  <a:schemeClr val="tx1"/>
                </a:solidFill>
                <a:effectLst/>
                <a:latin typeface="+mn-lt"/>
                <a:ea typeface="+mn-ea"/>
                <a:cs typeface="+mn-cs"/>
              </a:rPr>
              <a:t>- rozporządzenia MEN z dnia 2 marca 2016 r. w sprawie udzielania dotacji celowej na wyposażenie szkół w podręczniki, materiały edukacyjne i materiały ćwiczeniowe (Dz. U. z 2016 r., poz. 339),</a:t>
            </a:r>
          </a:p>
          <a:p>
            <a:pPr lvl="0"/>
            <a:r>
              <a:rPr lang="pl-PL" sz="1200" kern="1200" dirty="0">
                <a:solidFill>
                  <a:schemeClr val="tx1"/>
                </a:solidFill>
                <a:effectLst/>
                <a:latin typeface="+mn-lt"/>
                <a:ea typeface="+mn-ea"/>
                <a:cs typeface="+mn-cs"/>
              </a:rPr>
              <a:t>- rozporządzenia </a:t>
            </a:r>
            <a:r>
              <a:rPr lang="pl-PL" sz="1200" kern="1200" dirty="0" err="1">
                <a:solidFill>
                  <a:schemeClr val="tx1"/>
                </a:solidFill>
                <a:effectLst/>
                <a:latin typeface="+mn-lt"/>
                <a:ea typeface="+mn-ea"/>
                <a:cs typeface="+mn-cs"/>
              </a:rPr>
              <a:t>MKiDN</a:t>
            </a:r>
            <a:r>
              <a:rPr lang="pl-PL" sz="1200" kern="1200" dirty="0">
                <a:solidFill>
                  <a:schemeClr val="tx1"/>
                </a:solidFill>
                <a:effectLst/>
                <a:latin typeface="+mn-lt"/>
                <a:ea typeface="+mn-ea"/>
                <a:cs typeface="+mn-cs"/>
              </a:rPr>
              <a:t> z dnia 1 kwietnia 2016 r. w sprawie udzielania szkołom artystycznym realizującym kształcenie ogólne w zakresie szkoły podstawowej lub gimnazjum, prowadzonym przez osoby prawne inne niż jednostki samorządu terytorialnego lub osoby fizyczne, dotacji celowej na wyposażenie szkół w podręczniki, materiały edukacyjne i materiały ćwiczeniowe (Dz. U. z 2016 r., poz. 469).</a:t>
            </a: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39</a:t>
            </a:fld>
            <a:endParaRPr lang="pl-PL"/>
          </a:p>
        </p:txBody>
      </p:sp>
    </p:spTree>
    <p:extLst>
      <p:ext uri="{BB962C8B-B14F-4D97-AF65-F5344CB8AC3E}">
        <p14:creationId xmlns:p14="http://schemas.microsoft.com/office/powerpoint/2010/main" val="22921594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40</a:t>
            </a:fld>
            <a:endParaRPr lang="pl-PL"/>
          </a:p>
        </p:txBody>
      </p:sp>
    </p:spTree>
    <p:extLst>
      <p:ext uri="{BB962C8B-B14F-4D97-AF65-F5344CB8AC3E}">
        <p14:creationId xmlns:p14="http://schemas.microsoft.com/office/powerpoint/2010/main" val="290059021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i="0" kern="1200" dirty="0" smtClean="0">
                <a:solidFill>
                  <a:schemeClr val="tx1"/>
                </a:solidFill>
                <a:effectLst/>
                <a:latin typeface="+mn-lt"/>
                <a:ea typeface="+mn-ea"/>
                <a:cs typeface="+mn-cs"/>
              </a:rPr>
              <a:t>Arkusz organizacji szkoły i przedszkola opracowuje dyrektor szkoły i przedszkola, uwzględniając przepisy rozporządzenia w sprawie ramowych planów nauczania, </a:t>
            </a:r>
            <a:r>
              <a:rPr lang="pl-PL" sz="1200" b="1" i="0" kern="1200" dirty="0" smtClean="0">
                <a:solidFill>
                  <a:schemeClr val="tx1"/>
                </a:solidFill>
                <a:effectLst/>
                <a:latin typeface="+mn-lt"/>
                <a:ea typeface="+mn-ea"/>
                <a:cs typeface="+mn-cs"/>
              </a:rPr>
              <a:t>po zasięgnięciu opinii zakładowych organizacji związkowych</a:t>
            </a:r>
            <a:r>
              <a:rPr lang="pl-PL" sz="1200" i="0" kern="1200" dirty="0" smtClean="0">
                <a:solidFill>
                  <a:schemeClr val="tx1"/>
                </a:solidFill>
                <a:effectLst/>
                <a:latin typeface="+mn-lt"/>
                <a:ea typeface="+mn-ea"/>
                <a:cs typeface="+mn-cs"/>
              </a:rPr>
              <a:t> będących jednostkami organizacyjnymi organizacji związkowych reprezentatywnych w rozumieniu ustawy o Radzie Dialogu Społecznego albo jednostkami organizacyjnymi organizacji związkowych wchodzących w skład organizacji związkowych reprezentatywnych w rozumieniu ustawy o Radzie Dialogu Społecznego, zrzeszających nauczycieli.  </a:t>
            </a:r>
          </a:p>
          <a:p>
            <a:r>
              <a:rPr lang="pl-PL" sz="1200" i="0" kern="1200" dirty="0" smtClean="0">
                <a:solidFill>
                  <a:schemeClr val="tx1"/>
                </a:solidFill>
                <a:effectLst/>
                <a:latin typeface="+mn-lt"/>
                <a:ea typeface="+mn-ea"/>
                <a:cs typeface="+mn-cs"/>
              </a:rPr>
              <a:t>ARKUSZ ORGANIZACJI SZKOŁY I PRZEDSZKOLA </a:t>
            </a:r>
            <a:r>
              <a:rPr lang="pl-PL" sz="1200" b="1" i="0" kern="1200" dirty="0" smtClean="0">
                <a:solidFill>
                  <a:schemeClr val="tx1"/>
                </a:solidFill>
                <a:effectLst/>
                <a:latin typeface="+mn-lt"/>
                <a:ea typeface="+mn-ea"/>
                <a:cs typeface="+mn-cs"/>
              </a:rPr>
              <a:t>ZATWIERDZA ORGAN PROWADZĄCY</a:t>
            </a:r>
            <a:r>
              <a:rPr lang="pl-PL" sz="1200" i="0" kern="1200" dirty="0" smtClean="0">
                <a:solidFill>
                  <a:schemeClr val="tx1"/>
                </a:solidFill>
                <a:effectLst/>
                <a:latin typeface="+mn-lt"/>
                <a:ea typeface="+mn-ea"/>
                <a:cs typeface="+mn-cs"/>
              </a:rPr>
              <a:t>, PO ZASIĘGNIĘCIU OPINII ORGANU SPRAWUJĄCEGO NADZÓR PEDAGOGICZNY.  </a:t>
            </a:r>
          </a:p>
          <a:p>
            <a:r>
              <a:rPr lang="pl-PL" sz="1200" i="0" kern="1200" dirty="0" smtClean="0">
                <a:solidFill>
                  <a:schemeClr val="tx1"/>
                </a:solidFill>
                <a:effectLst/>
                <a:latin typeface="+mn-lt"/>
                <a:ea typeface="+mn-ea"/>
                <a:cs typeface="+mn-cs"/>
              </a:rPr>
              <a:t>NA PODSTAWIE ZATWIERDZONEGO ARKUSZA ORGANIZACJI SZKOŁY DYREKTOR SZKOŁY, Z UWZGLĘDNIENIEM ZASAD OCHRONY ZDROWIA I HIGIENY PRACY, USTALA TYGODNIOWY ROZKŁAD ZAJĘĆ OKREŚLAJĄCY ORGANIZACJĘ ZAJĘĆ EDUKACYJNYCH. </a:t>
            </a:r>
          </a:p>
          <a:p>
            <a:r>
              <a:rPr lang="pl-PL" sz="1200" i="0" kern="1200" dirty="0" smtClean="0">
                <a:solidFill>
                  <a:schemeClr val="tx1"/>
                </a:solidFill>
                <a:effectLst/>
                <a:latin typeface="+mn-lt"/>
                <a:ea typeface="+mn-ea"/>
                <a:cs typeface="+mn-cs"/>
              </a:rPr>
              <a:t>W przypadku </a:t>
            </a:r>
            <a:r>
              <a:rPr lang="pl-PL" sz="1200" b="1" i="0" kern="1200" dirty="0" smtClean="0">
                <a:solidFill>
                  <a:schemeClr val="tx1"/>
                </a:solidFill>
                <a:effectLst/>
                <a:latin typeface="+mn-lt"/>
                <a:ea typeface="+mn-ea"/>
                <a:cs typeface="+mn-cs"/>
              </a:rPr>
              <a:t>wprowadzenia do dnia 30 września</a:t>
            </a:r>
            <a:r>
              <a:rPr lang="pl-PL" sz="1200" i="0" kern="1200" dirty="0" smtClean="0">
                <a:solidFill>
                  <a:schemeClr val="tx1"/>
                </a:solidFill>
                <a:effectLst/>
                <a:latin typeface="+mn-lt"/>
                <a:ea typeface="+mn-ea"/>
                <a:cs typeface="+mn-cs"/>
              </a:rPr>
              <a:t> zmian do zatwierdzonego arkusza organizacji szkoły i przedszkola, zasady te stosuje się odpowiednio. </a:t>
            </a: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41</a:t>
            </a:fld>
            <a:endParaRPr lang="pl-PL"/>
          </a:p>
        </p:txBody>
      </p:sp>
    </p:spTree>
    <p:extLst>
      <p:ext uri="{BB962C8B-B14F-4D97-AF65-F5344CB8AC3E}">
        <p14:creationId xmlns:p14="http://schemas.microsoft.com/office/powerpoint/2010/main" val="368124100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42</a:t>
            </a:fld>
            <a:endParaRPr lang="pl-PL"/>
          </a:p>
        </p:txBody>
      </p:sp>
    </p:spTree>
    <p:extLst>
      <p:ext uri="{BB962C8B-B14F-4D97-AF65-F5344CB8AC3E}">
        <p14:creationId xmlns:p14="http://schemas.microsoft.com/office/powerpoint/2010/main" val="155652361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sz="1200" b="0" i="0" u="none" strike="noStrike" kern="1200" baseline="0" dirty="0" smtClean="0">
              <a:solidFill>
                <a:schemeClr val="tx1"/>
              </a:solidFill>
              <a:latin typeface="+mn-lt"/>
              <a:ea typeface="+mn-ea"/>
              <a:cs typeface="+mn-cs"/>
            </a:endParaRPr>
          </a:p>
          <a:p>
            <a:r>
              <a:rPr lang="pl-PL" sz="1200" b="0" i="0" u="none" strike="noStrike" kern="1200" baseline="0" dirty="0" smtClean="0">
                <a:solidFill>
                  <a:schemeClr val="tx1"/>
                </a:solidFill>
                <a:latin typeface="+mn-lt"/>
                <a:ea typeface="+mn-ea"/>
                <a:cs typeface="+mn-cs"/>
              </a:rPr>
              <a:t> Projekt z dnia 20 stycznia 2017 r. </a:t>
            </a:r>
          </a:p>
          <a:p>
            <a:r>
              <a:rPr lang="pl-PL" sz="1200" b="1" i="0" u="none" strike="noStrike" kern="1200" baseline="0" dirty="0" smtClean="0">
                <a:solidFill>
                  <a:schemeClr val="tx1"/>
                </a:solidFill>
                <a:latin typeface="+mn-lt"/>
                <a:ea typeface="+mn-ea"/>
                <a:cs typeface="+mn-cs"/>
              </a:rPr>
              <a:t>ROZPORZĄDZENIE</a:t>
            </a:r>
            <a:endParaRPr lang="pl-PL" sz="1200" b="0" i="0" u="none" strike="noStrike" kern="1200" baseline="0" dirty="0" smtClean="0">
              <a:solidFill>
                <a:schemeClr val="tx1"/>
              </a:solidFill>
              <a:latin typeface="+mn-lt"/>
              <a:ea typeface="+mn-ea"/>
              <a:cs typeface="+mn-cs"/>
            </a:endParaRPr>
          </a:p>
          <a:p>
            <a:r>
              <a:rPr lang="pl-PL" sz="1200" b="1" i="0" u="none" strike="noStrike" kern="1200" baseline="0" dirty="0" smtClean="0">
                <a:solidFill>
                  <a:schemeClr val="tx1"/>
                </a:solidFill>
                <a:latin typeface="+mn-lt"/>
                <a:ea typeface="+mn-ea"/>
                <a:cs typeface="+mn-cs"/>
              </a:rPr>
              <a:t>MINISTRAEDUKACJINARODOWEJ</a:t>
            </a:r>
            <a:endParaRPr lang="pl-PL" sz="1200" b="0" i="0" u="none" strike="noStrike" kern="1200" baseline="0" dirty="0" smtClean="0">
              <a:solidFill>
                <a:schemeClr val="tx1"/>
              </a:solidFill>
              <a:latin typeface="+mn-lt"/>
              <a:ea typeface="+mn-ea"/>
              <a:cs typeface="+mn-cs"/>
            </a:endParaRPr>
          </a:p>
          <a:p>
            <a:r>
              <a:rPr lang="pl-PL" sz="1200" b="0" i="0" u="none" strike="noStrike" kern="1200" baseline="0" dirty="0" smtClean="0">
                <a:solidFill>
                  <a:schemeClr val="tx1"/>
                </a:solidFill>
                <a:latin typeface="+mn-lt"/>
                <a:ea typeface="+mn-ea"/>
                <a:cs typeface="+mn-cs"/>
              </a:rPr>
              <a:t>z dnia …………………………. r. </a:t>
            </a:r>
          </a:p>
          <a:p>
            <a:r>
              <a:rPr lang="pl-PL" sz="1200" b="1" i="0" u="none" strike="noStrike" kern="1200" baseline="0" dirty="0" smtClean="0">
                <a:solidFill>
                  <a:schemeClr val="tx1"/>
                </a:solidFill>
                <a:latin typeface="+mn-lt"/>
                <a:ea typeface="+mn-ea"/>
                <a:cs typeface="+mn-cs"/>
              </a:rPr>
              <a:t>w sprawie szczegółowej organizacji publicznych szkół i przedszkoli </a:t>
            </a:r>
            <a:endParaRPr lang="pl-PL" sz="1200" b="0" i="0" u="none" strike="noStrike" kern="1200" baseline="0" dirty="0" smtClean="0">
              <a:solidFill>
                <a:schemeClr val="tx1"/>
              </a:solidFill>
              <a:latin typeface="+mn-lt"/>
              <a:ea typeface="+mn-ea"/>
              <a:cs typeface="+mn-cs"/>
            </a:endParaRPr>
          </a:p>
          <a:p>
            <a:r>
              <a:rPr lang="pl-PL" sz="1200" b="0" i="0" u="none" strike="noStrike" kern="1200" baseline="0" dirty="0" smtClean="0">
                <a:solidFill>
                  <a:schemeClr val="tx1"/>
                </a:solidFill>
                <a:latin typeface="+mn-lt"/>
                <a:ea typeface="+mn-ea"/>
                <a:cs typeface="+mn-cs"/>
              </a:rPr>
              <a:t>Na podstawie art. 111 ustawy z dnia 14 grudnia 2016 r. – Prawo oświatowe (Dz. U. z 2017 r. poz. 59) zarządza się, co następuje:</a:t>
            </a:r>
          </a:p>
          <a:p>
            <a:r>
              <a:rPr lang="pl-PL" sz="1200" b="0" i="0" u="none" strike="noStrike" kern="1200" baseline="0" dirty="0" smtClean="0">
                <a:solidFill>
                  <a:schemeClr val="tx1"/>
                </a:solidFill>
                <a:latin typeface="+mn-lt"/>
                <a:ea typeface="+mn-ea"/>
                <a:cs typeface="+mn-cs"/>
              </a:rPr>
              <a:t>……………………… </a:t>
            </a:r>
            <a:endParaRPr lang="pl-PL" dirty="0" smtClean="0"/>
          </a:p>
          <a:p>
            <a:r>
              <a:rPr lang="pl-PL" sz="1200" b="1" i="0" u="none" strike="noStrike" kern="1200" baseline="0" dirty="0" smtClean="0">
                <a:solidFill>
                  <a:schemeClr val="tx1"/>
                </a:solidFill>
                <a:latin typeface="+mn-lt"/>
                <a:ea typeface="+mn-ea"/>
                <a:cs typeface="+mn-cs"/>
              </a:rPr>
              <a:t>§ 23</a:t>
            </a:r>
            <a:r>
              <a:rPr lang="pl-PL" sz="1200" b="0" i="0" u="none" strike="noStrike" kern="1200" baseline="0" dirty="0" smtClean="0">
                <a:solidFill>
                  <a:schemeClr val="tx1"/>
                </a:solidFill>
                <a:latin typeface="+mn-lt"/>
                <a:ea typeface="+mn-ea"/>
                <a:cs typeface="+mn-cs"/>
              </a:rPr>
              <a:t>. 1. Arkusz organizacji szkoły lub przedszkola, o którym mowa w art. 110 ust. 1 ustawy, opracowany na rok szkolny 2017/2018 przez dyrektora szkoły lub przedszkola oraz zaopiniowany przez radę pedagogiczną i zakładowe organizacje związkowe, o których mowa w art. 110 ust. 2 tej ustawy, dyrektor szkoły lub przedszkola przekazuje w terminie do dnia 21 kwietnia 2017 r. do organu prowadzącego szkołę lub przedszkole. </a:t>
            </a:r>
          </a:p>
          <a:p>
            <a:r>
              <a:rPr lang="pl-PL" sz="1200" b="0" i="0" u="none" strike="noStrike" kern="1200" baseline="0" dirty="0" smtClean="0">
                <a:solidFill>
                  <a:schemeClr val="tx1"/>
                </a:solidFill>
                <a:latin typeface="+mn-lt"/>
                <a:ea typeface="+mn-ea"/>
                <a:cs typeface="+mn-cs"/>
              </a:rPr>
              <a:t>2. Opinia zakładowych organizacji związkowych, o której mowa w ust. 1, jest wydawana w terminie 10 dni od dnia otrzymania arkusza organizacji, nie później niż do dnia 19 kwietnia 2017 r. </a:t>
            </a:r>
          </a:p>
          <a:p>
            <a:r>
              <a:rPr lang="pl-PL" sz="1200" b="0" i="0" u="none" strike="noStrike" kern="1200" baseline="0" dirty="0" smtClean="0">
                <a:solidFill>
                  <a:schemeClr val="tx1"/>
                </a:solidFill>
                <a:latin typeface="+mn-lt"/>
                <a:ea typeface="+mn-ea"/>
                <a:cs typeface="+mn-cs"/>
              </a:rPr>
              <a:t>3. Arkusz organizacji szkoły lub przedszkola zatwierdza organ prowadzący do dnia 29 maja 2017 r., po uzyskaniu opinii organu sprawującego nadzór pedagogiczny. </a:t>
            </a:r>
          </a:p>
          <a:p>
            <a:r>
              <a:rPr lang="pl-PL" sz="1200" b="0" i="0" u="none" strike="noStrike" kern="1200" baseline="0" dirty="0" smtClean="0">
                <a:solidFill>
                  <a:schemeClr val="tx1"/>
                </a:solidFill>
                <a:latin typeface="+mn-lt"/>
                <a:ea typeface="+mn-ea"/>
                <a:cs typeface="+mn-cs"/>
              </a:rPr>
              <a:t>4. Opinia organu sprawującego nadzór pedagogiczny, o której mowa w ust. 3, jest wydawana w terminie 10 dni od dnia otrzymania arkusza organizacji, nie później niż do dnia 8 maja 2017 r. </a:t>
            </a:r>
          </a:p>
          <a:p>
            <a:r>
              <a:rPr lang="pl-PL" sz="1200" b="0" i="0" u="none" strike="noStrike" kern="1200" baseline="0" dirty="0" smtClean="0">
                <a:solidFill>
                  <a:schemeClr val="tx1"/>
                </a:solidFill>
                <a:latin typeface="+mn-lt"/>
                <a:ea typeface="+mn-ea"/>
                <a:cs typeface="+mn-cs"/>
              </a:rPr>
              <a:t>5. Przepisy § 17 ust. 8 i 9 stosuje się.</a:t>
            </a:r>
          </a:p>
          <a:p>
            <a:endParaRPr lang="pl-PL" sz="1200" b="0" i="0" u="none" strike="noStrike" kern="1200" baseline="0" dirty="0" smtClean="0">
              <a:solidFill>
                <a:schemeClr val="tx1"/>
              </a:solidFill>
              <a:latin typeface="+mn-lt"/>
              <a:ea typeface="+mn-ea"/>
              <a:cs typeface="+mn-cs"/>
            </a:endParaRPr>
          </a:p>
          <a:p>
            <a:r>
              <a:rPr lang="pl-PL" sz="1200" b="1" i="0" u="none" strike="noStrike" kern="1200" baseline="0" dirty="0" smtClean="0">
                <a:solidFill>
                  <a:schemeClr val="tx1"/>
                </a:solidFill>
                <a:latin typeface="+mn-lt"/>
                <a:ea typeface="+mn-ea"/>
                <a:cs typeface="+mn-cs"/>
              </a:rPr>
              <a:t>tzn.</a:t>
            </a:r>
          </a:p>
          <a:p>
            <a:r>
              <a:rPr lang="pl-PL" sz="1200" b="0" i="0" u="none" strike="noStrike" kern="1200" baseline="0" dirty="0" smtClean="0">
                <a:solidFill>
                  <a:schemeClr val="tx1"/>
                </a:solidFill>
                <a:latin typeface="+mn-lt"/>
                <a:ea typeface="+mn-ea"/>
                <a:cs typeface="+mn-cs"/>
              </a:rPr>
              <a:t>§ 17. 8. W przypadku, o którym mowa w art. 110 ust. 5 ustawy, organ prowadzący szkołę lub przedszkole zatwierdza, nie później niż w terminie 7 dni od dnia otrzymania zmiany do zatwierdzonego arkusza organizacji szkoły lub przedszkola opracowane przez dyrektora szkoły lub przedszkola. Opinie, o których mowa w ust. 5 i 7, są wydawane w terminie 7 dni od dnia otrzymania zmian do zatwierdzonego arkusza organizacji szkoły lub przedszkola. </a:t>
            </a:r>
          </a:p>
          <a:p>
            <a:r>
              <a:rPr lang="pl-PL" sz="1200" b="0" i="0" u="none" strike="noStrike" kern="1200" baseline="0" dirty="0" smtClean="0">
                <a:solidFill>
                  <a:schemeClr val="tx1"/>
                </a:solidFill>
                <a:latin typeface="+mn-lt"/>
                <a:ea typeface="+mn-ea"/>
                <a:cs typeface="+mn-cs"/>
              </a:rPr>
              <a:t>9. Zmiany do zatwierdzonego arkusza organizacji szkoły lub przedszkola w przypadku innym niż wymieniony w art. 110 ust. 5 ustawy, organ prowadzący szkołę lub przedszkole zatwierdza, nie później niż w terminie 7 dni od dnia otrzymania zmian do zatwierdzonego arkusza organizacji szkoły lub przedszkola opracowanych przez dyrektora szkoły lub przedszkola.  </a:t>
            </a:r>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43</a:t>
            </a:fld>
            <a:endParaRPr lang="pl-PL"/>
          </a:p>
        </p:txBody>
      </p:sp>
    </p:spTree>
    <p:extLst>
      <p:ext uri="{BB962C8B-B14F-4D97-AF65-F5344CB8AC3E}">
        <p14:creationId xmlns:p14="http://schemas.microsoft.com/office/powerpoint/2010/main" val="153383581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44</a:t>
            </a:fld>
            <a:endParaRPr lang="pl-PL"/>
          </a:p>
        </p:txBody>
      </p:sp>
    </p:spTree>
    <p:extLst>
      <p:ext uri="{BB962C8B-B14F-4D97-AF65-F5344CB8AC3E}">
        <p14:creationId xmlns:p14="http://schemas.microsoft.com/office/powerpoint/2010/main" val="427408857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45</a:t>
            </a:fld>
            <a:endParaRPr lang="pl-PL"/>
          </a:p>
        </p:txBody>
      </p:sp>
    </p:spTree>
    <p:extLst>
      <p:ext uri="{BB962C8B-B14F-4D97-AF65-F5344CB8AC3E}">
        <p14:creationId xmlns:p14="http://schemas.microsoft.com/office/powerpoint/2010/main" val="16913546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r>
              <a:rPr lang="pl-PL" sz="1200" kern="1200" dirty="0" smtClean="0">
                <a:solidFill>
                  <a:schemeClr val="tx1"/>
                </a:solidFill>
                <a:effectLst/>
                <a:latin typeface="+mn-lt"/>
                <a:ea typeface="+mn-ea"/>
                <a:cs typeface="+mn-cs"/>
              </a:rPr>
              <a:t>USTAWA z dnia 20 lipca 2000 r. </a:t>
            </a:r>
            <a:r>
              <a:rPr lang="pl-PL" sz="1200" u="none" kern="1200" dirty="0" smtClean="0">
                <a:solidFill>
                  <a:schemeClr val="tx1"/>
                </a:solidFill>
                <a:effectLst/>
                <a:latin typeface="+mn-lt"/>
                <a:ea typeface="+mn-ea"/>
                <a:cs typeface="+mn-cs"/>
                <a:hlinkClick r:id="rId3"/>
              </a:rPr>
              <a:t>o ogłaszaniu aktów normatywnych i niektórych innych aktów prawnych</a:t>
            </a:r>
            <a:r>
              <a:rPr lang="pl-PL" sz="1200" u="none" kern="1200" dirty="0" smtClean="0">
                <a:solidFill>
                  <a:schemeClr val="tx1"/>
                </a:solidFill>
                <a:effectLst/>
                <a:latin typeface="+mn-lt"/>
                <a:ea typeface="+mn-ea"/>
                <a:cs typeface="+mn-cs"/>
              </a:rPr>
              <a:t> (Dz. U. z 2016 r. poz. 296 i </a:t>
            </a:r>
            <a:r>
              <a:rPr lang="pl-PL" sz="1200" u="none" kern="1200" dirty="0" smtClean="0">
                <a:solidFill>
                  <a:schemeClr val="tx1"/>
                </a:solidFill>
                <a:effectLst/>
                <a:latin typeface="+mn-lt"/>
                <a:ea typeface="+mn-ea"/>
                <a:cs typeface="+mn-cs"/>
                <a:hlinkClick r:id="rId4"/>
              </a:rPr>
              <a:t>1579</a:t>
            </a:r>
            <a:r>
              <a:rPr lang="pl-PL" sz="1200" u="none" kern="1200" dirty="0" smtClean="0">
                <a:solidFill>
                  <a:schemeClr val="tx1"/>
                </a:solidFill>
                <a:effectLst/>
                <a:latin typeface="+mn-lt"/>
                <a:ea typeface="+mn-ea"/>
                <a:cs typeface="+mn-cs"/>
              </a:rPr>
              <a:t>)</a:t>
            </a:r>
          </a:p>
          <a:p>
            <a:r>
              <a:rPr lang="pl-PL" u="none" dirty="0" smtClean="0">
                <a:solidFill>
                  <a:schemeClr val="tx1"/>
                </a:solidFill>
              </a:rPr>
              <a:t>………….. </a:t>
            </a:r>
          </a:p>
          <a:p>
            <a:pPr marL="0" marR="0" indent="0" algn="l" defTabSz="914400" rtl="0" eaLnBrk="1" fontAlgn="auto" latinLnBrk="0" hangingPunct="1">
              <a:lnSpc>
                <a:spcPct val="100000"/>
              </a:lnSpc>
              <a:spcBef>
                <a:spcPts val="0"/>
              </a:spcBef>
              <a:spcAft>
                <a:spcPts val="0"/>
              </a:spcAft>
              <a:buClrTx/>
              <a:buSzTx/>
              <a:buFontTx/>
              <a:buNone/>
              <a:tabLst/>
              <a:defRPr/>
            </a:pPr>
            <a:r>
              <a:rPr lang="pl-PL" sz="1200" b="1" kern="1200" dirty="0" smtClean="0">
                <a:solidFill>
                  <a:schemeClr val="tx1"/>
                </a:solidFill>
                <a:effectLst/>
                <a:latin typeface="+mn-lt"/>
                <a:ea typeface="+mn-ea"/>
                <a:cs typeface="+mn-cs"/>
              </a:rPr>
              <a:t>Art. 7. </a:t>
            </a:r>
            <a:r>
              <a:rPr lang="pl-PL" sz="1200" kern="1200" dirty="0" smtClean="0">
                <a:solidFill>
                  <a:schemeClr val="tx1"/>
                </a:solidFill>
                <a:effectLst/>
                <a:latin typeface="+mn-lt"/>
                <a:ea typeface="+mn-ea"/>
                <a:cs typeface="+mn-cs"/>
              </a:rPr>
              <a:t>Akty normatywne wydawane na podstawie ustaw można ogłaszać w okresie od dnia ogłoszenia danej ustawy, a przed dniem jej wejścia w życie; akt taki nie może wejść w życie wcześniej niż ustawa. </a:t>
            </a:r>
          </a:p>
          <a:p>
            <a:endParaRPr lang="pl-PL" dirty="0" smtClean="0"/>
          </a:p>
        </p:txBody>
      </p:sp>
      <p:sp>
        <p:nvSpPr>
          <p:cNvPr id="4" name="Symbol zastępczy numeru slajdu 3"/>
          <p:cNvSpPr>
            <a:spLocks noGrp="1"/>
          </p:cNvSpPr>
          <p:nvPr>
            <p:ph type="sldNum" sz="quarter" idx="10"/>
          </p:nvPr>
        </p:nvSpPr>
        <p:spPr/>
        <p:txBody>
          <a:bodyPr/>
          <a:lstStyle/>
          <a:p>
            <a:fld id="{C55ED757-0959-4C4D-A808-AE1DD315401B}" type="slidenum">
              <a:rPr lang="pl-PL" smtClean="0"/>
              <a:t>46</a:t>
            </a:fld>
            <a:endParaRPr lang="pl-PL"/>
          </a:p>
        </p:txBody>
      </p:sp>
    </p:spTree>
    <p:extLst>
      <p:ext uri="{BB962C8B-B14F-4D97-AF65-F5344CB8AC3E}">
        <p14:creationId xmlns:p14="http://schemas.microsoft.com/office/powerpoint/2010/main" val="352729851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sz="1200" b="1" kern="1200" dirty="0" smtClean="0">
              <a:solidFill>
                <a:schemeClr val="tx1"/>
              </a:solidFill>
              <a:effectLst/>
              <a:latin typeface="+mn-lt"/>
              <a:ea typeface="+mn-ea"/>
              <a:cs typeface="+mn-cs"/>
            </a:endParaRPr>
          </a:p>
          <a:p>
            <a:r>
              <a:rPr lang="pl-PL" sz="1200" b="1" kern="1200" dirty="0" smtClean="0">
                <a:solidFill>
                  <a:schemeClr val="tx1"/>
                </a:solidFill>
                <a:effectLst/>
                <a:latin typeface="+mn-lt"/>
                <a:ea typeface="+mn-ea"/>
                <a:cs typeface="+mn-cs"/>
              </a:rPr>
              <a:t>Art. 307. </a:t>
            </a:r>
            <a:r>
              <a:rPr lang="pl-PL" sz="1200" kern="1200" dirty="0" smtClean="0">
                <a:solidFill>
                  <a:schemeClr val="tx1"/>
                </a:solidFill>
                <a:effectLst/>
                <a:latin typeface="+mn-lt"/>
                <a:ea typeface="+mn-ea"/>
                <a:cs typeface="+mn-cs"/>
              </a:rPr>
              <a:t>1. Wszelkie czynności podjęte przed dniem 1 września 2017 r. na podstawie ustaw zmienianych w art. 4 i art. 15, w brzmieniu dotychczasowym, pozostają w mocy.</a:t>
            </a:r>
          </a:p>
          <a:p>
            <a:r>
              <a:rPr lang="pl-PL" sz="1200" kern="1200" dirty="0" smtClean="0">
                <a:solidFill>
                  <a:schemeClr val="tx1"/>
                </a:solidFill>
                <a:effectLst/>
                <a:latin typeface="+mn-lt"/>
                <a:ea typeface="+mn-ea"/>
                <a:cs typeface="+mn-cs"/>
              </a:rPr>
              <a:t>2. Czynności podejmowane na rok szkolny 2017/2018 i następne lata szkolne dotyczące organizowania i prowadzenia kształcenia, wychowania i opieki w jednostkach organizacyjnych systemu oświaty, oraz realizowania zadań oświatowych w tych latach szkolnych, są podejmowane zgodnie z przepisami ustawy – Prawo oświatowe oraz ustaw zmienianych w art. 4 i art. 15, w brzmieniu nadanym niniejszą ustawą, a także zgodnie z przepisami wydanymi na podstawie tych ustaw, o ile przepisy szczególne nie stanowią inaczej.</a:t>
            </a:r>
          </a:p>
          <a:p>
            <a:endParaRPr lang="pl-PL" dirty="0"/>
          </a:p>
        </p:txBody>
      </p:sp>
      <p:sp>
        <p:nvSpPr>
          <p:cNvPr id="4" name="Symbol zastępczy numeru slajdu 3"/>
          <p:cNvSpPr>
            <a:spLocks noGrp="1"/>
          </p:cNvSpPr>
          <p:nvPr>
            <p:ph type="sldNum" sz="quarter" idx="10"/>
          </p:nvPr>
        </p:nvSpPr>
        <p:spPr/>
        <p:txBody>
          <a:bodyPr/>
          <a:lstStyle/>
          <a:p>
            <a:fld id="{C55ED757-0959-4C4D-A808-AE1DD315401B}" type="slidenum">
              <a:rPr lang="pl-PL" smtClean="0"/>
              <a:t>47</a:t>
            </a:fld>
            <a:endParaRPr lang="pl-PL"/>
          </a:p>
        </p:txBody>
      </p:sp>
    </p:spTree>
    <p:extLst>
      <p:ext uri="{BB962C8B-B14F-4D97-AF65-F5344CB8AC3E}">
        <p14:creationId xmlns:p14="http://schemas.microsoft.com/office/powerpoint/2010/main" val="8295395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pl-PL"/>
              <a:t>Kliknij, aby edytować styl</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pl-PL"/>
              <a:t>Kliknij, aby edytować styl wzorca podtytułu</a:t>
            </a:r>
            <a:endParaRPr lang="en-US" dirty="0"/>
          </a:p>
        </p:txBody>
      </p:sp>
      <p:sp>
        <p:nvSpPr>
          <p:cNvPr id="4" name="Date Placeholder 3"/>
          <p:cNvSpPr>
            <a:spLocks noGrp="1"/>
          </p:cNvSpPr>
          <p:nvPr>
            <p:ph type="dt" sz="half" idx="10"/>
          </p:nvPr>
        </p:nvSpPr>
        <p:spPr/>
        <p:txBody>
          <a:bodyPr/>
          <a:lstStyle/>
          <a:p>
            <a:fld id="{F854D543-D0ED-4869-9A63-44B3F3AC4EA9}" type="datetime1">
              <a:rPr lang="pl-PL" smtClean="0"/>
              <a:t>2017-03-09</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855A00D9-A257-4ED6-82A5-BF4EB1D23AB9}" type="slidenum">
              <a:rPr lang="pl-PL" smtClean="0"/>
              <a:t>‹#›</a:t>
            </a:fld>
            <a:endParaRPr lang="pl-PL"/>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31048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pl-PL"/>
              <a:t>Kliknij, aby edytować styl</a:t>
            </a:r>
            <a:endParaRPr lang="en-US" dirty="0"/>
          </a:p>
        </p:txBody>
      </p:sp>
      <p:sp>
        <p:nvSpPr>
          <p:cNvPr id="3" name="Content Placeholder 2"/>
          <p:cNvSpPr>
            <a:spLocks noGrp="1"/>
          </p:cNvSpPr>
          <p:nvPr>
            <p:ph idx="1"/>
          </p:nvPr>
        </p:nvSpPr>
        <p:spPr/>
        <p:txBody>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p:txBody>
          <a:bodyPr/>
          <a:lstStyle/>
          <a:p>
            <a:fld id="{7216B491-19D0-4F0C-A995-94C8104F4917}" type="datetime1">
              <a:rPr lang="pl-PL" smtClean="0"/>
              <a:t>2017-03-09</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855A00D9-A257-4ED6-82A5-BF4EB1D23AB9}" type="slidenum">
              <a:rPr lang="pl-PL" smtClean="0"/>
              <a:t>‹#›</a:t>
            </a:fld>
            <a:endParaRPr lang="pl-PL"/>
          </a:p>
        </p:txBody>
      </p:sp>
    </p:spTree>
    <p:extLst>
      <p:ext uri="{BB962C8B-B14F-4D97-AF65-F5344CB8AC3E}">
        <p14:creationId xmlns:p14="http://schemas.microsoft.com/office/powerpoint/2010/main" val="29459874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pl-PL"/>
              <a:t>Kliknij, aby edytować styl</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Edytuj style wzorca tekstu</a:t>
            </a:r>
          </a:p>
        </p:txBody>
      </p:sp>
      <p:sp>
        <p:nvSpPr>
          <p:cNvPr id="4" name="Date Placeholder 3"/>
          <p:cNvSpPr>
            <a:spLocks noGrp="1"/>
          </p:cNvSpPr>
          <p:nvPr>
            <p:ph type="dt" sz="half" idx="10"/>
          </p:nvPr>
        </p:nvSpPr>
        <p:spPr/>
        <p:txBody>
          <a:bodyPr/>
          <a:lstStyle/>
          <a:p>
            <a:fld id="{0C13AE55-FDA1-4436-9C0F-50C08A78C5B5}" type="datetime1">
              <a:rPr lang="pl-PL" smtClean="0"/>
              <a:t>2017-03-09</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855A00D9-A257-4ED6-82A5-BF4EB1D23AB9}" type="slidenum">
              <a:rPr lang="pl-PL" smtClean="0"/>
              <a:t>‹#›</a:t>
            </a:fld>
            <a:endParaRPr lang="pl-PL"/>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525710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pl-PL"/>
              <a:t>Kliknij, aby edytować styl</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5" name="Date Placeholder 4"/>
          <p:cNvSpPr>
            <a:spLocks noGrp="1"/>
          </p:cNvSpPr>
          <p:nvPr>
            <p:ph type="dt" sz="half" idx="10"/>
          </p:nvPr>
        </p:nvSpPr>
        <p:spPr/>
        <p:txBody>
          <a:bodyPr/>
          <a:lstStyle/>
          <a:p>
            <a:fld id="{2ECCF087-C99A-407F-8262-6DDDE4D64015}" type="datetime1">
              <a:rPr lang="pl-PL" smtClean="0"/>
              <a:t>2017-03-09</a:t>
            </a:fld>
            <a:endParaRPr lang="pl-PL"/>
          </a:p>
        </p:txBody>
      </p:sp>
      <p:sp>
        <p:nvSpPr>
          <p:cNvPr id="6" name="Footer Placeholder 5"/>
          <p:cNvSpPr>
            <a:spLocks noGrp="1"/>
          </p:cNvSpPr>
          <p:nvPr>
            <p:ph type="ftr" sz="quarter" idx="11"/>
          </p:nvPr>
        </p:nvSpPr>
        <p:spPr/>
        <p:txBody>
          <a:bodyPr/>
          <a:lstStyle/>
          <a:p>
            <a:endParaRPr lang="pl-PL"/>
          </a:p>
        </p:txBody>
      </p:sp>
      <p:sp>
        <p:nvSpPr>
          <p:cNvPr id="7" name="Slide Number Placeholder 6"/>
          <p:cNvSpPr>
            <a:spLocks noGrp="1"/>
          </p:cNvSpPr>
          <p:nvPr>
            <p:ph type="sldNum" sz="quarter" idx="12"/>
          </p:nvPr>
        </p:nvSpPr>
        <p:spPr/>
        <p:txBody>
          <a:bodyPr/>
          <a:lstStyle/>
          <a:p>
            <a:fld id="{855A00D9-A257-4ED6-82A5-BF4EB1D23AB9}" type="slidenum">
              <a:rPr lang="pl-PL" smtClean="0"/>
              <a:t>‹#›</a:t>
            </a:fld>
            <a:endParaRPr lang="pl-PL"/>
          </a:p>
        </p:txBody>
      </p:sp>
    </p:spTree>
    <p:extLst>
      <p:ext uri="{BB962C8B-B14F-4D97-AF65-F5344CB8AC3E}">
        <p14:creationId xmlns:p14="http://schemas.microsoft.com/office/powerpoint/2010/main" val="21182298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pl-PL"/>
              <a:t>Kliknij, aby edytować styl</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Edytuj style wzorca tekstu</a:t>
            </a:r>
          </a:p>
        </p:txBody>
      </p:sp>
      <p:sp>
        <p:nvSpPr>
          <p:cNvPr id="4" name="Content Placeholder 3"/>
          <p:cNvSpPr>
            <a:spLocks noGrp="1"/>
          </p:cNvSpPr>
          <p:nvPr>
            <p:ph sz="half" idx="2"/>
          </p:nvPr>
        </p:nvSpPr>
        <p:spPr>
          <a:xfrm>
            <a:off x="1097280" y="2582334"/>
            <a:ext cx="4937760" cy="3378200"/>
          </a:xfrm>
        </p:spPr>
        <p:txBody>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Edytuj style wzorca tekstu</a:t>
            </a:r>
          </a:p>
        </p:txBody>
      </p:sp>
      <p:sp>
        <p:nvSpPr>
          <p:cNvPr id="6" name="Content Placeholder 5"/>
          <p:cNvSpPr>
            <a:spLocks noGrp="1"/>
          </p:cNvSpPr>
          <p:nvPr>
            <p:ph sz="quarter" idx="4"/>
          </p:nvPr>
        </p:nvSpPr>
        <p:spPr>
          <a:xfrm>
            <a:off x="6217920" y="2582334"/>
            <a:ext cx="4937760" cy="3378200"/>
          </a:xfrm>
        </p:spPr>
        <p:txBody>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7" name="Date Placeholder 6"/>
          <p:cNvSpPr>
            <a:spLocks noGrp="1"/>
          </p:cNvSpPr>
          <p:nvPr>
            <p:ph type="dt" sz="half" idx="10"/>
          </p:nvPr>
        </p:nvSpPr>
        <p:spPr/>
        <p:txBody>
          <a:bodyPr/>
          <a:lstStyle/>
          <a:p>
            <a:fld id="{A23326C7-1CF0-4A95-ADCF-367ACD9ADBBF}" type="datetime1">
              <a:rPr lang="pl-PL" smtClean="0"/>
              <a:t>2017-03-09</a:t>
            </a:fld>
            <a:endParaRPr lang="pl-PL"/>
          </a:p>
        </p:txBody>
      </p:sp>
      <p:sp>
        <p:nvSpPr>
          <p:cNvPr id="8" name="Footer Placeholder 7"/>
          <p:cNvSpPr>
            <a:spLocks noGrp="1"/>
          </p:cNvSpPr>
          <p:nvPr>
            <p:ph type="ftr" sz="quarter" idx="11"/>
          </p:nvPr>
        </p:nvSpPr>
        <p:spPr/>
        <p:txBody>
          <a:bodyPr/>
          <a:lstStyle/>
          <a:p>
            <a:endParaRPr lang="pl-PL"/>
          </a:p>
        </p:txBody>
      </p:sp>
      <p:sp>
        <p:nvSpPr>
          <p:cNvPr id="9" name="Slide Number Placeholder 8"/>
          <p:cNvSpPr>
            <a:spLocks noGrp="1"/>
          </p:cNvSpPr>
          <p:nvPr>
            <p:ph type="sldNum" sz="quarter" idx="12"/>
          </p:nvPr>
        </p:nvSpPr>
        <p:spPr/>
        <p:txBody>
          <a:bodyPr/>
          <a:lstStyle/>
          <a:p>
            <a:fld id="{855A00D9-A257-4ED6-82A5-BF4EB1D23AB9}" type="slidenum">
              <a:rPr lang="pl-PL" smtClean="0"/>
              <a:t>‹#›</a:t>
            </a:fld>
            <a:endParaRPr lang="pl-PL"/>
          </a:p>
        </p:txBody>
      </p:sp>
    </p:spTree>
    <p:extLst>
      <p:ext uri="{BB962C8B-B14F-4D97-AF65-F5344CB8AC3E}">
        <p14:creationId xmlns:p14="http://schemas.microsoft.com/office/powerpoint/2010/main" val="126448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Kliknij, aby edytować styl</a:t>
            </a:r>
            <a:endParaRPr lang="en-US" dirty="0"/>
          </a:p>
        </p:txBody>
      </p:sp>
      <p:sp>
        <p:nvSpPr>
          <p:cNvPr id="3" name="Date Placeholder 2"/>
          <p:cNvSpPr>
            <a:spLocks noGrp="1"/>
          </p:cNvSpPr>
          <p:nvPr>
            <p:ph type="dt" sz="half" idx="10"/>
          </p:nvPr>
        </p:nvSpPr>
        <p:spPr/>
        <p:txBody>
          <a:bodyPr/>
          <a:lstStyle/>
          <a:p>
            <a:fld id="{10503E6D-067C-4077-B585-364B0DEA005C}" type="datetime1">
              <a:rPr lang="pl-PL" smtClean="0"/>
              <a:t>2017-03-09</a:t>
            </a:fld>
            <a:endParaRPr lang="pl-PL"/>
          </a:p>
        </p:txBody>
      </p:sp>
      <p:sp>
        <p:nvSpPr>
          <p:cNvPr id="4" name="Footer Placeholder 3"/>
          <p:cNvSpPr>
            <a:spLocks noGrp="1"/>
          </p:cNvSpPr>
          <p:nvPr>
            <p:ph type="ftr" sz="quarter" idx="11"/>
          </p:nvPr>
        </p:nvSpPr>
        <p:spPr/>
        <p:txBody>
          <a:bodyPr/>
          <a:lstStyle/>
          <a:p>
            <a:endParaRPr lang="pl-PL"/>
          </a:p>
        </p:txBody>
      </p:sp>
      <p:sp>
        <p:nvSpPr>
          <p:cNvPr id="5" name="Slide Number Placeholder 4"/>
          <p:cNvSpPr>
            <a:spLocks noGrp="1"/>
          </p:cNvSpPr>
          <p:nvPr>
            <p:ph type="sldNum" sz="quarter" idx="12"/>
          </p:nvPr>
        </p:nvSpPr>
        <p:spPr/>
        <p:txBody>
          <a:bodyPr/>
          <a:lstStyle/>
          <a:p>
            <a:fld id="{855A00D9-A257-4ED6-82A5-BF4EB1D23AB9}" type="slidenum">
              <a:rPr lang="pl-PL" smtClean="0"/>
              <a:t>‹#›</a:t>
            </a:fld>
            <a:endParaRPr lang="pl-PL"/>
          </a:p>
        </p:txBody>
      </p:sp>
    </p:spTree>
    <p:extLst>
      <p:ext uri="{BB962C8B-B14F-4D97-AF65-F5344CB8AC3E}">
        <p14:creationId xmlns:p14="http://schemas.microsoft.com/office/powerpoint/2010/main" val="13447574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8FF25065-C63D-41C7-B4C8-7F67189E86A1}" type="datetime1">
              <a:rPr lang="pl-PL" smtClean="0"/>
              <a:t>2017-03-09</a:t>
            </a:fld>
            <a:endParaRPr lang="pl-PL"/>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pl-PL"/>
          </a:p>
        </p:txBody>
      </p:sp>
      <p:sp>
        <p:nvSpPr>
          <p:cNvPr id="9" name="Slide Number Placeholder 8"/>
          <p:cNvSpPr>
            <a:spLocks noGrp="1"/>
          </p:cNvSpPr>
          <p:nvPr>
            <p:ph type="sldNum" sz="quarter" idx="12"/>
          </p:nvPr>
        </p:nvSpPr>
        <p:spPr/>
        <p:txBody>
          <a:bodyPr/>
          <a:lstStyle/>
          <a:p>
            <a:fld id="{855A00D9-A257-4ED6-82A5-BF4EB1D23AB9}" type="slidenum">
              <a:rPr lang="pl-PL" smtClean="0"/>
              <a:t>‹#›</a:t>
            </a:fld>
            <a:endParaRPr lang="pl-PL"/>
          </a:p>
        </p:txBody>
      </p:sp>
    </p:spTree>
    <p:extLst>
      <p:ext uri="{BB962C8B-B14F-4D97-AF65-F5344CB8AC3E}">
        <p14:creationId xmlns:p14="http://schemas.microsoft.com/office/powerpoint/2010/main" val="41559849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pl-PL"/>
              <a:t>Kliknij, aby edytować styl</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Edytuj style wzorca tekstu</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9E583018-3580-4C11-A499-9C275D9D8F34}" type="datetime1">
              <a:rPr lang="pl-PL" smtClean="0"/>
              <a:t>2017-03-09</a:t>
            </a:fld>
            <a:endParaRPr lang="pl-PL"/>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pl-PL"/>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855A00D9-A257-4ED6-82A5-BF4EB1D23AB9}" type="slidenum">
              <a:rPr lang="pl-PL" smtClean="0"/>
              <a:t>‹#›</a:t>
            </a:fld>
            <a:endParaRPr lang="pl-PL"/>
          </a:p>
        </p:txBody>
      </p:sp>
    </p:spTree>
    <p:extLst>
      <p:ext uri="{BB962C8B-B14F-4D97-AF65-F5344CB8AC3E}">
        <p14:creationId xmlns:p14="http://schemas.microsoft.com/office/powerpoint/2010/main" val="30309017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pl-PL"/>
              <a:t>Kliknij, aby edytować styl</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l-PL"/>
              <a:t>Kliknij ikonę, aby dodać obraz</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Edytuj style wzorca tekstu</a:t>
            </a:r>
          </a:p>
        </p:txBody>
      </p:sp>
      <p:sp>
        <p:nvSpPr>
          <p:cNvPr id="5" name="Date Placeholder 4"/>
          <p:cNvSpPr>
            <a:spLocks noGrp="1"/>
          </p:cNvSpPr>
          <p:nvPr>
            <p:ph type="dt" sz="half" idx="10"/>
          </p:nvPr>
        </p:nvSpPr>
        <p:spPr/>
        <p:txBody>
          <a:bodyPr/>
          <a:lstStyle/>
          <a:p>
            <a:fld id="{7F1146CB-82BC-4848-A8AF-5CB115181F57}" type="datetime1">
              <a:rPr lang="pl-PL" smtClean="0"/>
              <a:t>2017-03-09</a:t>
            </a:fld>
            <a:endParaRPr lang="pl-PL"/>
          </a:p>
        </p:txBody>
      </p:sp>
      <p:sp>
        <p:nvSpPr>
          <p:cNvPr id="6" name="Footer Placeholder 5"/>
          <p:cNvSpPr>
            <a:spLocks noGrp="1"/>
          </p:cNvSpPr>
          <p:nvPr>
            <p:ph type="ftr" sz="quarter" idx="11"/>
          </p:nvPr>
        </p:nvSpPr>
        <p:spPr/>
        <p:txBody>
          <a:bodyPr/>
          <a:lstStyle/>
          <a:p>
            <a:endParaRPr lang="pl-PL"/>
          </a:p>
        </p:txBody>
      </p:sp>
      <p:sp>
        <p:nvSpPr>
          <p:cNvPr id="7" name="Slide Number Placeholder 6"/>
          <p:cNvSpPr>
            <a:spLocks noGrp="1"/>
          </p:cNvSpPr>
          <p:nvPr>
            <p:ph type="sldNum" sz="quarter" idx="12"/>
          </p:nvPr>
        </p:nvSpPr>
        <p:spPr/>
        <p:txBody>
          <a:bodyPr/>
          <a:lstStyle/>
          <a:p>
            <a:fld id="{855A00D9-A257-4ED6-82A5-BF4EB1D23AB9}" type="slidenum">
              <a:rPr lang="pl-PL" smtClean="0"/>
              <a:t>‹#›</a:t>
            </a:fld>
            <a:endParaRPr lang="pl-PL"/>
          </a:p>
        </p:txBody>
      </p:sp>
    </p:spTree>
    <p:extLst>
      <p:ext uri="{BB962C8B-B14F-4D97-AF65-F5344CB8AC3E}">
        <p14:creationId xmlns:p14="http://schemas.microsoft.com/office/powerpoint/2010/main" val="12632170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Kliknij, aby edytować styl</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p:txBody>
          <a:bodyPr/>
          <a:lstStyle/>
          <a:p>
            <a:fld id="{D1E9CB0A-3E11-44F0-AA84-F8D572E919C4}" type="datetime1">
              <a:rPr lang="pl-PL" smtClean="0"/>
              <a:t>2017-03-09</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855A00D9-A257-4ED6-82A5-BF4EB1D23AB9}" type="slidenum">
              <a:rPr lang="pl-PL" smtClean="0"/>
              <a:t>‹#›</a:t>
            </a:fld>
            <a:endParaRPr lang="pl-PL"/>
          </a:p>
        </p:txBody>
      </p:sp>
    </p:spTree>
    <p:extLst>
      <p:ext uri="{BB962C8B-B14F-4D97-AF65-F5344CB8AC3E}">
        <p14:creationId xmlns:p14="http://schemas.microsoft.com/office/powerpoint/2010/main" val="39001890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pl-PL"/>
              <a:t>Kliknij, aby edytować styl</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p:txBody>
          <a:bodyPr/>
          <a:lstStyle/>
          <a:p>
            <a:fld id="{FB750416-64A8-4892-B7CD-4635DB0CB8EB}" type="datetime1">
              <a:rPr lang="pl-PL" smtClean="0"/>
              <a:t>2017-03-09</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855A00D9-A257-4ED6-82A5-BF4EB1D23AB9}" type="slidenum">
              <a:rPr lang="pl-PL" smtClean="0"/>
              <a:t>‹#›</a:t>
            </a:fld>
            <a:endParaRPr lang="pl-PL"/>
          </a:p>
        </p:txBody>
      </p:sp>
    </p:spTree>
    <p:extLst>
      <p:ext uri="{BB962C8B-B14F-4D97-AF65-F5344CB8AC3E}">
        <p14:creationId xmlns:p14="http://schemas.microsoft.com/office/powerpoint/2010/main" val="39073785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20">
          <a:fgClr>
            <a:schemeClr val="accent1"/>
          </a:fgClr>
          <a:bgClr>
            <a:schemeClr val="bg1"/>
          </a:bgClr>
        </a:pattFill>
        <a:effectLst/>
      </p:bgPr>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pl-PL"/>
              <a:t>Kliknij, aby edytować styl</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pl-PL"/>
              <a:t>Edytuj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2AA07FE7-BA01-4135-A3BA-59B35166732F}" type="datetime1">
              <a:rPr lang="pl-PL" smtClean="0"/>
              <a:t>2017-03-09</a:t>
            </a:fld>
            <a:endParaRPr lang="pl-PL"/>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pl-PL"/>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855A00D9-A257-4ED6-82A5-BF4EB1D23AB9}" type="slidenum">
              <a:rPr lang="pl-PL" smtClean="0"/>
              <a:t>‹#›</a:t>
            </a:fld>
            <a:endParaRPr lang="pl-PL"/>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95364250"/>
      </p:ext>
    </p:extLst>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Lst>
  <p:hf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1097280" y="729762"/>
            <a:ext cx="10058400" cy="3595350"/>
          </a:xfrm>
        </p:spPr>
        <p:txBody>
          <a:bodyPr>
            <a:normAutofit/>
          </a:bodyPr>
          <a:lstStyle/>
          <a:p>
            <a:pPr algn="ctr"/>
            <a:r>
              <a:rPr lang="pl-PL" sz="6600" dirty="0"/>
              <a:t>Status prawny szkół </a:t>
            </a:r>
            <a:br>
              <a:rPr lang="pl-PL" sz="6600" dirty="0"/>
            </a:br>
            <a:r>
              <a:rPr lang="pl-PL" sz="4800" dirty="0"/>
              <a:t>w kontekście reformy ustroju szkolnego</a:t>
            </a:r>
            <a:endParaRPr lang="pl-PL" sz="6600" dirty="0"/>
          </a:p>
        </p:txBody>
      </p:sp>
      <p:sp>
        <p:nvSpPr>
          <p:cNvPr id="3" name="Podtytuł 2"/>
          <p:cNvSpPr>
            <a:spLocks noGrp="1"/>
          </p:cNvSpPr>
          <p:nvPr>
            <p:ph type="subTitle" idx="1"/>
          </p:nvPr>
        </p:nvSpPr>
        <p:spPr>
          <a:xfrm>
            <a:off x="1100051" y="4792716"/>
            <a:ext cx="10058400" cy="1545021"/>
          </a:xfrm>
        </p:spPr>
        <p:txBody>
          <a:bodyPr>
            <a:normAutofit/>
          </a:bodyPr>
          <a:lstStyle/>
          <a:p>
            <a:pPr algn="ctr"/>
            <a:endParaRPr lang="pl-PL" sz="2000" dirty="0"/>
          </a:p>
          <a:p>
            <a:pPr algn="ctr"/>
            <a:endParaRPr lang="pl-PL" sz="2000" dirty="0"/>
          </a:p>
          <a:p>
            <a:pPr algn="ctr"/>
            <a:r>
              <a:rPr lang="pl-PL" sz="2200" cap="none" dirty="0" smtClean="0">
                <a:solidFill>
                  <a:schemeClr val="tx1"/>
                </a:solidFill>
                <a:latin typeface="Arial Narrow" panose="020B0606020202030204" pitchFamily="34" charset="0"/>
              </a:rPr>
              <a:t>Tarnobrzeg</a:t>
            </a:r>
            <a:r>
              <a:rPr lang="pl-PL" sz="2200" cap="none" dirty="0" smtClean="0">
                <a:solidFill>
                  <a:schemeClr val="tx1"/>
                </a:solidFill>
                <a:latin typeface="Arial Narrow" panose="020B0606020202030204" pitchFamily="34" charset="0"/>
              </a:rPr>
              <a:t>, 9 </a:t>
            </a:r>
            <a:r>
              <a:rPr lang="pl-PL" sz="2200" cap="none" dirty="0" smtClean="0">
                <a:solidFill>
                  <a:schemeClr val="tx1"/>
                </a:solidFill>
                <a:latin typeface="Arial Narrow" panose="020B0606020202030204" pitchFamily="34" charset="0"/>
              </a:rPr>
              <a:t>marca</a:t>
            </a:r>
            <a:r>
              <a:rPr lang="pl-PL" sz="2200" dirty="0" smtClean="0">
                <a:solidFill>
                  <a:schemeClr val="tx1"/>
                </a:solidFill>
                <a:latin typeface="Arial Narrow" panose="020B0606020202030204" pitchFamily="34" charset="0"/>
              </a:rPr>
              <a:t> 2017</a:t>
            </a:r>
            <a:endParaRPr lang="pl-PL" sz="2200" dirty="0">
              <a:solidFill>
                <a:schemeClr val="tx1"/>
              </a:solidFill>
              <a:latin typeface="Arial Narrow" panose="020B0606020202030204" pitchFamily="34" charset="0"/>
            </a:endParaRPr>
          </a:p>
        </p:txBody>
      </p:sp>
    </p:spTree>
    <p:extLst>
      <p:ext uri="{BB962C8B-B14F-4D97-AF65-F5344CB8AC3E}">
        <p14:creationId xmlns:p14="http://schemas.microsoft.com/office/powerpoint/2010/main" val="267206240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0"/>
            <a:ext cx="10058400" cy="704850"/>
          </a:xfrm>
        </p:spPr>
        <p:txBody>
          <a:bodyPr>
            <a:normAutofit/>
          </a:bodyPr>
          <a:lstStyle/>
          <a:p>
            <a:r>
              <a:rPr lang="pl-PL" sz="3600" dirty="0" smtClean="0"/>
              <a:t>Reforma </a:t>
            </a:r>
            <a:r>
              <a:rPr lang="pl-PL" sz="3600" dirty="0"/>
              <a:t>ustroju szkolnego</a:t>
            </a:r>
          </a:p>
        </p:txBody>
      </p:sp>
      <p:sp>
        <p:nvSpPr>
          <p:cNvPr id="3" name="Symbol zastępczy zawartości 2"/>
          <p:cNvSpPr>
            <a:spLocks noGrp="1"/>
          </p:cNvSpPr>
          <p:nvPr>
            <p:ph idx="1"/>
          </p:nvPr>
        </p:nvSpPr>
        <p:spPr>
          <a:xfrm>
            <a:off x="1181100" y="600501"/>
            <a:ext cx="10363200" cy="5737237"/>
          </a:xfrm>
        </p:spPr>
        <p:txBody>
          <a:bodyPr>
            <a:normAutofit/>
          </a:bodyPr>
          <a:lstStyle/>
          <a:p>
            <a:r>
              <a:rPr lang="pl-PL" sz="2800" dirty="0" smtClean="0"/>
              <a:t>została </a:t>
            </a:r>
            <a:r>
              <a:rPr lang="pl-PL" sz="2800" dirty="0"/>
              <a:t>wprowadzona przepisami </a:t>
            </a:r>
            <a:r>
              <a:rPr lang="pl-PL" sz="2800" b="1" dirty="0"/>
              <a:t>ustawy z dnia 14 grudnia 2016 r. – </a:t>
            </a:r>
            <a:r>
              <a:rPr lang="pl-PL" sz="2800" b="1" i="1" dirty="0"/>
              <a:t>Przepisy wprowadzające ustawę – Prawo </a:t>
            </a:r>
            <a:r>
              <a:rPr lang="pl-PL" sz="2800" b="1" i="1" dirty="0" smtClean="0"/>
              <a:t>oświatowe</a:t>
            </a:r>
            <a:r>
              <a:rPr lang="pl-PL" sz="2800" b="1" dirty="0" smtClean="0"/>
              <a:t> (PWPO) - Dz</a:t>
            </a:r>
            <a:r>
              <a:rPr lang="pl-PL" sz="2800" b="1" dirty="0"/>
              <a:t>. U. z 2017 r., poz. 60</a:t>
            </a:r>
            <a:r>
              <a:rPr lang="pl-PL" sz="2800" b="1" dirty="0" smtClean="0"/>
              <a:t>)</a:t>
            </a:r>
            <a:endParaRPr lang="pl-PL" sz="2800" b="1" dirty="0"/>
          </a:p>
          <a:p>
            <a:r>
              <a:rPr lang="pl-PL" sz="2400" b="1" dirty="0">
                <a:solidFill>
                  <a:srgbClr val="FF0000"/>
                </a:solidFill>
              </a:rPr>
              <a:t>Docelowo </a:t>
            </a:r>
            <a:r>
              <a:rPr lang="pl-PL" sz="2400" dirty="0">
                <a:solidFill>
                  <a:srgbClr val="FF0000"/>
                </a:solidFill>
              </a:rPr>
              <a:t>w systemie oświaty będą funkcjonować następujące typy szkół </a:t>
            </a:r>
            <a:endParaRPr lang="pl-PL" sz="2400" dirty="0" smtClean="0">
              <a:solidFill>
                <a:srgbClr val="FF0000"/>
              </a:solidFill>
            </a:endParaRPr>
          </a:p>
          <a:p>
            <a:r>
              <a:rPr lang="pl-PL" sz="2400" dirty="0" smtClean="0">
                <a:solidFill>
                  <a:srgbClr val="FF0000"/>
                </a:solidFill>
              </a:rPr>
              <a:t>(</a:t>
            </a:r>
            <a:r>
              <a:rPr lang="pl-PL" sz="2400" b="1" dirty="0">
                <a:solidFill>
                  <a:srgbClr val="FF0000"/>
                </a:solidFill>
              </a:rPr>
              <a:t>art. 18 </a:t>
            </a:r>
            <a:r>
              <a:rPr lang="pl-PL" sz="2400" b="1" dirty="0" smtClean="0">
                <a:solidFill>
                  <a:srgbClr val="FF0000"/>
                </a:solidFill>
              </a:rPr>
              <a:t>ustawy Prawo oświatowe - PO</a:t>
            </a:r>
            <a:r>
              <a:rPr lang="pl-PL" sz="2400" dirty="0" smtClean="0">
                <a:solidFill>
                  <a:srgbClr val="FF0000"/>
                </a:solidFill>
              </a:rPr>
              <a:t>):</a:t>
            </a:r>
          </a:p>
          <a:p>
            <a:r>
              <a:rPr lang="pl-PL" dirty="0" smtClean="0"/>
              <a:t>1</a:t>
            </a:r>
            <a:r>
              <a:rPr lang="pl-PL" dirty="0"/>
              <a:t>) </a:t>
            </a:r>
            <a:r>
              <a:rPr lang="pl-PL" dirty="0" smtClean="0"/>
              <a:t>ośmioletnia </a:t>
            </a:r>
            <a:r>
              <a:rPr lang="pl-PL" b="1" dirty="0" smtClean="0"/>
              <a:t>szkoła podstawowa</a:t>
            </a:r>
            <a:r>
              <a:rPr lang="pl-PL" dirty="0" smtClean="0"/>
              <a:t>;</a:t>
            </a:r>
            <a:endParaRPr lang="pl-PL" dirty="0"/>
          </a:p>
          <a:p>
            <a:r>
              <a:rPr lang="pl-PL" dirty="0"/>
              <a:t>2) </a:t>
            </a:r>
            <a:r>
              <a:rPr lang="pl-PL" b="1" dirty="0"/>
              <a:t>szkoły ponadpodstawowe:</a:t>
            </a:r>
          </a:p>
          <a:p>
            <a:pPr marL="201168" lvl="1" indent="0">
              <a:buNone/>
            </a:pPr>
            <a:r>
              <a:rPr lang="pl-PL" sz="2000" dirty="0"/>
              <a:t>a) czteroletnie liceum ogólnokształcące,</a:t>
            </a:r>
          </a:p>
          <a:p>
            <a:pPr marL="201168" lvl="1" indent="0">
              <a:buNone/>
            </a:pPr>
            <a:r>
              <a:rPr lang="pl-PL" sz="2000" dirty="0"/>
              <a:t>b) pięcioletnie technikum,</a:t>
            </a:r>
          </a:p>
          <a:p>
            <a:pPr marL="201168" lvl="1" indent="0">
              <a:buNone/>
            </a:pPr>
            <a:r>
              <a:rPr lang="pl-PL" sz="2000" dirty="0"/>
              <a:t>c) </a:t>
            </a:r>
            <a:r>
              <a:rPr lang="pl-PL" sz="2000" dirty="0" smtClean="0"/>
              <a:t>trzyletnia branżowa szkoła </a:t>
            </a:r>
            <a:r>
              <a:rPr lang="pl-PL" sz="2000" dirty="0"/>
              <a:t>I stopnia,</a:t>
            </a:r>
          </a:p>
          <a:p>
            <a:pPr marL="201168" lvl="1" indent="0">
              <a:buNone/>
            </a:pPr>
            <a:r>
              <a:rPr lang="pl-PL" sz="2000" dirty="0"/>
              <a:t>d) </a:t>
            </a:r>
            <a:r>
              <a:rPr lang="pl-PL" sz="2000" dirty="0" smtClean="0"/>
              <a:t>trzyletnia szkoła specjalna przysposabiająca </a:t>
            </a:r>
            <a:r>
              <a:rPr lang="pl-PL" sz="2000" dirty="0"/>
              <a:t>do pracy,</a:t>
            </a:r>
          </a:p>
          <a:p>
            <a:pPr marL="201168" lvl="1" indent="0">
              <a:buNone/>
            </a:pPr>
            <a:r>
              <a:rPr lang="pl-PL" sz="2000" dirty="0"/>
              <a:t>e) </a:t>
            </a:r>
            <a:r>
              <a:rPr lang="pl-PL" sz="2000" dirty="0" smtClean="0"/>
              <a:t>dwuletnia branżowa szkoła </a:t>
            </a:r>
            <a:r>
              <a:rPr lang="pl-PL" sz="2000" dirty="0"/>
              <a:t>II stopnia,</a:t>
            </a:r>
          </a:p>
          <a:p>
            <a:pPr marL="201168" lvl="1" indent="0">
              <a:buNone/>
            </a:pPr>
            <a:r>
              <a:rPr lang="pl-PL" sz="2000" dirty="0"/>
              <a:t>f) </a:t>
            </a:r>
            <a:r>
              <a:rPr lang="pl-PL" sz="2000" dirty="0" smtClean="0"/>
              <a:t>szkoła policealna </a:t>
            </a:r>
            <a:r>
              <a:rPr lang="pl-PL" sz="2000" dirty="0"/>
              <a:t>dla osób posiadających wykształcenie średnie lub wykształcenie średnie branżowe, o okresie nauczania nie dłuższym niż 2,5 roku.</a:t>
            </a:r>
          </a:p>
          <a:p>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2</a:t>
            </a:fld>
            <a:endParaRPr lang="pl-PL"/>
          </a:p>
        </p:txBody>
      </p:sp>
    </p:spTree>
    <p:extLst>
      <p:ext uri="{BB962C8B-B14F-4D97-AF65-F5344CB8AC3E}">
        <p14:creationId xmlns:p14="http://schemas.microsoft.com/office/powerpoint/2010/main" val="108704746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299545" y="270838"/>
            <a:ext cx="11521309" cy="1450757"/>
          </a:xfrm>
        </p:spPr>
        <p:txBody>
          <a:bodyPr>
            <a:noAutofit/>
          </a:bodyPr>
          <a:lstStyle/>
          <a:p>
            <a:r>
              <a:rPr lang="pl-PL" sz="4000" dirty="0" smtClean="0"/>
              <a:t>Zakres </a:t>
            </a:r>
            <a:r>
              <a:rPr lang="pl-PL" sz="4000" dirty="0"/>
              <a:t>przedmiotowy ustawy z dnia 14 grudnia 2016 r. – Prawo oświatowe (Dz. U. z 2017 r., poz. 59</a:t>
            </a:r>
            <a:r>
              <a:rPr lang="pl-PL" sz="4000" dirty="0" smtClean="0"/>
              <a:t>)</a:t>
            </a:r>
            <a:r>
              <a:rPr lang="pl-PL" sz="4000" dirty="0"/>
              <a:t/>
            </a:r>
            <a:br>
              <a:rPr lang="pl-PL" sz="4000" dirty="0"/>
            </a:br>
            <a:endParaRPr lang="pl-PL" sz="4000" dirty="0"/>
          </a:p>
        </p:txBody>
      </p:sp>
      <p:sp>
        <p:nvSpPr>
          <p:cNvPr id="3" name="Symbol zastępczy zawartości 2"/>
          <p:cNvSpPr>
            <a:spLocks noGrp="1"/>
          </p:cNvSpPr>
          <p:nvPr>
            <p:ph idx="1"/>
          </p:nvPr>
        </p:nvSpPr>
        <p:spPr>
          <a:xfrm>
            <a:off x="571500" y="1733550"/>
            <a:ext cx="11239500" cy="4390159"/>
          </a:xfrm>
        </p:spPr>
        <p:txBody>
          <a:bodyPr>
            <a:normAutofit/>
          </a:bodyPr>
          <a:lstStyle/>
          <a:p>
            <a:r>
              <a:rPr lang="pl-PL" sz="2400" dirty="0" smtClean="0"/>
              <a:t>- </a:t>
            </a:r>
            <a:r>
              <a:rPr lang="pl-PL" sz="2400" dirty="0"/>
              <a:t>typy szkół funkcjonujące w systemie oświaty,</a:t>
            </a:r>
          </a:p>
          <a:p>
            <a:r>
              <a:rPr lang="pl-PL" sz="2400" dirty="0"/>
              <a:t>- odpowiedzialność i zadania organu prowadzącego,</a:t>
            </a:r>
          </a:p>
          <a:p>
            <a:r>
              <a:rPr lang="pl-PL" sz="2400" dirty="0"/>
              <a:t>- zatrudnianie osoby niebędącej nauczycielem, asystenta,</a:t>
            </a:r>
          </a:p>
          <a:p>
            <a:r>
              <a:rPr lang="pl-PL" sz="2400" dirty="0"/>
              <a:t>- poziomy wykształcenia,</a:t>
            </a:r>
          </a:p>
          <a:p>
            <a:r>
              <a:rPr lang="pl-PL" sz="2400" dirty="0"/>
              <a:t>- funkcjonowanie oddziałów międzynarodowych i dwujęzycznych,</a:t>
            </a:r>
          </a:p>
          <a:p>
            <a:r>
              <a:rPr lang="pl-PL" sz="2400" dirty="0"/>
              <a:t>- sposób zapewnienia wychowania przedszkolnego, obowiązku szkolnego i obowiązku nauki,</a:t>
            </a:r>
          </a:p>
          <a:p>
            <a:r>
              <a:rPr lang="pl-PL" sz="2400" dirty="0"/>
              <a:t>- zarządzanie szkołami i placówkami publicznymi,</a:t>
            </a:r>
          </a:p>
          <a:p>
            <a:r>
              <a:rPr lang="pl-PL" sz="2400" dirty="0"/>
              <a:t>- społeczne organy w systemie oświaty,</a:t>
            </a:r>
          </a:p>
          <a:p>
            <a:endParaRPr lang="pl-PL" dirty="0"/>
          </a:p>
          <a:p>
            <a:pPr>
              <a:buFont typeface="Wingdings" panose="05000000000000000000" pitchFamily="2" charset="2"/>
              <a:buChar char="Ø"/>
            </a:pPr>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3</a:t>
            </a:fld>
            <a:endParaRPr lang="pl-PL"/>
          </a:p>
        </p:txBody>
      </p:sp>
    </p:spTree>
    <p:extLst>
      <p:ext uri="{BB962C8B-B14F-4D97-AF65-F5344CB8AC3E}">
        <p14:creationId xmlns:p14="http://schemas.microsoft.com/office/powerpoint/2010/main" val="9934055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590550" y="286603"/>
            <a:ext cx="11601450" cy="1450757"/>
          </a:xfrm>
        </p:spPr>
        <p:txBody>
          <a:bodyPr>
            <a:noAutofit/>
          </a:bodyPr>
          <a:lstStyle/>
          <a:p>
            <a:r>
              <a:rPr lang="pl-PL" sz="4000" dirty="0" smtClean="0"/>
              <a:t>Zakres </a:t>
            </a:r>
            <a:r>
              <a:rPr lang="pl-PL" sz="4000" dirty="0"/>
              <a:t>przedmiotowy ustawy z dnia 14 grudnia 2016 r. – Prawo oświatowe (Dz. U. z 2017 r., poz. 59</a:t>
            </a:r>
            <a:r>
              <a:rPr lang="pl-PL" sz="4000" dirty="0" smtClean="0"/>
              <a:t>)</a:t>
            </a:r>
            <a:r>
              <a:rPr lang="pl-PL" sz="4000" dirty="0"/>
              <a:t/>
            </a:r>
            <a:br>
              <a:rPr lang="pl-PL" sz="4000" dirty="0"/>
            </a:br>
            <a:endParaRPr lang="pl-PL" sz="4000" dirty="0"/>
          </a:p>
        </p:txBody>
      </p:sp>
      <p:sp>
        <p:nvSpPr>
          <p:cNvPr id="3" name="Symbol zastępczy zawartości 2"/>
          <p:cNvSpPr>
            <a:spLocks noGrp="1"/>
          </p:cNvSpPr>
          <p:nvPr>
            <p:ph idx="1"/>
          </p:nvPr>
        </p:nvSpPr>
        <p:spPr>
          <a:xfrm>
            <a:off x="571500" y="1324303"/>
            <a:ext cx="11239500" cy="4799406"/>
          </a:xfrm>
        </p:spPr>
        <p:txBody>
          <a:bodyPr>
            <a:normAutofit fontScale="92500" lnSpcReduction="10000"/>
          </a:bodyPr>
          <a:lstStyle/>
          <a:p>
            <a:r>
              <a:rPr lang="pl-PL" sz="2800" b="1" i="1" dirty="0" smtClean="0">
                <a:solidFill>
                  <a:srgbClr val="FF0000"/>
                </a:solidFill>
              </a:rPr>
              <a:t>Ciąg dalszy</a:t>
            </a:r>
          </a:p>
          <a:p>
            <a:r>
              <a:rPr lang="pl-PL" sz="2800" dirty="0" smtClean="0"/>
              <a:t>- organizacja kształcenia, wychowania i opieki w szkołach i placówkach publicznych - </a:t>
            </a:r>
            <a:r>
              <a:rPr lang="pl-PL" sz="2800" dirty="0" smtClean="0">
                <a:solidFill>
                  <a:srgbClr val="FF0000"/>
                </a:solidFill>
              </a:rPr>
              <a:t>obejmuje m.in.:</a:t>
            </a:r>
          </a:p>
          <a:p>
            <a:pPr lvl="2">
              <a:buFont typeface="Wingdings" panose="05000000000000000000" pitchFamily="2" charset="2"/>
              <a:buChar char="Ø"/>
            </a:pPr>
            <a:r>
              <a:rPr lang="pl-PL" sz="2400" dirty="0" smtClean="0"/>
              <a:t>zakładanie </a:t>
            </a:r>
            <a:r>
              <a:rPr lang="pl-PL" sz="2400" dirty="0"/>
              <a:t>i likwidacja szkół i placówek,</a:t>
            </a:r>
          </a:p>
          <a:p>
            <a:pPr lvl="2">
              <a:buFont typeface="Wingdings" panose="05000000000000000000" pitchFamily="2" charset="2"/>
              <a:buChar char="Ø"/>
            </a:pPr>
            <a:r>
              <a:rPr lang="pl-PL" sz="2400" dirty="0"/>
              <a:t>struktura organizacyjna szkół podstawowych,</a:t>
            </a:r>
          </a:p>
          <a:p>
            <a:pPr lvl="2">
              <a:buFont typeface="Wingdings" panose="05000000000000000000" pitchFamily="2" charset="2"/>
              <a:buChar char="Ø"/>
            </a:pPr>
            <a:r>
              <a:rPr lang="pl-PL" sz="2400" dirty="0"/>
              <a:t>możliwość przekształcenia oddziału przedszkolnego w przedszkole,</a:t>
            </a:r>
          </a:p>
          <a:p>
            <a:pPr lvl="2">
              <a:buFont typeface="Wingdings" panose="05000000000000000000" pitchFamily="2" charset="2"/>
              <a:buChar char="Ø"/>
            </a:pPr>
            <a:r>
              <a:rPr lang="pl-PL" sz="2400" dirty="0"/>
              <a:t>elementy, jakie powinien zawierać statut,</a:t>
            </a:r>
          </a:p>
          <a:p>
            <a:pPr lvl="2">
              <a:buFont typeface="Wingdings" panose="05000000000000000000" pitchFamily="2" charset="2"/>
              <a:buChar char="Ø"/>
            </a:pPr>
            <a:r>
              <a:rPr lang="pl-PL" sz="2400" dirty="0"/>
              <a:t>zasady opracowywania arkuszy organizacyjnych,</a:t>
            </a:r>
          </a:p>
          <a:p>
            <a:pPr lvl="2">
              <a:buFont typeface="Wingdings" panose="05000000000000000000" pitchFamily="2" charset="2"/>
              <a:buChar char="Ø"/>
            </a:pPr>
            <a:r>
              <a:rPr lang="pl-PL" sz="2400" dirty="0"/>
              <a:t>zasady dotyczące rekrutacji</a:t>
            </a:r>
            <a:r>
              <a:rPr lang="pl-PL" sz="2400" dirty="0" smtClean="0"/>
              <a:t>.</a:t>
            </a:r>
          </a:p>
          <a:p>
            <a:r>
              <a:rPr lang="pl-PL" sz="2800" dirty="0" smtClean="0"/>
              <a:t>- kształcenie </a:t>
            </a:r>
            <a:r>
              <a:rPr lang="pl-PL" sz="2800" dirty="0"/>
              <a:t>osób przybywających z zagranicy,</a:t>
            </a:r>
          </a:p>
          <a:p>
            <a:r>
              <a:rPr lang="pl-PL" sz="2800" dirty="0"/>
              <a:t>- szkoły i placówki niepubliczne,</a:t>
            </a:r>
          </a:p>
          <a:p>
            <a:r>
              <a:rPr lang="pl-PL" sz="2800" dirty="0"/>
              <a:t>- placówki doskonalenia nauczycieli.</a:t>
            </a:r>
          </a:p>
          <a:p>
            <a:pPr marL="384048" lvl="2" indent="0">
              <a:buNone/>
            </a:pPr>
            <a:endParaRPr lang="pl-PL" sz="2400" dirty="0"/>
          </a:p>
          <a:p>
            <a:endParaRPr lang="pl-PL" dirty="0"/>
          </a:p>
          <a:p>
            <a:pPr>
              <a:buFont typeface="Wingdings" panose="05000000000000000000" pitchFamily="2" charset="2"/>
              <a:buChar char="Ø"/>
            </a:pPr>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4</a:t>
            </a:fld>
            <a:endParaRPr lang="pl-PL"/>
          </a:p>
        </p:txBody>
      </p:sp>
    </p:spTree>
    <p:extLst>
      <p:ext uri="{BB962C8B-B14F-4D97-AF65-F5344CB8AC3E}">
        <p14:creationId xmlns:p14="http://schemas.microsoft.com/office/powerpoint/2010/main" val="31687745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286603"/>
            <a:ext cx="10058400" cy="837347"/>
          </a:xfrm>
        </p:spPr>
        <p:txBody>
          <a:bodyPr>
            <a:normAutofit/>
          </a:bodyPr>
          <a:lstStyle/>
          <a:p>
            <a:r>
              <a:rPr lang="pl-PL" sz="4000" dirty="0" smtClean="0"/>
              <a:t>Przepisy </a:t>
            </a:r>
            <a:r>
              <a:rPr lang="pl-PL" sz="4000" dirty="0"/>
              <a:t>dotyczące rekrutacji </a:t>
            </a:r>
          </a:p>
        </p:txBody>
      </p:sp>
      <p:sp>
        <p:nvSpPr>
          <p:cNvPr id="3" name="Symbol zastępczy zawartości 2"/>
          <p:cNvSpPr>
            <a:spLocks noGrp="1"/>
          </p:cNvSpPr>
          <p:nvPr>
            <p:ph idx="1"/>
          </p:nvPr>
        </p:nvSpPr>
        <p:spPr>
          <a:xfrm>
            <a:off x="761999" y="1845734"/>
            <a:ext cx="11235559" cy="4023360"/>
          </a:xfrm>
        </p:spPr>
        <p:txBody>
          <a:bodyPr>
            <a:normAutofit lnSpcReduction="10000"/>
          </a:bodyPr>
          <a:lstStyle/>
          <a:p>
            <a:pPr algn="just"/>
            <a:r>
              <a:rPr lang="pl-PL" sz="2400" b="1" dirty="0"/>
              <a:t>Przepisy dotyczące rekrutacji </a:t>
            </a:r>
            <a:r>
              <a:rPr lang="pl-PL" sz="2400" dirty="0"/>
              <a:t>weszły w życie </a:t>
            </a:r>
            <a:r>
              <a:rPr lang="pl-PL" sz="2400" b="1" u="sng" dirty="0"/>
              <a:t>z dniem 26 stycznia 2017 r.  </a:t>
            </a:r>
            <a:r>
              <a:rPr lang="pl-PL" sz="2400" dirty="0" smtClean="0"/>
              <a:t>- </a:t>
            </a:r>
            <a:r>
              <a:rPr lang="pl-PL" sz="2400" dirty="0"/>
              <a:t>art. 1 pkt 26 w związku z art. 369 pkt 2 </a:t>
            </a:r>
            <a:r>
              <a:rPr lang="pl-PL" sz="2400" b="1" dirty="0" smtClean="0"/>
              <a:t>PWPO</a:t>
            </a:r>
            <a:endParaRPr lang="pl-PL" sz="2400" b="1" dirty="0"/>
          </a:p>
          <a:p>
            <a:pPr algn="just"/>
            <a:r>
              <a:rPr lang="pl-PL" sz="3200" dirty="0">
                <a:solidFill>
                  <a:srgbClr val="FF0000"/>
                </a:solidFill>
              </a:rPr>
              <a:t>Aktualnie rekrutacja uregulowana jest </a:t>
            </a:r>
            <a:r>
              <a:rPr lang="pl-PL" sz="3200" u="sng" dirty="0">
                <a:solidFill>
                  <a:srgbClr val="FF0000"/>
                </a:solidFill>
              </a:rPr>
              <a:t>w rozdziale 6 ustawy – Prawo oświatowe.</a:t>
            </a:r>
          </a:p>
          <a:p>
            <a:pPr algn="just"/>
            <a:endParaRPr lang="pl-PL" sz="2400" dirty="0"/>
          </a:p>
          <a:p>
            <a:pPr algn="just"/>
            <a:r>
              <a:rPr lang="pl-PL" sz="2400" b="1" dirty="0">
                <a:solidFill>
                  <a:srgbClr val="FF0000"/>
                </a:solidFill>
              </a:rPr>
              <a:t>Wyjątek dotyczy roku szkolnego 2017/2018 </a:t>
            </a:r>
            <a:r>
              <a:rPr lang="pl-PL" sz="2400" b="1" dirty="0"/>
              <a:t>– art. 204 Przepisów wprowadzających ustawę – Prawo oświatowe</a:t>
            </a:r>
            <a:r>
              <a:rPr lang="pl-PL" sz="2400" b="1" dirty="0" smtClean="0"/>
              <a:t>. </a:t>
            </a:r>
            <a:r>
              <a:rPr lang="pl-PL" sz="2400" b="1" i="1" dirty="0" smtClean="0">
                <a:solidFill>
                  <a:srgbClr val="FF0000"/>
                </a:solidFill>
              </a:rPr>
              <a:t>Terminy i kryteria określa </a:t>
            </a:r>
            <a:r>
              <a:rPr lang="pl-PL" sz="2400" b="1" i="1" dirty="0">
                <a:solidFill>
                  <a:srgbClr val="FF0000"/>
                </a:solidFill>
              </a:rPr>
              <a:t>do dnia 15 kwietnia 2017 r. organ prowadzący</a:t>
            </a:r>
            <a:r>
              <a:rPr lang="pl-PL" sz="2400" i="1" dirty="0">
                <a:solidFill>
                  <a:srgbClr val="FF0000"/>
                </a:solidFill>
              </a:rPr>
              <a:t> </a:t>
            </a:r>
            <a:r>
              <a:rPr lang="pl-PL" sz="2400" b="1" i="1" dirty="0" smtClean="0">
                <a:solidFill>
                  <a:srgbClr val="FF0000"/>
                </a:solidFill>
              </a:rPr>
              <a:t> oraz </a:t>
            </a:r>
            <a:r>
              <a:rPr lang="pl-PL" sz="2400" b="1" i="1" dirty="0">
                <a:solidFill>
                  <a:srgbClr val="FF0000"/>
                </a:solidFill>
              </a:rPr>
              <a:t>właściwy kurator </a:t>
            </a:r>
            <a:r>
              <a:rPr lang="pl-PL" sz="2400" b="1" i="1" dirty="0" smtClean="0">
                <a:solidFill>
                  <a:srgbClr val="FF0000"/>
                </a:solidFill>
              </a:rPr>
              <a:t>oświaty (terminy).</a:t>
            </a:r>
            <a:endParaRPr lang="pl-PL" sz="2400" i="1" dirty="0">
              <a:solidFill>
                <a:srgbClr val="FF0000"/>
              </a:solidFill>
            </a:endParaRPr>
          </a:p>
          <a:p>
            <a:pPr algn="just"/>
            <a:r>
              <a:rPr lang="pl-PL" sz="2400" dirty="0"/>
              <a:t>W kolejnych latach szkolnych zastosowanie znajdzie art. 154 ustawy – Prawo </a:t>
            </a:r>
            <a:r>
              <a:rPr lang="pl-PL" sz="2400" dirty="0" smtClean="0"/>
              <a:t>oświatowe </a:t>
            </a:r>
            <a:r>
              <a:rPr lang="pl-PL" sz="2400" b="1" dirty="0" smtClean="0"/>
              <a:t>(„… </a:t>
            </a:r>
            <a:r>
              <a:rPr lang="pl-PL" sz="2400" b="1" dirty="0" smtClean="0"/>
              <a:t>określa </a:t>
            </a:r>
            <a:r>
              <a:rPr lang="pl-PL" sz="2400" b="1" dirty="0" smtClean="0"/>
              <a:t>do </a:t>
            </a:r>
            <a:r>
              <a:rPr lang="pl-PL" sz="2400" b="1" dirty="0" smtClean="0"/>
              <a:t>końca </a:t>
            </a:r>
            <a:r>
              <a:rPr lang="pl-PL" sz="2400" b="1" dirty="0" smtClean="0"/>
              <a:t>stycznia… ”).</a:t>
            </a:r>
            <a:endParaRPr lang="pl-PL" sz="2400" b="1"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5</a:t>
            </a:fld>
            <a:endParaRPr lang="pl-PL"/>
          </a:p>
        </p:txBody>
      </p:sp>
    </p:spTree>
    <p:extLst>
      <p:ext uri="{BB962C8B-B14F-4D97-AF65-F5344CB8AC3E}">
        <p14:creationId xmlns:p14="http://schemas.microsoft.com/office/powerpoint/2010/main" val="42913092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65749" y="302369"/>
            <a:ext cx="10058400" cy="801217"/>
          </a:xfrm>
        </p:spPr>
        <p:txBody>
          <a:bodyPr>
            <a:normAutofit/>
          </a:bodyPr>
          <a:lstStyle/>
          <a:p>
            <a:r>
              <a:rPr lang="pl-PL" sz="4000" dirty="0" smtClean="0"/>
              <a:t>Okres przejściowy rekrutacji</a:t>
            </a:r>
            <a:endParaRPr lang="pl-PL" sz="4000" dirty="0"/>
          </a:p>
        </p:txBody>
      </p:sp>
      <p:sp>
        <p:nvSpPr>
          <p:cNvPr id="3" name="Symbol zastępczy zawartości 2"/>
          <p:cNvSpPr>
            <a:spLocks noGrp="1"/>
          </p:cNvSpPr>
          <p:nvPr>
            <p:ph idx="1"/>
          </p:nvPr>
        </p:nvSpPr>
        <p:spPr/>
        <p:txBody>
          <a:bodyPr/>
          <a:lstStyle/>
          <a:p>
            <a:r>
              <a:rPr lang="pl-PL" sz="2400" b="1" dirty="0"/>
              <a:t>Art. 204 ust. 3 PWPO</a:t>
            </a:r>
          </a:p>
          <a:p>
            <a:endParaRPr lang="pl-PL" dirty="0"/>
          </a:p>
          <a:p>
            <a:pPr algn="just"/>
            <a:r>
              <a:rPr lang="pl-PL" sz="2800" dirty="0"/>
              <a:t>W okresie przejściowym – tj. </a:t>
            </a:r>
            <a:r>
              <a:rPr lang="pl-PL" sz="2800" dirty="0">
                <a:solidFill>
                  <a:srgbClr val="FF0000"/>
                </a:solidFill>
              </a:rPr>
              <a:t>na rok szkolny 2017/2018 </a:t>
            </a:r>
            <a:r>
              <a:rPr lang="pl-PL" sz="2800" dirty="0"/>
              <a:t>– przepis </a:t>
            </a:r>
            <a:br>
              <a:rPr lang="pl-PL" sz="2800" dirty="0"/>
            </a:br>
            <a:r>
              <a:rPr lang="pl-PL" sz="2800" dirty="0"/>
              <a:t>art. 154 ust. 4 ustawy – Prawo oświatowe stosuje się do postępowania rekrutacyjnego </a:t>
            </a:r>
            <a:r>
              <a:rPr lang="pl-PL" sz="2800" dirty="0">
                <a:solidFill>
                  <a:srgbClr val="FF0000"/>
                </a:solidFill>
              </a:rPr>
              <a:t>do klasy I ośmioletniej szkoły podstawowej, </a:t>
            </a:r>
            <a:r>
              <a:rPr lang="pl-PL" sz="2800" b="1" dirty="0">
                <a:solidFill>
                  <a:srgbClr val="FF0000"/>
                </a:solidFill>
              </a:rPr>
              <a:t>z tym, że terminy</a:t>
            </a:r>
            <a:r>
              <a:rPr lang="pl-PL" sz="2800" dirty="0">
                <a:solidFill>
                  <a:srgbClr val="FF0000"/>
                </a:solidFill>
              </a:rPr>
              <a:t>, które miały być podane do końca lutego – podaje się do publicznej wiadomości </a:t>
            </a:r>
            <a:r>
              <a:rPr lang="pl-PL" sz="2800" b="1" u="sng" dirty="0">
                <a:solidFill>
                  <a:srgbClr val="FF0000"/>
                </a:solidFill>
              </a:rPr>
              <a:t>do końca kwietnia</a:t>
            </a:r>
            <a:r>
              <a:rPr lang="pl-PL" sz="2800" dirty="0">
                <a:solidFill>
                  <a:srgbClr val="FF0000"/>
                </a:solidFill>
              </a:rPr>
              <a:t>.</a:t>
            </a:r>
          </a:p>
          <a:p>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6</a:t>
            </a:fld>
            <a:endParaRPr lang="pl-PL"/>
          </a:p>
        </p:txBody>
      </p:sp>
    </p:spTree>
    <p:extLst>
      <p:ext uri="{BB962C8B-B14F-4D97-AF65-F5344CB8AC3E}">
        <p14:creationId xmlns:p14="http://schemas.microsoft.com/office/powerpoint/2010/main" val="311891892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286604"/>
            <a:ext cx="10058400" cy="722390"/>
          </a:xfrm>
        </p:spPr>
        <p:txBody>
          <a:bodyPr>
            <a:normAutofit/>
          </a:bodyPr>
          <a:lstStyle/>
          <a:p>
            <a:r>
              <a:rPr lang="pl-PL" sz="4000" dirty="0"/>
              <a:t>Okres przejściowy rekrutacji</a:t>
            </a:r>
          </a:p>
        </p:txBody>
      </p:sp>
      <p:sp>
        <p:nvSpPr>
          <p:cNvPr id="3" name="Symbol zastępczy zawartości 2"/>
          <p:cNvSpPr>
            <a:spLocks noGrp="1"/>
          </p:cNvSpPr>
          <p:nvPr>
            <p:ph idx="1"/>
          </p:nvPr>
        </p:nvSpPr>
        <p:spPr>
          <a:xfrm>
            <a:off x="1097279" y="1760561"/>
            <a:ext cx="10632265" cy="4514115"/>
          </a:xfrm>
        </p:spPr>
        <p:txBody>
          <a:bodyPr>
            <a:normAutofit/>
          </a:bodyPr>
          <a:lstStyle/>
          <a:p>
            <a:r>
              <a:rPr lang="pl-PL" sz="2400" b="1" dirty="0"/>
              <a:t>Art. 204 ust. 4 PWPO</a:t>
            </a:r>
          </a:p>
          <a:p>
            <a:r>
              <a:rPr lang="pl-PL" sz="2400" dirty="0" smtClean="0"/>
              <a:t>Przepisy </a:t>
            </a:r>
            <a:r>
              <a:rPr lang="pl-PL" sz="2400" dirty="0"/>
              <a:t>art. 20wa ust. 2 i 4 ustawy o systemie oświaty w brzmieniu dotychczasowym, stosuje się do postępowania rekrutacyjnego </a:t>
            </a:r>
            <a:r>
              <a:rPr lang="pl-PL" sz="2400" dirty="0">
                <a:solidFill>
                  <a:srgbClr val="FF0000"/>
                </a:solidFill>
              </a:rPr>
              <a:t>na rok szkolny 2017/2018 do:</a:t>
            </a:r>
          </a:p>
          <a:p>
            <a:r>
              <a:rPr lang="pl-PL" sz="2400" dirty="0"/>
              <a:t>-  klasy I publicznej szkoły ponadgimnazjalnej,</a:t>
            </a:r>
          </a:p>
          <a:p>
            <a:r>
              <a:rPr lang="pl-PL" sz="2400" dirty="0"/>
              <a:t>- klasy I publicznej szkoły ponadpodstawowej, o której mowa w art. 18 ust. 1 pkt 2 lit. c (</a:t>
            </a:r>
            <a:r>
              <a:rPr lang="pl-PL" sz="2400" i="1" dirty="0"/>
              <a:t>trzyletnia branżowa szkoła I stopnia</a:t>
            </a:r>
            <a:r>
              <a:rPr lang="pl-PL" sz="2400" dirty="0"/>
              <a:t>) ustawy - Prawo oświatowe, </a:t>
            </a:r>
          </a:p>
          <a:p>
            <a:r>
              <a:rPr lang="pl-PL" sz="2400" dirty="0"/>
              <a:t>- na semestr pierwszy klas I publicznych szkół policealnych, </a:t>
            </a:r>
          </a:p>
          <a:p>
            <a:r>
              <a:rPr lang="pl-PL" sz="2400" dirty="0"/>
              <a:t>- </a:t>
            </a:r>
            <a:r>
              <a:rPr lang="pl-PL" sz="2400" dirty="0">
                <a:solidFill>
                  <a:srgbClr val="FF0000"/>
                </a:solidFill>
              </a:rPr>
              <a:t>z tym że </a:t>
            </a:r>
            <a:r>
              <a:rPr lang="pl-PL" sz="2400" b="1" u="sng" dirty="0">
                <a:solidFill>
                  <a:srgbClr val="FF0000"/>
                </a:solidFill>
              </a:rPr>
              <a:t>terminy</a:t>
            </a:r>
            <a:r>
              <a:rPr lang="pl-PL" sz="2400" dirty="0">
                <a:solidFill>
                  <a:srgbClr val="FF0000"/>
                </a:solidFill>
              </a:rPr>
              <a:t>, które miały być podane do końca lutego, podaje się do publicznej wiadomości </a:t>
            </a:r>
            <a:r>
              <a:rPr lang="pl-PL" sz="2400" b="1" u="sng" dirty="0">
                <a:solidFill>
                  <a:srgbClr val="FF0000"/>
                </a:solidFill>
              </a:rPr>
              <a:t>do końca kwietnia.</a:t>
            </a:r>
          </a:p>
        </p:txBody>
      </p:sp>
      <p:sp>
        <p:nvSpPr>
          <p:cNvPr id="4" name="Symbol zastępczy numeru slajdu 3"/>
          <p:cNvSpPr>
            <a:spLocks noGrp="1"/>
          </p:cNvSpPr>
          <p:nvPr>
            <p:ph type="sldNum" sz="quarter" idx="12"/>
          </p:nvPr>
        </p:nvSpPr>
        <p:spPr/>
        <p:txBody>
          <a:bodyPr/>
          <a:lstStyle/>
          <a:p>
            <a:fld id="{855A00D9-A257-4ED6-82A5-BF4EB1D23AB9}" type="slidenum">
              <a:rPr lang="pl-PL" smtClean="0"/>
              <a:t>7</a:t>
            </a:fld>
            <a:endParaRPr lang="pl-PL"/>
          </a:p>
        </p:txBody>
      </p:sp>
    </p:spTree>
    <p:extLst>
      <p:ext uri="{BB962C8B-B14F-4D97-AF65-F5344CB8AC3E}">
        <p14:creationId xmlns:p14="http://schemas.microsoft.com/office/powerpoint/2010/main" val="12726448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342900" y="286603"/>
            <a:ext cx="11849100" cy="1142147"/>
          </a:xfrm>
        </p:spPr>
        <p:txBody>
          <a:bodyPr>
            <a:noAutofit/>
          </a:bodyPr>
          <a:lstStyle/>
          <a:p>
            <a:r>
              <a:rPr lang="pl-PL" sz="3600" b="1" dirty="0"/>
              <a:t>Zakres przedmiotowy ustawy o systemie </a:t>
            </a:r>
            <a:r>
              <a:rPr lang="pl-PL" sz="3600" b="1" dirty="0" smtClean="0"/>
              <a:t>oświaty </a:t>
            </a:r>
            <a:r>
              <a:rPr lang="pl-PL" sz="3600" dirty="0" smtClean="0"/>
              <a:t>(</a:t>
            </a:r>
            <a:r>
              <a:rPr lang="pl-PL" sz="3600" dirty="0"/>
              <a:t>Dz. U. z 2016 r. poz. 1943, 1954, 1985 i 2169 oraz z 2017 r. poz. 60</a:t>
            </a:r>
            <a:r>
              <a:rPr lang="pl-PL" sz="3600" dirty="0" smtClean="0"/>
              <a:t>):</a:t>
            </a:r>
            <a:endParaRPr lang="pl-PL" sz="3600" dirty="0"/>
          </a:p>
        </p:txBody>
      </p:sp>
      <p:sp>
        <p:nvSpPr>
          <p:cNvPr id="3" name="Symbol zastępczy zawartości 2"/>
          <p:cNvSpPr>
            <a:spLocks noGrp="1"/>
          </p:cNvSpPr>
          <p:nvPr>
            <p:ph idx="1"/>
          </p:nvPr>
        </p:nvSpPr>
        <p:spPr>
          <a:xfrm>
            <a:off x="1097280" y="1797269"/>
            <a:ext cx="10058400" cy="4291803"/>
          </a:xfrm>
        </p:spPr>
        <p:txBody>
          <a:bodyPr>
            <a:normAutofit lnSpcReduction="10000"/>
          </a:bodyPr>
          <a:lstStyle/>
          <a:p>
            <a:pPr algn="just"/>
            <a:r>
              <a:rPr lang="pl-PL" sz="2400" dirty="0" smtClean="0"/>
              <a:t>- </a:t>
            </a:r>
            <a:r>
              <a:rPr lang="pl-PL" sz="2400" dirty="0"/>
              <a:t>zadania centralnej i okręgowych komisji egzaminacyjnych,</a:t>
            </a:r>
          </a:p>
          <a:p>
            <a:pPr algn="just"/>
            <a:r>
              <a:rPr lang="pl-PL" sz="2400" dirty="0"/>
              <a:t>- egzaminy eksternistyczne,</a:t>
            </a:r>
          </a:p>
          <a:p>
            <a:pPr algn="just"/>
            <a:r>
              <a:rPr lang="pl-PL" sz="2400" dirty="0"/>
              <a:t>- opłaty za wychowanie przedszkolne,</a:t>
            </a:r>
          </a:p>
          <a:p>
            <a:pPr algn="just"/>
            <a:r>
              <a:rPr lang="pl-PL" sz="2400" dirty="0"/>
              <a:t>- podręczniki,</a:t>
            </a:r>
          </a:p>
          <a:p>
            <a:pPr algn="just"/>
            <a:r>
              <a:rPr lang="pl-PL" sz="2400" b="1" dirty="0">
                <a:solidFill>
                  <a:schemeClr val="tx1"/>
                </a:solidFill>
              </a:rPr>
              <a:t>- ocenianie, klasyfikowanie i promowanie uczniów,</a:t>
            </a:r>
          </a:p>
          <a:p>
            <a:pPr algn="just"/>
            <a:r>
              <a:rPr lang="pl-PL" sz="2400" dirty="0"/>
              <a:t>- finansowanie szkół i placówek publicznych i niepublicznych prowadzonych przez osoby fizyczne i osoby prawne inne niż jednostki samorządu terytorialnego,</a:t>
            </a:r>
          </a:p>
          <a:p>
            <a:pPr algn="just"/>
            <a:r>
              <a:rPr lang="pl-PL" sz="2400" dirty="0"/>
              <a:t>- stypendia dla uczniów,</a:t>
            </a:r>
          </a:p>
          <a:p>
            <a:pPr algn="just"/>
            <a:r>
              <a:rPr lang="pl-PL" sz="2400" dirty="0"/>
              <a:t>- organizowanie form wypoczynku dzieci i młodzieży.</a:t>
            </a:r>
          </a:p>
          <a:p>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8</a:t>
            </a:fld>
            <a:endParaRPr lang="pl-PL"/>
          </a:p>
        </p:txBody>
      </p:sp>
    </p:spTree>
    <p:extLst>
      <p:ext uri="{BB962C8B-B14F-4D97-AF65-F5344CB8AC3E}">
        <p14:creationId xmlns:p14="http://schemas.microsoft.com/office/powerpoint/2010/main" val="39010257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286603"/>
            <a:ext cx="10058400" cy="880045"/>
          </a:xfrm>
        </p:spPr>
        <p:txBody>
          <a:bodyPr>
            <a:normAutofit/>
          </a:bodyPr>
          <a:lstStyle/>
          <a:p>
            <a:r>
              <a:rPr lang="pl-PL" sz="4000" dirty="0" smtClean="0"/>
              <a:t>Przekształcenie szkoły podstawowej</a:t>
            </a:r>
            <a:endParaRPr lang="pl-PL" sz="4000" dirty="0"/>
          </a:p>
        </p:txBody>
      </p:sp>
      <p:sp>
        <p:nvSpPr>
          <p:cNvPr id="3" name="Symbol zastępczy zawartości 2"/>
          <p:cNvSpPr>
            <a:spLocks noGrp="1"/>
          </p:cNvSpPr>
          <p:nvPr>
            <p:ph idx="1"/>
          </p:nvPr>
        </p:nvSpPr>
        <p:spPr/>
        <p:txBody>
          <a:bodyPr>
            <a:normAutofit fontScale="92500" lnSpcReduction="10000"/>
          </a:bodyPr>
          <a:lstStyle/>
          <a:p>
            <a:r>
              <a:rPr lang="pl-PL" sz="3000" b="1" dirty="0"/>
              <a:t>Art. </a:t>
            </a:r>
            <a:r>
              <a:rPr lang="pl-PL" sz="3000" b="1" dirty="0" smtClean="0"/>
              <a:t>117  </a:t>
            </a:r>
            <a:r>
              <a:rPr lang="pl-PL" sz="3000" b="1" dirty="0"/>
              <a:t>PWPO</a:t>
            </a:r>
          </a:p>
          <a:p>
            <a:pPr algn="just"/>
            <a:r>
              <a:rPr lang="pl-PL" sz="2800" dirty="0" smtClean="0"/>
              <a:t>Z </a:t>
            </a:r>
            <a:r>
              <a:rPr lang="pl-PL" sz="2800" dirty="0"/>
              <a:t>dniem  1 września 2017 r. dotychczasowa 6-letnia szkoła podstawowa </a:t>
            </a:r>
            <a:r>
              <a:rPr lang="pl-PL" sz="2800" dirty="0">
                <a:solidFill>
                  <a:srgbClr val="FF0000"/>
                </a:solidFill>
              </a:rPr>
              <a:t>staje się </a:t>
            </a:r>
            <a:r>
              <a:rPr lang="pl-PL" sz="2800" dirty="0"/>
              <a:t>8-letnią szkołą podstawową. Organ stanowiący JST zobowiązany będzie </a:t>
            </a:r>
            <a:r>
              <a:rPr lang="pl-PL" sz="2800" b="1" u="sng" dirty="0"/>
              <a:t>do 30 listopada 2017 r. </a:t>
            </a:r>
            <a:r>
              <a:rPr lang="pl-PL" sz="2800" dirty="0"/>
              <a:t>stwierdzić to przekształcenie w drodze uchwały. </a:t>
            </a:r>
            <a:endParaRPr lang="pl-PL" sz="2800" dirty="0" smtClean="0"/>
          </a:p>
          <a:p>
            <a:pPr algn="just"/>
            <a:endParaRPr lang="pl-PL" sz="2800" dirty="0"/>
          </a:p>
          <a:p>
            <a:pPr algn="just"/>
            <a:r>
              <a:rPr lang="pl-PL" sz="2800" dirty="0"/>
              <a:t>Z dniem 1 września 2017 r. dotychczasowa szkoła podstawowa obejmująca strukturą organizacyjną </a:t>
            </a:r>
            <a:r>
              <a:rPr lang="pl-PL" sz="2800" dirty="0">
                <a:solidFill>
                  <a:srgbClr val="FF0000"/>
                </a:solidFill>
              </a:rPr>
              <a:t>część klas </a:t>
            </a:r>
            <a:r>
              <a:rPr lang="pl-PL" sz="2800" dirty="0"/>
              <a:t>sześcioletniej szkoły podstawowej staje się ośmioletnią szkołą podstawową obejmującą strukturą </a:t>
            </a:r>
            <a:r>
              <a:rPr lang="pl-PL" sz="2800" dirty="0" smtClean="0"/>
              <a:t>organizacyjną </a:t>
            </a:r>
            <a:r>
              <a:rPr lang="pl-PL" sz="2800" b="1" u="sng" dirty="0" smtClean="0">
                <a:solidFill>
                  <a:srgbClr val="FF0000"/>
                </a:solidFill>
              </a:rPr>
              <a:t>te </a:t>
            </a:r>
            <a:r>
              <a:rPr lang="pl-PL" sz="2800" b="1" u="sng" dirty="0">
                <a:solidFill>
                  <a:srgbClr val="FF0000"/>
                </a:solidFill>
              </a:rPr>
              <a:t>same klasy szkoły podstawowej.</a:t>
            </a:r>
          </a:p>
          <a:p>
            <a:pPr algn="just"/>
            <a:endParaRPr lang="pl-PL" sz="2800"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9</a:t>
            </a:fld>
            <a:endParaRPr lang="pl-PL"/>
          </a:p>
        </p:txBody>
      </p:sp>
    </p:spTree>
    <p:extLst>
      <p:ext uri="{BB962C8B-B14F-4D97-AF65-F5344CB8AC3E}">
        <p14:creationId xmlns:p14="http://schemas.microsoft.com/office/powerpoint/2010/main" val="226450274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a:bodyPr>
          <a:lstStyle/>
          <a:p>
            <a:r>
              <a:rPr lang="pl-PL" sz="4000" dirty="0"/>
              <a:t>Przekształcenie szkoły podstawowej</a:t>
            </a:r>
          </a:p>
        </p:txBody>
      </p:sp>
      <p:sp>
        <p:nvSpPr>
          <p:cNvPr id="3" name="Symbol zastępczy zawartości 2"/>
          <p:cNvSpPr>
            <a:spLocks noGrp="1"/>
          </p:cNvSpPr>
          <p:nvPr>
            <p:ph idx="1"/>
          </p:nvPr>
        </p:nvSpPr>
        <p:spPr/>
        <p:txBody>
          <a:bodyPr>
            <a:normAutofit/>
          </a:bodyPr>
          <a:lstStyle/>
          <a:p>
            <a:pPr algn="just"/>
            <a:r>
              <a:rPr lang="pl-PL" sz="2800" b="1" dirty="0"/>
              <a:t>Art. </a:t>
            </a:r>
            <a:r>
              <a:rPr lang="pl-PL" sz="2800" b="1" dirty="0" smtClean="0"/>
              <a:t>117. 6.  </a:t>
            </a:r>
            <a:r>
              <a:rPr lang="pl-PL" sz="2800" b="1" dirty="0"/>
              <a:t>PWPO</a:t>
            </a:r>
          </a:p>
          <a:p>
            <a:pPr algn="just"/>
            <a:endParaRPr lang="pl-PL" sz="2800" dirty="0"/>
          </a:p>
          <a:p>
            <a:pPr algn="just"/>
            <a:r>
              <a:rPr lang="pl-PL" sz="2800" dirty="0"/>
              <a:t>Organ stanowiący jednostki samorządu terytorialnego albo osoba prawna niebędąca jednostką samorządu terytorialnego lub osoba fizyczna prowadzące publiczną </a:t>
            </a:r>
            <a:r>
              <a:rPr lang="pl-PL" sz="2800" b="1" dirty="0"/>
              <a:t>szkołę podstawową obejmującą część klas szkoły podstawowej </a:t>
            </a:r>
            <a:r>
              <a:rPr lang="pl-PL" sz="2800" b="1" dirty="0">
                <a:solidFill>
                  <a:srgbClr val="FF0000"/>
                </a:solidFill>
              </a:rPr>
              <a:t>może postanowić o zwiększeniu liczby klas objętych strukturą organizacyjną ośmioletniej szkoły podstawowej</a:t>
            </a:r>
            <a:r>
              <a:rPr lang="pl-PL" sz="2800" b="1" dirty="0"/>
              <a:t> </a:t>
            </a:r>
            <a:r>
              <a:rPr lang="pl-PL" sz="2800" dirty="0"/>
              <a:t>obejmującej część klas szkoły podstawowej.</a:t>
            </a:r>
          </a:p>
        </p:txBody>
      </p:sp>
      <p:sp>
        <p:nvSpPr>
          <p:cNvPr id="4" name="Symbol zastępczy numeru slajdu 3"/>
          <p:cNvSpPr>
            <a:spLocks noGrp="1"/>
          </p:cNvSpPr>
          <p:nvPr>
            <p:ph type="sldNum" sz="quarter" idx="12"/>
          </p:nvPr>
        </p:nvSpPr>
        <p:spPr/>
        <p:txBody>
          <a:bodyPr/>
          <a:lstStyle/>
          <a:p>
            <a:fld id="{855A00D9-A257-4ED6-82A5-BF4EB1D23AB9}" type="slidenum">
              <a:rPr lang="pl-PL" smtClean="0"/>
              <a:t>10</a:t>
            </a:fld>
            <a:endParaRPr lang="pl-PL"/>
          </a:p>
        </p:txBody>
      </p:sp>
    </p:spTree>
    <p:extLst>
      <p:ext uri="{BB962C8B-B14F-4D97-AF65-F5344CB8AC3E}">
        <p14:creationId xmlns:p14="http://schemas.microsoft.com/office/powerpoint/2010/main" val="149644177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a:bodyPr>
          <a:lstStyle/>
          <a:p>
            <a:r>
              <a:rPr lang="pl-PL" sz="4000" dirty="0" smtClean="0"/>
              <a:t>Uczniowie szkoły podstawowej</a:t>
            </a:r>
            <a:endParaRPr lang="pl-PL" sz="4000" dirty="0"/>
          </a:p>
        </p:txBody>
      </p:sp>
      <p:sp>
        <p:nvSpPr>
          <p:cNvPr id="3" name="Symbol zastępczy zawartości 2"/>
          <p:cNvSpPr>
            <a:spLocks noGrp="1"/>
          </p:cNvSpPr>
          <p:nvPr>
            <p:ph idx="1"/>
          </p:nvPr>
        </p:nvSpPr>
        <p:spPr/>
        <p:txBody>
          <a:bodyPr/>
          <a:lstStyle/>
          <a:p>
            <a:r>
              <a:rPr lang="pl-PL" sz="2800" b="1" dirty="0">
                <a:solidFill>
                  <a:schemeClr val="tx1"/>
                </a:solidFill>
              </a:rPr>
              <a:t>Art.  118. </a:t>
            </a:r>
            <a:r>
              <a:rPr lang="pl-PL" sz="2800" b="1" dirty="0"/>
              <a:t>PWPO</a:t>
            </a:r>
          </a:p>
          <a:p>
            <a:endParaRPr lang="pl-PL" dirty="0"/>
          </a:p>
          <a:p>
            <a:pPr algn="just"/>
            <a:r>
              <a:rPr lang="pl-PL" sz="2800" dirty="0"/>
              <a:t>Z dniem 1 września 2017 r. uczniowie klas I-VI dotychczasowej sześcioletniej szkoły podstawowej </a:t>
            </a:r>
            <a:r>
              <a:rPr lang="pl-PL" sz="2800" b="1" dirty="0">
                <a:solidFill>
                  <a:srgbClr val="FF0000"/>
                </a:solidFill>
              </a:rPr>
              <a:t>stają się </a:t>
            </a:r>
            <a:r>
              <a:rPr lang="pl-PL" sz="2800" b="1" dirty="0"/>
              <a:t>uczniami odpowiednich klas ośmioletniej szkoły podstawowej</a:t>
            </a:r>
            <a:r>
              <a:rPr lang="pl-PL" sz="2800" dirty="0"/>
              <a:t>. W roku szkolnym 2016/2017 uczniowie klasy VI dotychczasowej sześcioletniej szkoły podstawowej </a:t>
            </a:r>
            <a:r>
              <a:rPr lang="pl-PL" sz="2800" dirty="0">
                <a:solidFill>
                  <a:srgbClr val="FF0000"/>
                </a:solidFill>
              </a:rPr>
              <a:t>podlegają promocji do klasy VII </a:t>
            </a:r>
            <a:r>
              <a:rPr lang="pl-PL" sz="2800" dirty="0"/>
              <a:t>szkoły podstawowej. </a:t>
            </a:r>
          </a:p>
          <a:p>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11</a:t>
            </a:fld>
            <a:endParaRPr lang="pl-PL"/>
          </a:p>
        </p:txBody>
      </p:sp>
    </p:spTree>
    <p:extLst>
      <p:ext uri="{BB962C8B-B14F-4D97-AF65-F5344CB8AC3E}">
        <p14:creationId xmlns:p14="http://schemas.microsoft.com/office/powerpoint/2010/main" val="250424749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286603"/>
            <a:ext cx="10058400" cy="832749"/>
          </a:xfrm>
        </p:spPr>
        <p:txBody>
          <a:bodyPr>
            <a:normAutofit/>
          </a:bodyPr>
          <a:lstStyle/>
          <a:p>
            <a:r>
              <a:rPr lang="pl-PL" sz="4000" dirty="0" smtClean="0"/>
              <a:t>Likwidacja klas gimnazjum</a:t>
            </a:r>
            <a:endParaRPr lang="pl-PL" sz="4000" dirty="0"/>
          </a:p>
        </p:txBody>
      </p:sp>
      <p:sp>
        <p:nvSpPr>
          <p:cNvPr id="3" name="Symbol zastępczy zawartości 2"/>
          <p:cNvSpPr>
            <a:spLocks noGrp="1"/>
          </p:cNvSpPr>
          <p:nvPr>
            <p:ph idx="1"/>
          </p:nvPr>
        </p:nvSpPr>
        <p:spPr>
          <a:xfrm>
            <a:off x="1097279" y="1845734"/>
            <a:ext cx="10301189" cy="4023360"/>
          </a:xfrm>
        </p:spPr>
        <p:txBody>
          <a:bodyPr>
            <a:normAutofit/>
          </a:bodyPr>
          <a:lstStyle/>
          <a:p>
            <a:r>
              <a:rPr lang="pl-PL" sz="2800" b="1" dirty="0"/>
              <a:t>Art. 127. PWPO</a:t>
            </a:r>
          </a:p>
          <a:p>
            <a:pPr algn="just"/>
            <a:r>
              <a:rPr lang="pl-PL" sz="2800" dirty="0" smtClean="0"/>
              <a:t>Z </a:t>
            </a:r>
            <a:r>
              <a:rPr lang="pl-PL" sz="2800" dirty="0"/>
              <a:t>dniem 1 września 2017 r. </a:t>
            </a:r>
            <a:r>
              <a:rPr lang="pl-PL" sz="2800" b="1" dirty="0">
                <a:solidFill>
                  <a:srgbClr val="FF0000"/>
                </a:solidFill>
              </a:rPr>
              <a:t>likwiduje się </a:t>
            </a:r>
            <a:r>
              <a:rPr lang="pl-PL" sz="2800" dirty="0"/>
              <a:t>klasę I, a w latach następnych kolejne klasy dotychczasowego gimnazjum.</a:t>
            </a:r>
          </a:p>
          <a:p>
            <a:pPr algn="just"/>
            <a:endParaRPr lang="pl-PL" sz="2800" dirty="0"/>
          </a:p>
          <a:p>
            <a:pPr algn="just"/>
            <a:r>
              <a:rPr lang="pl-PL" sz="2800" dirty="0"/>
              <a:t>Organ stanowiący jednostki samorządu terytorialnego prowadzącej dotychczasowe gimnazjum, w terminie </a:t>
            </a:r>
            <a:r>
              <a:rPr lang="pl-PL" sz="2800" b="1" u="sng" dirty="0"/>
              <a:t>do dnia 30 listopada 2019 r., </a:t>
            </a:r>
            <a:r>
              <a:rPr lang="pl-PL" sz="2800" dirty="0"/>
              <a:t>w drodze uchwały, </a:t>
            </a:r>
            <a:r>
              <a:rPr lang="pl-PL" sz="2800" dirty="0">
                <a:solidFill>
                  <a:srgbClr val="FF0000"/>
                </a:solidFill>
              </a:rPr>
              <a:t>stwierdza zakończenie jego działalności.</a:t>
            </a:r>
          </a:p>
          <a:p>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12</a:t>
            </a:fld>
            <a:endParaRPr lang="pl-PL"/>
          </a:p>
        </p:txBody>
      </p:sp>
    </p:spTree>
    <p:extLst>
      <p:ext uri="{BB962C8B-B14F-4D97-AF65-F5344CB8AC3E}">
        <p14:creationId xmlns:p14="http://schemas.microsoft.com/office/powerpoint/2010/main" val="203951399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79" y="286603"/>
            <a:ext cx="10301189" cy="1195355"/>
          </a:xfrm>
        </p:spPr>
        <p:txBody>
          <a:bodyPr>
            <a:normAutofit/>
          </a:bodyPr>
          <a:lstStyle/>
          <a:p>
            <a:r>
              <a:rPr lang="pl-PL" sz="4000" dirty="0" smtClean="0"/>
              <a:t>Brak promocji w </a:t>
            </a:r>
            <a:r>
              <a:rPr lang="pl-PL" sz="4000" dirty="0"/>
              <a:t>gimnazjum - </a:t>
            </a:r>
            <a:r>
              <a:rPr lang="pl-PL" sz="4000" dirty="0" smtClean="0"/>
              <a:t>art</a:t>
            </a:r>
            <a:r>
              <a:rPr lang="pl-PL" sz="4000" dirty="0"/>
              <a:t>. </a:t>
            </a:r>
            <a:r>
              <a:rPr lang="pl-PL" sz="4000" dirty="0" smtClean="0"/>
              <a:t>128 </a:t>
            </a:r>
            <a:r>
              <a:rPr lang="pl-PL" sz="4000" dirty="0"/>
              <a:t>PWPO</a:t>
            </a:r>
            <a:r>
              <a:rPr lang="pl-PL" sz="4000" b="1" dirty="0"/>
              <a:t/>
            </a:r>
            <a:br>
              <a:rPr lang="pl-PL" sz="4000" b="1" dirty="0"/>
            </a:br>
            <a:endParaRPr lang="pl-PL" sz="4000" dirty="0"/>
          </a:p>
        </p:txBody>
      </p:sp>
      <p:sp>
        <p:nvSpPr>
          <p:cNvPr id="3" name="Symbol zastępczy zawartości 2"/>
          <p:cNvSpPr>
            <a:spLocks noGrp="1"/>
          </p:cNvSpPr>
          <p:nvPr>
            <p:ph idx="1"/>
          </p:nvPr>
        </p:nvSpPr>
        <p:spPr>
          <a:xfrm>
            <a:off x="488731" y="1749972"/>
            <a:ext cx="11382703" cy="4572000"/>
          </a:xfrm>
        </p:spPr>
        <p:txBody>
          <a:bodyPr>
            <a:normAutofit fontScale="92500"/>
          </a:bodyPr>
          <a:lstStyle/>
          <a:p>
            <a:pPr algn="just"/>
            <a:r>
              <a:rPr lang="pl-PL" sz="2400" dirty="0"/>
              <a:t>Uczeń klasy I dotychczasowego gimnazjum, który w roku szkolnym 2016/2017 </a:t>
            </a:r>
            <a:r>
              <a:rPr lang="pl-PL" sz="2400" b="1" dirty="0">
                <a:solidFill>
                  <a:srgbClr val="FF0000"/>
                </a:solidFill>
              </a:rPr>
              <a:t>nie otrzymał promocji</a:t>
            </a:r>
            <a:r>
              <a:rPr lang="pl-PL" sz="2400" dirty="0">
                <a:solidFill>
                  <a:srgbClr val="FF0000"/>
                </a:solidFill>
              </a:rPr>
              <a:t> </a:t>
            </a:r>
            <a:r>
              <a:rPr lang="pl-PL" sz="2400" dirty="0"/>
              <a:t>do klasy II, z dniem 1 września 2017 r. </a:t>
            </a:r>
            <a:r>
              <a:rPr lang="pl-PL" sz="2400" dirty="0">
                <a:solidFill>
                  <a:srgbClr val="FF0000"/>
                </a:solidFill>
              </a:rPr>
              <a:t>staje się uczniem </a:t>
            </a:r>
            <a:r>
              <a:rPr lang="pl-PL" sz="2400" dirty="0"/>
              <a:t>klasy VII szkoły podstawowej, z tym że dyrektor dotychczasowego gimnazjum, po uzgodnieniu z organem prowadzącym, informuje tego ucznia, w której szkole będzie realizował obowiązek szkolny.</a:t>
            </a:r>
          </a:p>
          <a:p>
            <a:pPr algn="just"/>
            <a:r>
              <a:rPr lang="pl-PL" sz="2400" dirty="0">
                <a:solidFill>
                  <a:srgbClr val="FF0000"/>
                </a:solidFill>
              </a:rPr>
              <a:t>Uczeń klasy II </a:t>
            </a:r>
            <a:r>
              <a:rPr lang="pl-PL" sz="2400" dirty="0"/>
              <a:t>dotychczasowego gimnazjum, który w roku szkolnym 2017/2018 nie otrzymał promocji do klasy III, z dniem 1 września 2018 r. </a:t>
            </a:r>
            <a:r>
              <a:rPr lang="pl-PL" sz="2400" dirty="0">
                <a:solidFill>
                  <a:srgbClr val="FF0000"/>
                </a:solidFill>
              </a:rPr>
              <a:t>staje się uczniem klasy VIII </a:t>
            </a:r>
            <a:r>
              <a:rPr lang="pl-PL" sz="2400" dirty="0"/>
              <a:t>szkoły podstawowej, z tym że dyrektor dotychczasowego gimnazjum, po uzgodnieniu z organem prowadzącym, informuje tego ucznia, w której szkole będzie realizował obowiązek szkolny.</a:t>
            </a:r>
          </a:p>
          <a:p>
            <a:pPr algn="just"/>
            <a:r>
              <a:rPr lang="pl-PL" sz="2400" b="1" dirty="0">
                <a:solidFill>
                  <a:srgbClr val="FF0000"/>
                </a:solidFill>
              </a:rPr>
              <a:t>Uczeń klasy III</a:t>
            </a:r>
            <a:r>
              <a:rPr lang="pl-PL" sz="2400" b="1" dirty="0"/>
              <a:t> </a:t>
            </a:r>
            <a:r>
              <a:rPr lang="pl-PL" sz="2400" dirty="0"/>
              <a:t>dotychczasowego gimnazjum, który w roku szkolnym 2018/2019 nie ukończył tej szkoły, z dniem 1 września 2019 r. </a:t>
            </a:r>
            <a:r>
              <a:rPr lang="pl-PL" sz="2400" b="1" dirty="0">
                <a:solidFill>
                  <a:srgbClr val="FF0000"/>
                </a:solidFill>
              </a:rPr>
              <a:t>staje się uczniem klasy VIII </a:t>
            </a:r>
            <a:r>
              <a:rPr lang="pl-PL" sz="2400" dirty="0"/>
              <a:t>szkoły podstawowej, z tym że dyrektor dotychczasowego gimnazjum, po uzgodnieniu z organem prowadzącym, informuje tego ucznia, w której szkole będzie realizował obowiązek szkolny.</a:t>
            </a:r>
          </a:p>
          <a:p>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13</a:t>
            </a:fld>
            <a:endParaRPr lang="pl-PL"/>
          </a:p>
        </p:txBody>
      </p:sp>
    </p:spTree>
    <p:extLst>
      <p:ext uri="{BB962C8B-B14F-4D97-AF65-F5344CB8AC3E}">
        <p14:creationId xmlns:p14="http://schemas.microsoft.com/office/powerpoint/2010/main" val="301765136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286603"/>
            <a:ext cx="10058400" cy="1494899"/>
          </a:xfrm>
        </p:spPr>
        <p:txBody>
          <a:bodyPr>
            <a:normAutofit/>
          </a:bodyPr>
          <a:lstStyle/>
          <a:p>
            <a:r>
              <a:rPr lang="pl-PL" sz="4000" dirty="0" smtClean="0"/>
              <a:t>Inny język obcy? </a:t>
            </a:r>
            <a:r>
              <a:rPr lang="pl-PL" sz="4000" dirty="0"/>
              <a:t>- art. </a:t>
            </a:r>
            <a:r>
              <a:rPr lang="pl-PL" sz="4000" dirty="0" smtClean="0"/>
              <a:t>128. 4. PWPO</a:t>
            </a:r>
            <a:r>
              <a:rPr lang="pl-PL" sz="4000" b="1" dirty="0"/>
              <a:t/>
            </a:r>
            <a:br>
              <a:rPr lang="pl-PL" sz="4000" b="1" dirty="0"/>
            </a:br>
            <a:endParaRPr lang="pl-PL" sz="4000" dirty="0"/>
          </a:p>
        </p:txBody>
      </p:sp>
      <p:sp>
        <p:nvSpPr>
          <p:cNvPr id="3" name="Symbol zastępczy zawartości 2"/>
          <p:cNvSpPr>
            <a:spLocks noGrp="1"/>
          </p:cNvSpPr>
          <p:nvPr>
            <p:ph idx="1"/>
          </p:nvPr>
        </p:nvSpPr>
        <p:spPr>
          <a:xfrm>
            <a:off x="614855" y="1765737"/>
            <a:ext cx="11225047" cy="4524703"/>
          </a:xfrm>
        </p:spPr>
        <p:txBody>
          <a:bodyPr>
            <a:normAutofit lnSpcReduction="10000"/>
          </a:bodyPr>
          <a:lstStyle/>
          <a:p>
            <a:pPr algn="just"/>
            <a:r>
              <a:rPr lang="pl-PL" sz="2200" dirty="0"/>
              <a:t>Jeżeli uczeń w dotychczasowym gimnazjum, uczył się jako przedmiotu obowiązkowego </a:t>
            </a:r>
            <a:r>
              <a:rPr lang="pl-PL" sz="2200" b="1" dirty="0"/>
              <a:t>języka obcego nowożytnego innego niż język obcy nowożytny</a:t>
            </a:r>
            <a:r>
              <a:rPr lang="pl-PL" sz="2200" dirty="0"/>
              <a:t> nauczany w oddziale szkoły podstawowej, której uczniem się staje, a rozkład zajęć edukacyjnych uniemożliwia mu uczęszczanie w innym oddziale lub grupie w tej szkole na zajęcia z języka obcego nowożytnego, którego uczył się w dotychczasowym gimnazjum, </a:t>
            </a:r>
            <a:r>
              <a:rPr lang="pl-PL" sz="2200" b="1" dirty="0">
                <a:solidFill>
                  <a:srgbClr val="FF0000"/>
                </a:solidFill>
              </a:rPr>
              <a:t>uczeń jest obowiązany:</a:t>
            </a:r>
          </a:p>
          <a:p>
            <a:pPr algn="just"/>
            <a:r>
              <a:rPr lang="pl-PL" sz="2200" dirty="0"/>
              <a:t>1) uczyć się języka obcego nowożytnego nauczanego w oddziale szkoły podstawowej, której uczniem się staje, wyrównując we własnym zakresie różnice programowe do końca roku szkolnego albo</a:t>
            </a:r>
          </a:p>
          <a:p>
            <a:pPr algn="just"/>
            <a:r>
              <a:rPr lang="pl-PL" sz="2200" dirty="0"/>
              <a:t>2) kontynuować we własnym zakresie naukę języka obcego nowożytnego, którego uczył się w dotychczasowym gimnazjum, albo</a:t>
            </a:r>
          </a:p>
          <a:p>
            <a:pPr algn="just"/>
            <a:r>
              <a:rPr lang="pl-PL" sz="2200" dirty="0"/>
              <a:t>3) uczęszczać do oddziału w innej szkole podstawowej na zajęcia z języka obcego nowożytnego, którego uczył się w dotychczasowym gimnazjum</a:t>
            </a:r>
            <a:r>
              <a:rPr lang="pl-PL" sz="2200" dirty="0" smtClean="0"/>
              <a:t>. </a:t>
            </a:r>
            <a:r>
              <a:rPr lang="pl-PL" sz="2400" i="1" dirty="0">
                <a:solidFill>
                  <a:srgbClr val="FF0000"/>
                </a:solidFill>
              </a:rPr>
              <a:t>DLA UCZNIA W PKT 2 </a:t>
            </a:r>
            <a:r>
              <a:rPr lang="pl-PL" sz="2400" i="1" dirty="0" smtClean="0">
                <a:solidFill>
                  <a:srgbClr val="FF0000"/>
                </a:solidFill>
              </a:rPr>
              <a:t>i </a:t>
            </a:r>
            <a:r>
              <a:rPr lang="pl-PL" sz="2400" i="1" dirty="0">
                <a:solidFill>
                  <a:srgbClr val="FF0000"/>
                </a:solidFill>
              </a:rPr>
              <a:t>3 PRZEPROWADZA SIĘ EGZAMIN KLASYFIKACYJNY</a:t>
            </a:r>
            <a:r>
              <a:rPr lang="pl-PL" sz="2400" i="1" dirty="0" smtClean="0">
                <a:solidFill>
                  <a:srgbClr val="FF0000"/>
                </a:solidFill>
              </a:rPr>
              <a:t>.</a:t>
            </a:r>
            <a:endParaRPr lang="pl-PL" dirty="0">
              <a:solidFill>
                <a:srgbClr val="FF0000"/>
              </a:solidFill>
            </a:endParaRPr>
          </a:p>
        </p:txBody>
      </p:sp>
      <p:sp>
        <p:nvSpPr>
          <p:cNvPr id="4" name="Symbol zastępczy numeru slajdu 3"/>
          <p:cNvSpPr>
            <a:spLocks noGrp="1"/>
          </p:cNvSpPr>
          <p:nvPr>
            <p:ph type="sldNum" sz="quarter" idx="12"/>
          </p:nvPr>
        </p:nvSpPr>
        <p:spPr/>
        <p:txBody>
          <a:bodyPr/>
          <a:lstStyle/>
          <a:p>
            <a:fld id="{855A00D9-A257-4ED6-82A5-BF4EB1D23AB9}" type="slidenum">
              <a:rPr lang="pl-PL" smtClean="0"/>
              <a:t>14</a:t>
            </a:fld>
            <a:endParaRPr lang="pl-PL"/>
          </a:p>
        </p:txBody>
      </p:sp>
    </p:spTree>
    <p:extLst>
      <p:ext uri="{BB962C8B-B14F-4D97-AF65-F5344CB8AC3E}">
        <p14:creationId xmlns:p14="http://schemas.microsoft.com/office/powerpoint/2010/main" val="422009977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286603"/>
            <a:ext cx="10058400" cy="832749"/>
          </a:xfrm>
        </p:spPr>
        <p:txBody>
          <a:bodyPr>
            <a:normAutofit/>
          </a:bodyPr>
          <a:lstStyle/>
          <a:p>
            <a:r>
              <a:rPr lang="pl-PL" sz="4000" dirty="0"/>
              <a:t>Wygaszanie gimnazjum </a:t>
            </a:r>
            <a:r>
              <a:rPr lang="pl-PL" sz="4000" dirty="0" smtClean="0"/>
              <a:t>- </a:t>
            </a:r>
            <a:r>
              <a:rPr lang="pl-PL" sz="4000" b="1" dirty="0" smtClean="0">
                <a:solidFill>
                  <a:srgbClr val="FF0000"/>
                </a:solidFill>
              </a:rPr>
              <a:t>różne warianty</a:t>
            </a:r>
            <a:r>
              <a:rPr lang="pl-PL" sz="4000" dirty="0" smtClean="0">
                <a:solidFill>
                  <a:srgbClr val="FF0000"/>
                </a:solidFill>
              </a:rPr>
              <a:t>:</a:t>
            </a:r>
            <a:endParaRPr lang="pl-PL" sz="4000" dirty="0">
              <a:solidFill>
                <a:srgbClr val="FF0000"/>
              </a:solidFill>
            </a:endParaRPr>
          </a:p>
        </p:txBody>
      </p:sp>
      <p:sp>
        <p:nvSpPr>
          <p:cNvPr id="3" name="Symbol zastępczy zawartości 2"/>
          <p:cNvSpPr>
            <a:spLocks noGrp="1"/>
          </p:cNvSpPr>
          <p:nvPr>
            <p:ph idx="1"/>
          </p:nvPr>
        </p:nvSpPr>
        <p:spPr>
          <a:xfrm>
            <a:off x="835572" y="1828800"/>
            <a:ext cx="10736318" cy="4319752"/>
          </a:xfrm>
        </p:spPr>
        <p:txBody>
          <a:bodyPr>
            <a:normAutofit fontScale="92500"/>
          </a:bodyPr>
          <a:lstStyle/>
          <a:p>
            <a:pPr algn="just"/>
            <a:r>
              <a:rPr lang="pl-PL" sz="2800" b="1" dirty="0"/>
              <a:t>Art. </a:t>
            </a:r>
            <a:r>
              <a:rPr lang="pl-PL" sz="2800" b="1" dirty="0" smtClean="0"/>
              <a:t>129 </a:t>
            </a:r>
            <a:r>
              <a:rPr lang="pl-PL" sz="2800" b="1" dirty="0"/>
              <a:t>PWPO</a:t>
            </a:r>
            <a:r>
              <a:rPr lang="pl-PL" sz="2800" b="1" dirty="0" smtClean="0"/>
              <a:t> </a:t>
            </a:r>
            <a:endParaRPr lang="pl-PL" sz="2800" b="1" dirty="0"/>
          </a:p>
          <a:p>
            <a:pPr algn="just"/>
            <a:r>
              <a:rPr lang="pl-PL" sz="2800" dirty="0"/>
              <a:t>- przekształcenie dotychczasowego gimnazjum w 8-letnią szkołę podstawową,</a:t>
            </a:r>
          </a:p>
          <a:p>
            <a:pPr lvl="0" algn="just"/>
            <a:r>
              <a:rPr lang="pl-PL" sz="2800" dirty="0"/>
              <a:t>- włączenie gimnazjum do 8-letniej szkoły podstawowej,</a:t>
            </a:r>
          </a:p>
          <a:p>
            <a:pPr lvl="0" algn="just"/>
            <a:r>
              <a:rPr lang="pl-PL" sz="2800" dirty="0"/>
              <a:t>- przekształcenie gimnazjum w liceum ogólnokształcące albo technikum,</a:t>
            </a:r>
          </a:p>
          <a:p>
            <a:pPr lvl="0" algn="just"/>
            <a:r>
              <a:rPr lang="pl-PL" sz="2800" dirty="0"/>
              <a:t>- włączenie gimnazjum do liceum ogólnokształcącego albo technikum,</a:t>
            </a:r>
          </a:p>
          <a:p>
            <a:pPr lvl="0" algn="just"/>
            <a:r>
              <a:rPr lang="pl-PL" sz="2800" dirty="0"/>
              <a:t>- przekształcenie dotychczasowego gimnazjum w branżową szkołę I </a:t>
            </a:r>
            <a:r>
              <a:rPr lang="pl-PL" sz="2800" dirty="0" smtClean="0"/>
              <a:t>stopnia lub </a:t>
            </a:r>
            <a:r>
              <a:rPr lang="pl-PL" sz="2800" dirty="0"/>
              <a:t>włączenie gimnazjum do branżowej szkoły I </a:t>
            </a:r>
            <a:r>
              <a:rPr lang="pl-PL" sz="2800" dirty="0" smtClean="0"/>
              <a:t>stopnia</a:t>
            </a:r>
          </a:p>
          <a:p>
            <a:pPr marL="1471400" lvl="8" indent="0" algn="just">
              <a:buNone/>
            </a:pPr>
            <a:r>
              <a:rPr lang="pl-PL" sz="2200" b="1" dirty="0" smtClean="0">
                <a:solidFill>
                  <a:srgbClr val="FF0000"/>
                </a:solidFill>
              </a:rPr>
              <a:t>(WIĘCEJ W NOTATKACH)</a:t>
            </a:r>
            <a:endParaRPr lang="pl-PL" sz="2200" b="1" dirty="0">
              <a:solidFill>
                <a:srgbClr val="FF0000"/>
              </a:solidFill>
            </a:endParaRPr>
          </a:p>
          <a:p>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15</a:t>
            </a:fld>
            <a:endParaRPr lang="pl-PL"/>
          </a:p>
        </p:txBody>
      </p:sp>
    </p:spTree>
    <p:extLst>
      <p:ext uri="{BB962C8B-B14F-4D97-AF65-F5344CB8AC3E}">
        <p14:creationId xmlns:p14="http://schemas.microsoft.com/office/powerpoint/2010/main" val="36119036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a:bodyPr>
          <a:lstStyle/>
          <a:p>
            <a:r>
              <a:rPr lang="pl-PL" sz="4000" dirty="0"/>
              <a:t>P</a:t>
            </a:r>
            <a:r>
              <a:rPr lang="pl-PL" sz="4000" dirty="0" smtClean="0"/>
              <a:t>rzekształcenie </a:t>
            </a:r>
            <a:r>
              <a:rPr lang="pl-PL" sz="4000" dirty="0"/>
              <a:t>gimnazjum w szkołę podstawową</a:t>
            </a:r>
          </a:p>
        </p:txBody>
      </p:sp>
      <p:sp>
        <p:nvSpPr>
          <p:cNvPr id="3" name="Symbol zastępczy zawartości 2"/>
          <p:cNvSpPr>
            <a:spLocks noGrp="1"/>
          </p:cNvSpPr>
          <p:nvPr>
            <p:ph idx="1"/>
          </p:nvPr>
        </p:nvSpPr>
        <p:spPr>
          <a:xfrm>
            <a:off x="1097280" y="1860330"/>
            <a:ext cx="10058400" cy="4008763"/>
          </a:xfrm>
        </p:spPr>
        <p:txBody>
          <a:bodyPr>
            <a:normAutofit/>
          </a:bodyPr>
          <a:lstStyle/>
          <a:p>
            <a:pPr algn="just"/>
            <a:r>
              <a:rPr lang="pl-PL" sz="3200" b="1" dirty="0" smtClean="0"/>
              <a:t>Art. 129. 17. </a:t>
            </a:r>
            <a:r>
              <a:rPr lang="pl-PL" sz="3200" b="1" dirty="0"/>
              <a:t>PWPO</a:t>
            </a:r>
          </a:p>
          <a:p>
            <a:pPr algn="just"/>
            <a:r>
              <a:rPr lang="pl-PL" sz="3200" dirty="0" smtClean="0"/>
              <a:t>W </a:t>
            </a:r>
            <a:r>
              <a:rPr lang="pl-PL" sz="3200" dirty="0"/>
              <a:t>wyniku przekształcenia gimnazjum w szkołę podstawową - </a:t>
            </a:r>
            <a:r>
              <a:rPr lang="pl-PL" sz="3200" dirty="0">
                <a:solidFill>
                  <a:srgbClr val="FF0000"/>
                </a:solidFill>
              </a:rPr>
              <a:t>powstaje ośmioletnia szkoła podstawowa </a:t>
            </a:r>
            <a:r>
              <a:rPr lang="pl-PL" sz="3200" b="1" dirty="0">
                <a:solidFill>
                  <a:srgbClr val="FF0000"/>
                </a:solidFill>
              </a:rPr>
              <a:t>o pełnej strukturze organizacyjnej</a:t>
            </a:r>
            <a:r>
              <a:rPr lang="pl-PL" sz="3200" dirty="0"/>
              <a:t>, której nie jest organizacyjnie podporządkowana szkoła filialna.</a:t>
            </a:r>
          </a:p>
          <a:p>
            <a:pPr algn="just"/>
            <a:endParaRPr lang="pl-PL" sz="3200" dirty="0"/>
          </a:p>
          <a:p>
            <a:pPr algn="just"/>
            <a:r>
              <a:rPr lang="pl-PL" sz="3200" dirty="0"/>
              <a:t>Wyjątek dotyczy gimnazjów specjalnych – art. 200 </a:t>
            </a:r>
            <a:r>
              <a:rPr lang="pl-PL" sz="3200" b="1" dirty="0"/>
              <a:t>PWPO</a:t>
            </a:r>
          </a:p>
        </p:txBody>
      </p:sp>
      <p:sp>
        <p:nvSpPr>
          <p:cNvPr id="4" name="Symbol zastępczy numeru slajdu 3"/>
          <p:cNvSpPr>
            <a:spLocks noGrp="1"/>
          </p:cNvSpPr>
          <p:nvPr>
            <p:ph type="sldNum" sz="quarter" idx="12"/>
          </p:nvPr>
        </p:nvSpPr>
        <p:spPr/>
        <p:txBody>
          <a:bodyPr/>
          <a:lstStyle/>
          <a:p>
            <a:fld id="{855A00D9-A257-4ED6-82A5-BF4EB1D23AB9}" type="slidenum">
              <a:rPr lang="pl-PL" smtClean="0"/>
              <a:t>16</a:t>
            </a:fld>
            <a:endParaRPr lang="pl-PL"/>
          </a:p>
        </p:txBody>
      </p:sp>
    </p:spTree>
    <p:extLst>
      <p:ext uri="{BB962C8B-B14F-4D97-AF65-F5344CB8AC3E}">
        <p14:creationId xmlns:p14="http://schemas.microsoft.com/office/powerpoint/2010/main" val="208287906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286603"/>
            <a:ext cx="10058400" cy="880045"/>
          </a:xfrm>
        </p:spPr>
        <p:txBody>
          <a:bodyPr>
            <a:normAutofit/>
          </a:bodyPr>
          <a:lstStyle/>
          <a:p>
            <a:r>
              <a:rPr lang="pl-PL" sz="4000" dirty="0" smtClean="0"/>
              <a:t>Okres przejściowy</a:t>
            </a:r>
            <a:endParaRPr lang="pl-PL" sz="4000" dirty="0"/>
          </a:p>
        </p:txBody>
      </p:sp>
      <p:sp>
        <p:nvSpPr>
          <p:cNvPr id="3" name="Symbol zastępczy zawartości 2"/>
          <p:cNvSpPr>
            <a:spLocks noGrp="1"/>
          </p:cNvSpPr>
          <p:nvPr>
            <p:ph idx="1"/>
          </p:nvPr>
        </p:nvSpPr>
        <p:spPr>
          <a:xfrm>
            <a:off x="1097280" y="2065282"/>
            <a:ext cx="10058400" cy="3803811"/>
          </a:xfrm>
        </p:spPr>
        <p:txBody>
          <a:bodyPr>
            <a:normAutofit/>
          </a:bodyPr>
          <a:lstStyle/>
          <a:p>
            <a:pPr algn="just"/>
            <a:r>
              <a:rPr lang="pl-PL" sz="3200" b="1" dirty="0" smtClean="0"/>
              <a:t>Art</a:t>
            </a:r>
            <a:r>
              <a:rPr lang="pl-PL" sz="3200" b="1" dirty="0"/>
              <a:t>. </a:t>
            </a:r>
            <a:r>
              <a:rPr lang="pl-PL" sz="3200" b="1" dirty="0" smtClean="0"/>
              <a:t>129. 8. </a:t>
            </a:r>
            <a:r>
              <a:rPr lang="pl-PL" sz="3200" b="1" dirty="0"/>
              <a:t>PWPO</a:t>
            </a:r>
          </a:p>
          <a:p>
            <a:pPr algn="just"/>
            <a:r>
              <a:rPr lang="pl-PL" sz="3200" dirty="0" smtClean="0"/>
              <a:t>W </a:t>
            </a:r>
            <a:r>
              <a:rPr lang="pl-PL" sz="3200" dirty="0"/>
              <a:t>roku szkolnym odpowiednio 2017/2018 i 2018/2019 </a:t>
            </a:r>
            <a:br>
              <a:rPr lang="pl-PL" sz="3200" dirty="0"/>
            </a:br>
            <a:r>
              <a:rPr lang="pl-PL" sz="3200" dirty="0"/>
              <a:t>w szkole utworzonej w wyniku przekształcenia lub do której włączone zostało gimnazjum, </a:t>
            </a:r>
            <a:r>
              <a:rPr lang="pl-PL" sz="3200" b="1" dirty="0">
                <a:solidFill>
                  <a:srgbClr val="FF0000"/>
                </a:solidFill>
              </a:rPr>
              <a:t>prowadzi się klasy dotychczasowego gimnazjum</a:t>
            </a:r>
            <a:r>
              <a:rPr lang="pl-PL" sz="3200" dirty="0"/>
              <a:t>, aż do czasu likwidacji tych </a:t>
            </a:r>
            <a:r>
              <a:rPr lang="pl-PL" sz="3200" dirty="0" smtClean="0"/>
              <a:t>klas</a:t>
            </a:r>
            <a:endParaRPr lang="pl-PL" sz="3200"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17</a:t>
            </a:fld>
            <a:endParaRPr lang="pl-PL"/>
          </a:p>
        </p:txBody>
      </p:sp>
    </p:spTree>
    <p:extLst>
      <p:ext uri="{BB962C8B-B14F-4D97-AF65-F5344CB8AC3E}">
        <p14:creationId xmlns:p14="http://schemas.microsoft.com/office/powerpoint/2010/main" val="161926796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fontScale="90000"/>
          </a:bodyPr>
          <a:lstStyle/>
          <a:p>
            <a:r>
              <a:rPr lang="pl-PL" dirty="0"/>
              <a:t>Status prawny szkół </a:t>
            </a:r>
            <a:br>
              <a:rPr lang="pl-PL" dirty="0"/>
            </a:br>
            <a:r>
              <a:rPr lang="pl-PL" dirty="0"/>
              <a:t>w kontekście reformy ustroju szkolnego</a:t>
            </a:r>
          </a:p>
        </p:txBody>
      </p:sp>
      <p:sp>
        <p:nvSpPr>
          <p:cNvPr id="3" name="Symbol zastępczy zawartości 2"/>
          <p:cNvSpPr>
            <a:spLocks noGrp="1"/>
          </p:cNvSpPr>
          <p:nvPr>
            <p:ph idx="1"/>
          </p:nvPr>
        </p:nvSpPr>
        <p:spPr/>
        <p:txBody>
          <a:bodyPr/>
          <a:lstStyle/>
          <a:p>
            <a:pPr algn="just"/>
            <a:r>
              <a:rPr lang="pl-PL" sz="2800" b="1" dirty="0"/>
              <a:t>Art. 191. 1. PWPO</a:t>
            </a:r>
          </a:p>
          <a:p>
            <a:pPr algn="just"/>
            <a:r>
              <a:rPr lang="pl-PL" sz="2800" dirty="0"/>
              <a:t>Z dniem 1 września 2017 r. </a:t>
            </a:r>
            <a:r>
              <a:rPr lang="pl-PL" sz="2800" b="1" dirty="0">
                <a:solidFill>
                  <a:srgbClr val="FF0000"/>
                </a:solidFill>
              </a:rPr>
              <a:t>zespół szkół</a:t>
            </a:r>
            <a:r>
              <a:rPr lang="pl-PL" sz="2800" dirty="0"/>
              <a:t>, w skład którego wchodzi dotychczasowa 6-letnia szkoła podstawowa i dotychczasowe gimnazjum, </a:t>
            </a:r>
            <a:r>
              <a:rPr lang="pl-PL" sz="2800" b="1" dirty="0">
                <a:solidFill>
                  <a:srgbClr val="FF0000"/>
                </a:solidFill>
              </a:rPr>
              <a:t>stanie się 8-letnią szkołą podstawową.</a:t>
            </a:r>
            <a:r>
              <a:rPr lang="pl-PL" sz="2800" dirty="0">
                <a:solidFill>
                  <a:srgbClr val="FF0000"/>
                </a:solidFill>
              </a:rPr>
              <a:t> </a:t>
            </a:r>
            <a:r>
              <a:rPr lang="pl-PL" sz="2800" dirty="0"/>
              <a:t>W roku szkolnym odpowiednio 2017/2018 i 2018/2019 w przekształconej szkole podstawowej, </a:t>
            </a:r>
            <a:r>
              <a:rPr lang="pl-PL" sz="2800" b="1" dirty="0"/>
              <a:t>prowadzone będą także klasy dotychczasowego gimnazjum</a:t>
            </a:r>
            <a:r>
              <a:rPr lang="pl-PL" sz="2800" dirty="0"/>
              <a:t>, aż do czasu wygaszenia kształcenia.</a:t>
            </a:r>
          </a:p>
          <a:p>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18</a:t>
            </a:fld>
            <a:endParaRPr lang="pl-PL"/>
          </a:p>
        </p:txBody>
      </p:sp>
    </p:spTree>
    <p:extLst>
      <p:ext uri="{BB962C8B-B14F-4D97-AF65-F5344CB8AC3E}">
        <p14:creationId xmlns:p14="http://schemas.microsoft.com/office/powerpoint/2010/main" val="56617838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286603"/>
            <a:ext cx="10058400" cy="958873"/>
          </a:xfrm>
        </p:spPr>
        <p:txBody>
          <a:bodyPr>
            <a:normAutofit fontScale="90000"/>
          </a:bodyPr>
          <a:lstStyle/>
          <a:p>
            <a:r>
              <a:rPr lang="pl-PL" sz="4000" dirty="0" smtClean="0"/>
              <a:t>4-letnie </a:t>
            </a:r>
            <a:r>
              <a:rPr lang="pl-PL" sz="4000" dirty="0"/>
              <a:t>liceum </a:t>
            </a:r>
            <a:r>
              <a:rPr lang="pl-PL" sz="4000" dirty="0" smtClean="0"/>
              <a:t>ogólnokształcące/analogicznie 5-letnie technikum</a:t>
            </a:r>
            <a:endParaRPr lang="pl-PL" sz="4000" dirty="0"/>
          </a:p>
        </p:txBody>
      </p:sp>
      <p:sp>
        <p:nvSpPr>
          <p:cNvPr id="3" name="Symbol zastępczy zawartości 2"/>
          <p:cNvSpPr>
            <a:spLocks noGrp="1"/>
          </p:cNvSpPr>
          <p:nvPr>
            <p:ph idx="1"/>
          </p:nvPr>
        </p:nvSpPr>
        <p:spPr>
          <a:xfrm>
            <a:off x="1097280" y="1845734"/>
            <a:ext cx="10458844" cy="4023360"/>
          </a:xfrm>
        </p:spPr>
        <p:txBody>
          <a:bodyPr>
            <a:normAutofit fontScale="92500" lnSpcReduction="20000"/>
          </a:bodyPr>
          <a:lstStyle/>
          <a:p>
            <a:pPr algn="just"/>
            <a:r>
              <a:rPr lang="pl-PL" sz="2800" b="1" dirty="0" smtClean="0"/>
              <a:t>Art. </a:t>
            </a:r>
            <a:r>
              <a:rPr lang="pl-PL" sz="2800" b="1" dirty="0"/>
              <a:t>147 PWPO/Art. 152 </a:t>
            </a:r>
            <a:r>
              <a:rPr lang="pl-PL" sz="2800" b="1" dirty="0" smtClean="0"/>
              <a:t>PWPO</a:t>
            </a:r>
            <a:endParaRPr lang="pl-PL" sz="2800" b="1" dirty="0"/>
          </a:p>
          <a:p>
            <a:pPr algn="just"/>
            <a:r>
              <a:rPr lang="pl-PL" sz="2800" dirty="0" smtClean="0"/>
              <a:t>Od </a:t>
            </a:r>
            <a:r>
              <a:rPr lang="pl-PL" sz="2800" dirty="0"/>
              <a:t>1 września 2019 r. </a:t>
            </a:r>
            <a:r>
              <a:rPr lang="pl-PL" sz="2800" b="1" dirty="0"/>
              <a:t>dotychczasowe liceum </a:t>
            </a:r>
            <a:r>
              <a:rPr lang="pl-PL" sz="2800" b="1" dirty="0">
                <a:solidFill>
                  <a:srgbClr val="FF0000"/>
                </a:solidFill>
              </a:rPr>
              <a:t>stanie się </a:t>
            </a:r>
            <a:r>
              <a:rPr lang="pl-PL" sz="2800" b="1" dirty="0"/>
              <a:t>4-letnim liceum ogólnokształcącym</a:t>
            </a:r>
            <a:r>
              <a:rPr lang="pl-PL" sz="2800" dirty="0"/>
              <a:t>. Natomiast od 1 września 2020 r. rozpocznie się stopniowe wygaszanie 3-letniego liceum ogólnokształcącego. Na rok </a:t>
            </a:r>
            <a:r>
              <a:rPr lang="pl-PL" sz="2800" b="1" dirty="0"/>
              <a:t>szkolny 2020/2021</a:t>
            </a:r>
            <a:r>
              <a:rPr lang="pl-PL" sz="2800" dirty="0"/>
              <a:t> nie będzie prowadzone już postępowanie rekrutacyjne do </a:t>
            </a:r>
            <a:r>
              <a:rPr lang="pl-PL" sz="2800" dirty="0" smtClean="0"/>
              <a:t>klasy I </a:t>
            </a:r>
            <a:r>
              <a:rPr lang="pl-PL" sz="2800" dirty="0"/>
              <a:t>dotychczasowego 3-letniego liceum ogólnokształcącego</a:t>
            </a:r>
            <a:r>
              <a:rPr lang="pl-PL" sz="2800" dirty="0" smtClean="0"/>
              <a:t>.</a:t>
            </a:r>
          </a:p>
          <a:p>
            <a:pPr algn="just"/>
            <a:endParaRPr lang="pl-PL" sz="2800" dirty="0"/>
          </a:p>
          <a:p>
            <a:pPr algn="just"/>
            <a:r>
              <a:rPr lang="pl-PL" sz="2800" dirty="0"/>
              <a:t>W latach szkolnych 2019/2020–2021/2022 w 4-letnim liceum ogólnokształcącym będą prowadzone klasy dotychczasowego </a:t>
            </a:r>
            <a:br>
              <a:rPr lang="pl-PL" sz="2800" dirty="0"/>
            </a:br>
            <a:r>
              <a:rPr lang="pl-PL" sz="2800" dirty="0"/>
              <a:t>3-letniego liceum dla absolwentów gimnazjów, </a:t>
            </a:r>
            <a:r>
              <a:rPr lang="pl-PL" sz="2800" b="1" dirty="0"/>
              <a:t>aż do czasu likwidacji tych klas.</a:t>
            </a:r>
          </a:p>
          <a:p>
            <a:pPr algn="just"/>
            <a:endParaRPr lang="pl-PL" sz="2800" dirty="0"/>
          </a:p>
          <a:p>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19</a:t>
            </a:fld>
            <a:endParaRPr lang="pl-PL"/>
          </a:p>
        </p:txBody>
      </p:sp>
    </p:spTree>
    <p:extLst>
      <p:ext uri="{BB962C8B-B14F-4D97-AF65-F5344CB8AC3E}">
        <p14:creationId xmlns:p14="http://schemas.microsoft.com/office/powerpoint/2010/main" val="78561855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286603"/>
            <a:ext cx="10058400" cy="1021935"/>
          </a:xfrm>
        </p:spPr>
        <p:txBody>
          <a:bodyPr>
            <a:normAutofit fontScale="90000"/>
          </a:bodyPr>
          <a:lstStyle/>
          <a:p>
            <a:r>
              <a:rPr lang="pl-PL" sz="4000" dirty="0" smtClean="0"/>
              <a:t>„podwójna” rekrutacja do liceów/analogicznie do techników</a:t>
            </a:r>
            <a:endParaRPr lang="pl-PL" sz="4000" dirty="0"/>
          </a:p>
        </p:txBody>
      </p:sp>
      <p:sp>
        <p:nvSpPr>
          <p:cNvPr id="3" name="Symbol zastępczy zawartości 2"/>
          <p:cNvSpPr>
            <a:spLocks noGrp="1"/>
          </p:cNvSpPr>
          <p:nvPr>
            <p:ph idx="1"/>
          </p:nvPr>
        </p:nvSpPr>
        <p:spPr/>
        <p:txBody>
          <a:bodyPr>
            <a:normAutofit/>
          </a:bodyPr>
          <a:lstStyle/>
          <a:p>
            <a:r>
              <a:rPr lang="pl-PL" sz="2800" b="1" dirty="0" smtClean="0"/>
              <a:t>Art. 149. </a:t>
            </a:r>
            <a:r>
              <a:rPr lang="pl-PL" sz="2800" b="1" dirty="0"/>
              <a:t>4. PWPO/Art. 155 PWPO</a:t>
            </a:r>
          </a:p>
          <a:p>
            <a:endParaRPr lang="pl-PL" dirty="0"/>
          </a:p>
          <a:p>
            <a:pPr algn="just"/>
            <a:r>
              <a:rPr lang="pl-PL" sz="2800" dirty="0" smtClean="0"/>
              <a:t>Na </a:t>
            </a:r>
            <a:r>
              <a:rPr lang="pl-PL" sz="2800" dirty="0"/>
              <a:t>rok szkolny </a:t>
            </a:r>
            <a:r>
              <a:rPr lang="pl-PL" sz="2800" b="1" u="sng" dirty="0"/>
              <a:t>2019/2020</a:t>
            </a:r>
            <a:r>
              <a:rPr lang="pl-PL" sz="2800" dirty="0"/>
              <a:t> przeprowadza się postępowanie rekrutacyjne do klasy I:</a:t>
            </a:r>
            <a:endParaRPr lang="pl-PL" sz="3600" dirty="0"/>
          </a:p>
          <a:p>
            <a:pPr lvl="1" algn="just"/>
            <a:r>
              <a:rPr lang="pl-PL" sz="2800" dirty="0"/>
              <a:t>dotychczasowego trzyletniego liceum ogólnokształcącego </a:t>
            </a:r>
            <a:r>
              <a:rPr lang="pl-PL" sz="2800" dirty="0">
                <a:solidFill>
                  <a:srgbClr val="FF0000"/>
                </a:solidFill>
              </a:rPr>
              <a:t>dla absolwentów gimnazjum,</a:t>
            </a:r>
          </a:p>
          <a:p>
            <a:pPr lvl="1" algn="just"/>
            <a:r>
              <a:rPr lang="pl-PL" sz="2800" dirty="0"/>
              <a:t>czteroletniego liceum ogólnokształcącego </a:t>
            </a:r>
            <a:r>
              <a:rPr lang="pl-PL" sz="2800" dirty="0">
                <a:solidFill>
                  <a:srgbClr val="FF0000"/>
                </a:solidFill>
              </a:rPr>
              <a:t>dla absolwentów ośmioletniej szkoły podstawowej.</a:t>
            </a:r>
          </a:p>
          <a:p>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20</a:t>
            </a:fld>
            <a:endParaRPr lang="pl-PL"/>
          </a:p>
        </p:txBody>
      </p:sp>
    </p:spTree>
    <p:extLst>
      <p:ext uri="{BB962C8B-B14F-4D97-AF65-F5344CB8AC3E}">
        <p14:creationId xmlns:p14="http://schemas.microsoft.com/office/powerpoint/2010/main" val="115698441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286604"/>
            <a:ext cx="10058400" cy="1116528"/>
          </a:xfrm>
        </p:spPr>
        <p:txBody>
          <a:bodyPr>
            <a:normAutofit fontScale="90000"/>
          </a:bodyPr>
          <a:lstStyle/>
          <a:p>
            <a:r>
              <a:rPr lang="pl-PL" sz="4000" dirty="0" smtClean="0"/>
              <a:t>Brak promocji w trzyletnim liceum/analogicznie w czteroletnim technikum</a:t>
            </a:r>
            <a:endParaRPr lang="pl-PL" sz="4000" dirty="0"/>
          </a:p>
        </p:txBody>
      </p:sp>
      <p:sp>
        <p:nvSpPr>
          <p:cNvPr id="3" name="Symbol zastępczy zawartości 2"/>
          <p:cNvSpPr>
            <a:spLocks noGrp="1"/>
          </p:cNvSpPr>
          <p:nvPr>
            <p:ph idx="1"/>
          </p:nvPr>
        </p:nvSpPr>
        <p:spPr>
          <a:xfrm>
            <a:off x="704850" y="1861500"/>
            <a:ext cx="11056226" cy="4367850"/>
          </a:xfrm>
        </p:spPr>
        <p:txBody>
          <a:bodyPr>
            <a:normAutofit fontScale="55000" lnSpcReduction="20000"/>
          </a:bodyPr>
          <a:lstStyle/>
          <a:p>
            <a:r>
              <a:rPr lang="pl-PL" dirty="0"/>
              <a:t> </a:t>
            </a:r>
            <a:endParaRPr lang="pl-PL" dirty="0" smtClean="0"/>
          </a:p>
          <a:p>
            <a:r>
              <a:rPr lang="pl-PL" sz="5100" b="1" dirty="0" smtClean="0"/>
              <a:t>Art. 150 PWPO/Art. 156 PWPO</a:t>
            </a:r>
            <a:endParaRPr lang="pl-PL" sz="5100" b="1" dirty="0"/>
          </a:p>
          <a:p>
            <a:endParaRPr lang="pl-PL" dirty="0"/>
          </a:p>
          <a:p>
            <a:pPr algn="just"/>
            <a:r>
              <a:rPr lang="pl-PL" sz="4400" dirty="0"/>
              <a:t>Uczeń klasy I dotychczasowego trzyletniego liceum ogólnokształcącego, który w roku szkolnym 2019/2020 nie otrzymał promocji do klasy II, z </a:t>
            </a:r>
            <a:r>
              <a:rPr lang="pl-PL" sz="4400" dirty="0" smtClean="0"/>
              <a:t>dniem  </a:t>
            </a:r>
            <a:r>
              <a:rPr lang="pl-PL" sz="4400" dirty="0"/>
              <a:t/>
            </a:r>
            <a:br>
              <a:rPr lang="pl-PL" sz="4400" dirty="0"/>
            </a:br>
            <a:r>
              <a:rPr lang="pl-PL" sz="4400" dirty="0"/>
              <a:t>1 września 2020 r. </a:t>
            </a:r>
            <a:r>
              <a:rPr lang="pl-PL" sz="4400" dirty="0">
                <a:solidFill>
                  <a:srgbClr val="FF0000"/>
                </a:solidFill>
              </a:rPr>
              <a:t>staje się </a:t>
            </a:r>
            <a:r>
              <a:rPr lang="pl-PL" sz="4400" dirty="0"/>
              <a:t>uczniem klasy I czteroletniego liceum ogólnokształcącego.</a:t>
            </a:r>
          </a:p>
          <a:p>
            <a:pPr algn="just"/>
            <a:r>
              <a:rPr lang="pl-PL" sz="4400" dirty="0"/>
              <a:t>Uczeń klasy II dotychczasowego trzyletniego liceum ogólnokształcącego, który w roku szkolnym 2020/2021 nie otrzymał promocji do klasy III, z dniem 1 września 2021 r. staje się uczniem klasy II czteroletniego liceum ogólnokształcącego.</a:t>
            </a:r>
          </a:p>
          <a:p>
            <a:pPr algn="just"/>
            <a:r>
              <a:rPr lang="pl-PL" sz="4400" b="1" dirty="0"/>
              <a:t>Uczeń klasy III dotychczasowego trzyletniego liceum ogólnokształcącego, który w roku szkolnym 2021/2022 nie ukończył tej szkoły, z dniem 1 września 2022 r. </a:t>
            </a:r>
            <a:r>
              <a:rPr lang="pl-PL" sz="4400" b="1" dirty="0">
                <a:solidFill>
                  <a:srgbClr val="FF0000"/>
                </a:solidFill>
              </a:rPr>
              <a:t>staje się uczniem klasy III czteroletniego liceum ogólnokształcącego. </a:t>
            </a:r>
          </a:p>
          <a:p>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21</a:t>
            </a:fld>
            <a:endParaRPr lang="pl-PL"/>
          </a:p>
        </p:txBody>
      </p:sp>
    </p:spTree>
    <p:extLst>
      <p:ext uri="{BB962C8B-B14F-4D97-AF65-F5344CB8AC3E}">
        <p14:creationId xmlns:p14="http://schemas.microsoft.com/office/powerpoint/2010/main" val="24093619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286604"/>
            <a:ext cx="10058400" cy="911576"/>
          </a:xfrm>
        </p:spPr>
        <p:txBody>
          <a:bodyPr>
            <a:normAutofit fontScale="90000"/>
          </a:bodyPr>
          <a:lstStyle/>
          <a:p>
            <a:r>
              <a:rPr lang="pl-PL" sz="4000" dirty="0"/>
              <a:t>Różnice </a:t>
            </a:r>
            <a:r>
              <a:rPr lang="pl-PL" sz="4000" dirty="0" smtClean="0">
                <a:solidFill>
                  <a:schemeClr val="tx1"/>
                </a:solidFill>
              </a:rPr>
              <a:t>programowe </a:t>
            </a:r>
            <a:r>
              <a:rPr lang="pl-PL" sz="4000" dirty="0">
                <a:solidFill>
                  <a:schemeClr val="tx1"/>
                </a:solidFill>
              </a:rPr>
              <a:t>w zakresie kształcenia zawodowego </a:t>
            </a:r>
          </a:p>
        </p:txBody>
      </p:sp>
      <p:sp>
        <p:nvSpPr>
          <p:cNvPr id="3" name="Symbol zastępczy zawartości 2"/>
          <p:cNvSpPr>
            <a:spLocks noGrp="1"/>
          </p:cNvSpPr>
          <p:nvPr>
            <p:ph idx="1"/>
          </p:nvPr>
        </p:nvSpPr>
        <p:spPr>
          <a:xfrm>
            <a:off x="677917" y="1765738"/>
            <a:ext cx="10988566" cy="4792717"/>
          </a:xfrm>
        </p:spPr>
        <p:txBody>
          <a:bodyPr>
            <a:normAutofit fontScale="77500" lnSpcReduction="20000"/>
          </a:bodyPr>
          <a:lstStyle/>
          <a:p>
            <a:r>
              <a:rPr lang="pl-PL" sz="2800" b="1" dirty="0" smtClean="0"/>
              <a:t>Art. 156 PWPO</a:t>
            </a:r>
          </a:p>
          <a:p>
            <a:pPr algn="just"/>
            <a:r>
              <a:rPr lang="pl-PL" sz="2800" b="1" dirty="0" smtClean="0"/>
              <a:t>Różnice </a:t>
            </a:r>
            <a:r>
              <a:rPr lang="pl-PL" sz="2800" b="1" dirty="0"/>
              <a:t>programowe z obowiązkowych zajęć edukacyjnych</a:t>
            </a:r>
            <a:r>
              <a:rPr lang="pl-PL" sz="2800" dirty="0"/>
              <a:t> realizowanych </a:t>
            </a:r>
            <a:r>
              <a:rPr lang="pl-PL" sz="2800" dirty="0">
                <a:solidFill>
                  <a:srgbClr val="FF0000"/>
                </a:solidFill>
              </a:rPr>
              <a:t>w zakresie kształcenia zawodowego </a:t>
            </a:r>
            <a:r>
              <a:rPr lang="pl-PL" sz="2800" b="1" dirty="0"/>
              <a:t>w oddziale pięcioletniego technikum </a:t>
            </a:r>
            <a:r>
              <a:rPr lang="pl-PL" sz="2800" dirty="0"/>
              <a:t>są uzupełniane przez ucznia klasy II, III lub IV dotychczasowego czteroletniego technikum </a:t>
            </a:r>
            <a:r>
              <a:rPr lang="pl-PL" sz="2800" b="1" dirty="0"/>
              <a:t>na warunkach ustalonych przez nauczycieli prowadzących </a:t>
            </a:r>
            <a:r>
              <a:rPr lang="pl-PL" sz="2800" dirty="0"/>
              <a:t>obowiązkowe zajęcia edukacyjne w tym oddziale do końca danego etapu edukacyjnego</a:t>
            </a:r>
            <a:r>
              <a:rPr lang="pl-PL" sz="2800" dirty="0" smtClean="0"/>
              <a:t>.</a:t>
            </a:r>
          </a:p>
          <a:p>
            <a:pPr algn="just"/>
            <a:r>
              <a:rPr lang="pl-PL" sz="2800" b="1" dirty="0" smtClean="0"/>
              <a:t>Art. 166 PWPO</a:t>
            </a:r>
          </a:p>
          <a:p>
            <a:pPr lvl="0" algn="just"/>
            <a:r>
              <a:rPr lang="pl-PL" sz="2800" dirty="0"/>
              <a:t>Różnice programowe z obowiązkowych zajęć edukacyjnych realizowanych </a:t>
            </a:r>
            <a:r>
              <a:rPr lang="pl-PL" sz="2800" dirty="0">
                <a:solidFill>
                  <a:srgbClr val="FF0000"/>
                </a:solidFill>
              </a:rPr>
              <a:t>w zakresie kształcenia zawodowego </a:t>
            </a:r>
            <a:r>
              <a:rPr lang="pl-PL" sz="2800" b="1" dirty="0"/>
              <a:t>w oddziale branżowej szkoły I stopnia </a:t>
            </a:r>
            <a:r>
              <a:rPr lang="pl-PL" sz="2800" dirty="0"/>
              <a:t>są uzupełniane przez </a:t>
            </a:r>
            <a:r>
              <a:rPr lang="pl-PL" sz="2800" dirty="0" smtClean="0"/>
              <a:t>ucznia klasy II i III dotychczasowej ZSZ </a:t>
            </a:r>
            <a:r>
              <a:rPr lang="pl-PL" sz="2800" b="1" dirty="0" smtClean="0"/>
              <a:t>na </a:t>
            </a:r>
            <a:r>
              <a:rPr lang="pl-PL" sz="2800" b="1" dirty="0"/>
              <a:t>warunkach ustalonych przez nauczycieli prowadzących</a:t>
            </a:r>
            <a:r>
              <a:rPr lang="pl-PL" sz="2800" dirty="0"/>
              <a:t> obowiązkowe zajęcia edukacyjne w tym oddziale do końca danego etapu edukacyjnego</a:t>
            </a:r>
            <a:r>
              <a:rPr lang="pl-PL" sz="2800" dirty="0" smtClean="0"/>
              <a:t>.</a:t>
            </a:r>
          </a:p>
          <a:p>
            <a:pPr algn="just"/>
            <a:r>
              <a:rPr lang="pl-PL" sz="2800" i="1" dirty="0">
                <a:solidFill>
                  <a:schemeClr val="tx1"/>
                </a:solidFill>
              </a:rPr>
              <a:t>J</a:t>
            </a:r>
            <a:r>
              <a:rPr lang="pl-PL" sz="2800" i="1" dirty="0" smtClean="0">
                <a:solidFill>
                  <a:schemeClr val="tx1"/>
                </a:solidFill>
              </a:rPr>
              <a:t>eżeli z powodu rozkładu zajęć edukacyjnych lub innych ważnych przyczyn nie można zapewnić temu uczniowi warunków do zrealizowania treści nauczania z obowiązkowych zajęć edukacyjnych, które zostały zrealizowane w oddziale </a:t>
            </a:r>
            <a:r>
              <a:rPr lang="pl-PL" sz="2800" b="1" i="1" dirty="0" smtClean="0">
                <a:solidFill>
                  <a:schemeClr val="tx1"/>
                </a:solidFill>
              </a:rPr>
              <a:t>pięcioletniego technikum/</a:t>
            </a:r>
            <a:r>
              <a:rPr lang="pl-PL" sz="2800" b="1" dirty="0" smtClean="0"/>
              <a:t>branżowej szkoły i stopnia</a:t>
            </a:r>
            <a:r>
              <a:rPr lang="pl-PL" sz="2800" i="1" dirty="0" smtClean="0">
                <a:solidFill>
                  <a:schemeClr val="tx1"/>
                </a:solidFill>
              </a:rPr>
              <a:t>, </a:t>
            </a:r>
            <a:r>
              <a:rPr lang="pl-PL" sz="2800" i="1" dirty="0" smtClean="0">
                <a:solidFill>
                  <a:srgbClr val="FF0000"/>
                </a:solidFill>
              </a:rPr>
              <a:t>dla ucznia przeprowadza się egzamin klasyfikacyjny z tych zajęć.</a:t>
            </a:r>
          </a:p>
          <a:p>
            <a:pPr lvl="0" algn="just"/>
            <a:endParaRPr lang="pl-PL" sz="2800" dirty="0"/>
          </a:p>
          <a:p>
            <a:pPr algn="just"/>
            <a:endParaRPr lang="pl-PL" sz="2800" dirty="0"/>
          </a:p>
          <a:p>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22</a:t>
            </a:fld>
            <a:endParaRPr lang="pl-PL"/>
          </a:p>
        </p:txBody>
      </p:sp>
    </p:spTree>
    <p:extLst>
      <p:ext uri="{BB962C8B-B14F-4D97-AF65-F5344CB8AC3E}">
        <p14:creationId xmlns:p14="http://schemas.microsoft.com/office/powerpoint/2010/main" val="398785048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286603"/>
            <a:ext cx="10058400" cy="1100763"/>
          </a:xfrm>
        </p:spPr>
        <p:txBody>
          <a:bodyPr>
            <a:normAutofit/>
          </a:bodyPr>
          <a:lstStyle/>
          <a:p>
            <a:r>
              <a:rPr lang="pl-PL" sz="4000" dirty="0"/>
              <a:t>B</a:t>
            </a:r>
            <a:r>
              <a:rPr lang="pl-PL" sz="4000" dirty="0" smtClean="0"/>
              <a:t>ranżowa szkoła </a:t>
            </a:r>
            <a:r>
              <a:rPr lang="pl-PL" sz="4000" dirty="0"/>
              <a:t>I </a:t>
            </a:r>
            <a:r>
              <a:rPr lang="pl-PL" sz="4000" dirty="0" smtClean="0"/>
              <a:t>stopnia – art. 162 </a:t>
            </a:r>
            <a:r>
              <a:rPr lang="pl-PL" sz="4000" dirty="0"/>
              <a:t>PWPO</a:t>
            </a:r>
          </a:p>
        </p:txBody>
      </p:sp>
      <p:sp>
        <p:nvSpPr>
          <p:cNvPr id="3" name="Symbol zastępczy zawartości 2"/>
          <p:cNvSpPr>
            <a:spLocks noGrp="1"/>
          </p:cNvSpPr>
          <p:nvPr>
            <p:ph idx="1"/>
          </p:nvPr>
        </p:nvSpPr>
        <p:spPr>
          <a:xfrm>
            <a:off x="1097280" y="1718441"/>
            <a:ext cx="10789920" cy="4508938"/>
          </a:xfrm>
        </p:spPr>
        <p:txBody>
          <a:bodyPr>
            <a:normAutofit fontScale="92500" lnSpcReduction="20000"/>
          </a:bodyPr>
          <a:lstStyle/>
          <a:p>
            <a:pPr algn="just"/>
            <a:endParaRPr lang="pl-PL" sz="2600" dirty="0"/>
          </a:p>
          <a:p>
            <a:pPr algn="just"/>
            <a:r>
              <a:rPr lang="pl-PL" sz="2600" dirty="0"/>
              <a:t>Z dniem 1 września 2017 r. dotychczasowa zasadnicza szkoła zawodowa </a:t>
            </a:r>
            <a:r>
              <a:rPr lang="pl-PL" sz="2600" dirty="0">
                <a:solidFill>
                  <a:srgbClr val="FF0000"/>
                </a:solidFill>
              </a:rPr>
              <a:t>staje się </a:t>
            </a:r>
            <a:r>
              <a:rPr lang="pl-PL" sz="2600" dirty="0"/>
              <a:t>branżową szkołą I stopnia, o której mowa w art. 18 ust. 1 pkt 2 lit. c ustawy - Prawo oświatowe.</a:t>
            </a:r>
          </a:p>
          <a:p>
            <a:pPr algn="just"/>
            <a:endParaRPr lang="pl-PL" sz="2600" dirty="0"/>
          </a:p>
          <a:p>
            <a:pPr algn="just"/>
            <a:r>
              <a:rPr lang="pl-PL" sz="2600" dirty="0"/>
              <a:t>Organ stanowiący jednostki samorządu terytorialnego prowadzącej dotychczasową zasadniczą szkołę zawodową, w terminie do dnia 30 listopada 2017 r., w drodze uchwały, stwierdza jej przekształcenie w branżową szkołę I stopnia.</a:t>
            </a:r>
          </a:p>
          <a:p>
            <a:pPr algn="just"/>
            <a:endParaRPr lang="pl-PL" sz="2600" dirty="0"/>
          </a:p>
          <a:p>
            <a:pPr algn="just"/>
            <a:r>
              <a:rPr lang="pl-PL" sz="2600" dirty="0"/>
              <a:t>Na lata szkolne 2017/2018–2019/2020 do branżowej szkoły I stopnia będzie przeprowadzana rekrutacja absolwentów gimnazjum, </a:t>
            </a:r>
            <a:r>
              <a:rPr lang="pl-PL" sz="2600" b="1" dirty="0"/>
              <a:t>od roku szkolnego 2019/2020 przeprowadzana będzie rekrutacja absolwentów 8-letniej szkoły podstawowej.</a:t>
            </a:r>
          </a:p>
          <a:p>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23</a:t>
            </a:fld>
            <a:endParaRPr lang="pl-PL"/>
          </a:p>
        </p:txBody>
      </p:sp>
    </p:spTree>
    <p:extLst>
      <p:ext uri="{BB962C8B-B14F-4D97-AF65-F5344CB8AC3E}">
        <p14:creationId xmlns:p14="http://schemas.microsoft.com/office/powerpoint/2010/main" val="128117257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286604"/>
            <a:ext cx="10058400" cy="1037700"/>
          </a:xfrm>
        </p:spPr>
        <p:txBody>
          <a:bodyPr>
            <a:normAutofit/>
          </a:bodyPr>
          <a:lstStyle/>
          <a:p>
            <a:r>
              <a:rPr lang="pl-PL" sz="4000" dirty="0"/>
              <a:t>Okres przejściowy</a:t>
            </a:r>
          </a:p>
        </p:txBody>
      </p:sp>
      <p:sp>
        <p:nvSpPr>
          <p:cNvPr id="3" name="Symbol zastępczy zawartości 2"/>
          <p:cNvSpPr>
            <a:spLocks noGrp="1"/>
          </p:cNvSpPr>
          <p:nvPr>
            <p:ph idx="1"/>
          </p:nvPr>
        </p:nvSpPr>
        <p:spPr/>
        <p:txBody>
          <a:bodyPr>
            <a:normAutofit/>
          </a:bodyPr>
          <a:lstStyle/>
          <a:p>
            <a:pPr algn="just"/>
            <a:r>
              <a:rPr lang="pl-PL" sz="2800" b="1" dirty="0" smtClean="0"/>
              <a:t>Art. </a:t>
            </a:r>
            <a:r>
              <a:rPr lang="pl-PL" sz="2800" b="1" dirty="0"/>
              <a:t>164 PWPO</a:t>
            </a:r>
          </a:p>
          <a:p>
            <a:pPr algn="just"/>
            <a:r>
              <a:rPr lang="pl-PL" sz="2800" dirty="0" smtClean="0"/>
              <a:t>W </a:t>
            </a:r>
            <a:r>
              <a:rPr lang="pl-PL" sz="2800" dirty="0"/>
              <a:t>okresie przejściowym (lata szkolne 2017/2018 - 2019/2020) </a:t>
            </a:r>
            <a:r>
              <a:rPr lang="pl-PL" sz="2800" dirty="0">
                <a:solidFill>
                  <a:srgbClr val="FF0000"/>
                </a:solidFill>
              </a:rPr>
              <a:t>branżowe szkoły I stopnia będą prowadziły </a:t>
            </a:r>
            <a:r>
              <a:rPr lang="pl-PL" sz="2800" b="1" dirty="0">
                <a:solidFill>
                  <a:srgbClr val="FF0000"/>
                </a:solidFill>
              </a:rPr>
              <a:t>klasy </a:t>
            </a:r>
            <a:r>
              <a:rPr lang="pl-PL" sz="2800" b="1" dirty="0"/>
              <a:t>dotychczasowej </a:t>
            </a:r>
            <a:br>
              <a:rPr lang="pl-PL" sz="2800" b="1" dirty="0"/>
            </a:br>
            <a:r>
              <a:rPr lang="pl-PL" sz="2800" b="1" dirty="0"/>
              <a:t>3-letniej zasadniczej szkoły zawodowej</a:t>
            </a:r>
            <a:r>
              <a:rPr lang="pl-PL" sz="2800" dirty="0"/>
              <a:t> (odpowiednio klasy II i III).</a:t>
            </a:r>
          </a:p>
          <a:p>
            <a:pPr algn="just"/>
            <a:endParaRPr lang="pl-PL" sz="2800" dirty="0"/>
          </a:p>
          <a:p>
            <a:pPr algn="just"/>
            <a:r>
              <a:rPr lang="pl-PL" sz="2800" dirty="0"/>
              <a:t>Do klas tych będą miały zastosowanie przepisy dotyczące dotychczasowych zasadniczych szkół zawodowych.</a:t>
            </a:r>
          </a:p>
        </p:txBody>
      </p:sp>
      <p:sp>
        <p:nvSpPr>
          <p:cNvPr id="4" name="Symbol zastępczy numeru slajdu 3"/>
          <p:cNvSpPr>
            <a:spLocks noGrp="1"/>
          </p:cNvSpPr>
          <p:nvPr>
            <p:ph type="sldNum" sz="quarter" idx="12"/>
          </p:nvPr>
        </p:nvSpPr>
        <p:spPr/>
        <p:txBody>
          <a:bodyPr/>
          <a:lstStyle/>
          <a:p>
            <a:fld id="{855A00D9-A257-4ED6-82A5-BF4EB1D23AB9}" type="slidenum">
              <a:rPr lang="pl-PL" smtClean="0"/>
              <a:t>24</a:t>
            </a:fld>
            <a:endParaRPr lang="pl-PL"/>
          </a:p>
        </p:txBody>
      </p:sp>
    </p:spTree>
    <p:extLst>
      <p:ext uri="{BB962C8B-B14F-4D97-AF65-F5344CB8AC3E}">
        <p14:creationId xmlns:p14="http://schemas.microsoft.com/office/powerpoint/2010/main" val="142203623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286603"/>
            <a:ext cx="10058400" cy="880045"/>
          </a:xfrm>
        </p:spPr>
        <p:txBody>
          <a:bodyPr>
            <a:normAutofit/>
          </a:bodyPr>
          <a:lstStyle/>
          <a:p>
            <a:r>
              <a:rPr lang="pl-PL" sz="4000" dirty="0" smtClean="0"/>
              <a:t>Odrębne oddziały BS I st.</a:t>
            </a:r>
            <a:endParaRPr lang="pl-PL" sz="4000" dirty="0"/>
          </a:p>
        </p:txBody>
      </p:sp>
      <p:sp>
        <p:nvSpPr>
          <p:cNvPr id="3" name="Symbol zastępczy zawartości 2"/>
          <p:cNvSpPr>
            <a:spLocks noGrp="1"/>
          </p:cNvSpPr>
          <p:nvPr>
            <p:ph idx="1"/>
          </p:nvPr>
        </p:nvSpPr>
        <p:spPr/>
        <p:txBody>
          <a:bodyPr/>
          <a:lstStyle/>
          <a:p>
            <a:pPr algn="just"/>
            <a:r>
              <a:rPr lang="pl-PL" sz="3200" b="1" dirty="0" smtClean="0"/>
              <a:t>Art. 162. </a:t>
            </a:r>
            <a:r>
              <a:rPr lang="pl-PL" sz="3200" b="1" dirty="0"/>
              <a:t>5. PWPO</a:t>
            </a:r>
          </a:p>
          <a:p>
            <a:pPr algn="just"/>
            <a:r>
              <a:rPr lang="pl-PL" sz="3200" dirty="0"/>
              <a:t>W latach szkolnych </a:t>
            </a:r>
            <a:r>
              <a:rPr lang="pl-PL" sz="3200" b="1" dirty="0"/>
              <a:t>2019/2020 – 2021/2022</a:t>
            </a:r>
            <a:r>
              <a:rPr lang="pl-PL" sz="3200" dirty="0"/>
              <a:t> w branżowej szkole I stopnia </a:t>
            </a:r>
            <a:r>
              <a:rPr lang="pl-PL" sz="3200" dirty="0">
                <a:solidFill>
                  <a:srgbClr val="FF0000"/>
                </a:solidFill>
              </a:rPr>
              <a:t>organizuje się </a:t>
            </a:r>
            <a:r>
              <a:rPr lang="pl-PL" sz="3200" b="1" dirty="0">
                <a:solidFill>
                  <a:srgbClr val="FF0000"/>
                </a:solidFill>
              </a:rPr>
              <a:t>odrębne oddziały</a:t>
            </a:r>
            <a:r>
              <a:rPr lang="pl-PL" sz="3200" b="1" dirty="0"/>
              <a:t> </a:t>
            </a:r>
            <a:r>
              <a:rPr lang="pl-PL" sz="3200" dirty="0"/>
              <a:t>dla absolwentów gimnazjum oraz dla absolwentów ośmioletniej szkoły </a:t>
            </a:r>
            <a:r>
              <a:rPr lang="pl-PL" sz="3200" dirty="0" smtClean="0"/>
              <a:t>podstawowej.</a:t>
            </a:r>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25</a:t>
            </a:fld>
            <a:endParaRPr lang="pl-PL"/>
          </a:p>
        </p:txBody>
      </p:sp>
    </p:spTree>
    <p:extLst>
      <p:ext uri="{BB962C8B-B14F-4D97-AF65-F5344CB8AC3E}">
        <p14:creationId xmlns:p14="http://schemas.microsoft.com/office/powerpoint/2010/main" val="35968677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286604"/>
            <a:ext cx="10058400" cy="974638"/>
          </a:xfrm>
        </p:spPr>
        <p:txBody>
          <a:bodyPr>
            <a:normAutofit/>
          </a:bodyPr>
          <a:lstStyle/>
          <a:p>
            <a:r>
              <a:rPr lang="pl-PL" sz="4000" dirty="0" smtClean="0"/>
              <a:t>Brak promocji w ZSZ – art. </a:t>
            </a:r>
            <a:r>
              <a:rPr lang="pl-PL" sz="4000" dirty="0"/>
              <a:t>166 PWPO</a:t>
            </a:r>
          </a:p>
        </p:txBody>
      </p:sp>
      <p:sp>
        <p:nvSpPr>
          <p:cNvPr id="3" name="Symbol zastępczy zawartości 2"/>
          <p:cNvSpPr>
            <a:spLocks noGrp="1"/>
          </p:cNvSpPr>
          <p:nvPr>
            <p:ph idx="1"/>
          </p:nvPr>
        </p:nvSpPr>
        <p:spPr>
          <a:xfrm>
            <a:off x="914401" y="1702676"/>
            <a:ext cx="10988565" cy="4166418"/>
          </a:xfrm>
        </p:spPr>
        <p:txBody>
          <a:bodyPr>
            <a:normAutofit lnSpcReduction="10000"/>
          </a:bodyPr>
          <a:lstStyle/>
          <a:p>
            <a:pPr algn="just"/>
            <a:r>
              <a:rPr lang="pl-PL" sz="2400" dirty="0"/>
              <a:t>Uczniowie dotychczasowej zasadniczej szkoły zawodowej, którzy </a:t>
            </a:r>
            <a:r>
              <a:rPr lang="pl-PL" sz="2400" b="1" dirty="0"/>
              <a:t>nie uzyskają promocji</a:t>
            </a:r>
            <a:r>
              <a:rPr lang="pl-PL" sz="2400" dirty="0"/>
              <a:t> do klasy programowo wyższej będą kontynuowali naukę w odpowiedniej klasie branżowej szkoły I stopnia, </a:t>
            </a:r>
            <a:r>
              <a:rPr lang="pl-PL" sz="2400" dirty="0" smtClean="0"/>
              <a:t>tj.: </a:t>
            </a:r>
            <a:endParaRPr lang="pl-PL" sz="2400" dirty="0"/>
          </a:p>
          <a:p>
            <a:pPr lvl="0" algn="just"/>
            <a:r>
              <a:rPr lang="pl-PL" sz="2400" dirty="0"/>
              <a:t>- uczeń klasy I zasadniczej szkoły zawodowej, który w roku szkolnym 2016/2017 nie uzyska promocji do klasy II, </a:t>
            </a:r>
            <a:r>
              <a:rPr lang="pl-PL" sz="2400" dirty="0">
                <a:solidFill>
                  <a:srgbClr val="FF0000"/>
                </a:solidFill>
              </a:rPr>
              <a:t>staje się </a:t>
            </a:r>
            <a:r>
              <a:rPr lang="pl-PL" sz="2400" dirty="0"/>
              <a:t>uczniem klasy I branżowej szkoły I stopnia, </a:t>
            </a:r>
          </a:p>
          <a:p>
            <a:pPr lvl="0" algn="just"/>
            <a:r>
              <a:rPr lang="pl-PL" sz="2400" dirty="0"/>
              <a:t>- uczeń klasy II zasadniczej szkoły zawodowej, który w roku szkolnym 2017/2018 nie otrzymał promocji do klasy III, z dniem 1 września 2018 r. staje się uczniem klasy </a:t>
            </a:r>
            <a:br>
              <a:rPr lang="pl-PL" sz="2400" dirty="0"/>
            </a:br>
            <a:r>
              <a:rPr lang="pl-PL" sz="2400" dirty="0"/>
              <a:t>II branżowej szkoły I stopnia,</a:t>
            </a:r>
          </a:p>
          <a:p>
            <a:pPr lvl="0" algn="just"/>
            <a:r>
              <a:rPr lang="pl-PL" sz="2400" dirty="0"/>
              <a:t>- </a:t>
            </a:r>
            <a:r>
              <a:rPr lang="pl-PL" sz="2400" b="1" dirty="0"/>
              <a:t>uczeń klasy III </a:t>
            </a:r>
            <a:r>
              <a:rPr lang="pl-PL" sz="2400" dirty="0"/>
              <a:t>zasadniczej szkoły zawodowej, który w roku szkolnym 2018/2019 nie ukończył tej szkoły z dniem 1 września 2019 r. </a:t>
            </a:r>
            <a:r>
              <a:rPr lang="pl-PL" sz="2400" dirty="0">
                <a:solidFill>
                  <a:srgbClr val="FF0000"/>
                </a:solidFill>
              </a:rPr>
              <a:t>staje się uczniem klasy </a:t>
            </a:r>
            <a:r>
              <a:rPr lang="pl-PL" sz="2400" b="1" dirty="0">
                <a:solidFill>
                  <a:srgbClr val="FF0000"/>
                </a:solidFill>
              </a:rPr>
              <a:t>III branżowej szkoły I stopnia. </a:t>
            </a:r>
          </a:p>
          <a:p>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26</a:t>
            </a:fld>
            <a:endParaRPr lang="pl-PL"/>
          </a:p>
        </p:txBody>
      </p:sp>
    </p:spTree>
    <p:extLst>
      <p:ext uri="{BB962C8B-B14F-4D97-AF65-F5344CB8AC3E}">
        <p14:creationId xmlns:p14="http://schemas.microsoft.com/office/powerpoint/2010/main" val="277478118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286603"/>
            <a:ext cx="10058400" cy="943107"/>
          </a:xfrm>
        </p:spPr>
        <p:txBody>
          <a:bodyPr>
            <a:normAutofit fontScale="90000"/>
          </a:bodyPr>
          <a:lstStyle/>
          <a:p>
            <a:r>
              <a:rPr lang="pl-PL" sz="4000" dirty="0"/>
              <a:t>B</a:t>
            </a:r>
            <a:r>
              <a:rPr lang="pl-PL" sz="4000" dirty="0" smtClean="0"/>
              <a:t>ranżowa szkoła </a:t>
            </a:r>
            <a:r>
              <a:rPr lang="pl-PL" sz="4000" dirty="0"/>
              <a:t>II </a:t>
            </a:r>
            <a:r>
              <a:rPr lang="pl-PL" sz="4000" dirty="0" smtClean="0"/>
              <a:t>stopnia (2-letnia) - </a:t>
            </a:r>
            <a:r>
              <a:rPr lang="pl-PL" sz="3100" i="1" dirty="0" smtClean="0">
                <a:solidFill>
                  <a:srgbClr val="FF0000"/>
                </a:solidFill>
              </a:rPr>
              <a:t>kiedyś technikum na podbudowie </a:t>
            </a:r>
            <a:r>
              <a:rPr lang="pl-PL" sz="3100" i="1" dirty="0" smtClean="0">
                <a:solidFill>
                  <a:srgbClr val="FF0000"/>
                </a:solidFill>
              </a:rPr>
              <a:t>ZSZ, ale 3-letnie</a:t>
            </a:r>
            <a:endParaRPr lang="pl-PL" sz="3100" dirty="0">
              <a:solidFill>
                <a:srgbClr val="FF0000"/>
              </a:solidFill>
            </a:endParaRPr>
          </a:p>
        </p:txBody>
      </p:sp>
      <p:sp>
        <p:nvSpPr>
          <p:cNvPr id="3" name="Symbol zastępczy zawartości 2"/>
          <p:cNvSpPr>
            <a:spLocks noGrp="1"/>
          </p:cNvSpPr>
          <p:nvPr>
            <p:ph idx="1"/>
          </p:nvPr>
        </p:nvSpPr>
        <p:spPr>
          <a:xfrm>
            <a:off x="173421" y="1845733"/>
            <a:ext cx="11672835" cy="4514123"/>
          </a:xfrm>
        </p:spPr>
        <p:txBody>
          <a:bodyPr>
            <a:normAutofit fontScale="92500" lnSpcReduction="10000"/>
          </a:bodyPr>
          <a:lstStyle/>
          <a:p>
            <a:pPr algn="just"/>
            <a:r>
              <a:rPr lang="pl-PL" sz="2800" b="1" dirty="0" smtClean="0"/>
              <a:t>Art. 173 </a:t>
            </a:r>
            <a:r>
              <a:rPr lang="pl-PL" sz="2800" b="1" dirty="0"/>
              <a:t>PWPO</a:t>
            </a:r>
          </a:p>
          <a:p>
            <a:pPr algn="just"/>
            <a:r>
              <a:rPr lang="pl-PL" sz="2800" b="1" dirty="0" smtClean="0"/>
              <a:t>Utworzenie </a:t>
            </a:r>
            <a:r>
              <a:rPr lang="pl-PL" sz="2800" b="1" dirty="0"/>
              <a:t>branżowej szkoły II stopnia nastąpi 1 września 2020 r.,</a:t>
            </a:r>
            <a:r>
              <a:rPr lang="pl-PL" sz="2800" dirty="0"/>
              <a:t> a pierwsza rekrutacja kandydatów zostanie przeprowadzona na rok szkolny </a:t>
            </a:r>
            <a:r>
              <a:rPr lang="pl-PL" sz="2800" dirty="0" smtClean="0"/>
              <a:t>2020/2021.</a:t>
            </a:r>
          </a:p>
          <a:p>
            <a:pPr algn="just"/>
            <a:r>
              <a:rPr lang="pl-PL" sz="2400" dirty="0">
                <a:solidFill>
                  <a:schemeClr val="tx1"/>
                </a:solidFill>
              </a:rPr>
              <a:t>Zgodnie z zapisem art. 297 </a:t>
            </a:r>
            <a:r>
              <a:rPr lang="pl-PL" sz="2400" dirty="0" smtClean="0">
                <a:solidFill>
                  <a:schemeClr val="tx1"/>
                </a:solidFill>
              </a:rPr>
              <a:t>PWPO, </a:t>
            </a:r>
            <a:r>
              <a:rPr lang="pl-PL" sz="2400" dirty="0">
                <a:solidFill>
                  <a:schemeClr val="tx1"/>
                </a:solidFill>
              </a:rPr>
              <a:t>egzamin maturalny będzie przeprowadzany również dla absolwentów branżowej szkoły II stopnia. I tak – począwszy </a:t>
            </a:r>
            <a:r>
              <a:rPr lang="pl-PL" sz="2400" b="1" dirty="0">
                <a:solidFill>
                  <a:srgbClr val="FF0000"/>
                </a:solidFill>
              </a:rPr>
              <a:t>od roku szkolnego 2023/2024</a:t>
            </a:r>
            <a:r>
              <a:rPr lang="pl-PL" sz="2400" dirty="0">
                <a:solidFill>
                  <a:srgbClr val="FF0000"/>
                </a:solidFill>
              </a:rPr>
              <a:t> </a:t>
            </a:r>
            <a:r>
              <a:rPr lang="pl-PL" sz="2400" dirty="0">
                <a:solidFill>
                  <a:schemeClr val="tx1"/>
                </a:solidFill>
              </a:rPr>
              <a:t>egzamin maturalny będzie przeprowadzany dla absolwentów branżowej szkoły II stopnia, którzy ukończyli kształcenie w branżowej szkole I stopnia </a:t>
            </a:r>
            <a:r>
              <a:rPr lang="pl-PL" sz="2400" dirty="0">
                <a:solidFill>
                  <a:srgbClr val="FF0000"/>
                </a:solidFill>
              </a:rPr>
              <a:t>jako absolwenci ośmioletniej szkoły podstawowej.</a:t>
            </a:r>
            <a:r>
              <a:rPr lang="pl-PL" sz="2400" dirty="0">
                <a:solidFill>
                  <a:schemeClr val="tx1"/>
                </a:solidFill>
              </a:rPr>
              <a:t> Egzamin będzie przeprowadzany wg nowych wymagań określonych w przepisach wydanych </a:t>
            </a:r>
            <a:r>
              <a:rPr lang="pl-PL" sz="2400" dirty="0">
                <a:solidFill>
                  <a:srgbClr val="FF0000"/>
                </a:solidFill>
              </a:rPr>
              <a:t>na podstawie ustawy – Prawo </a:t>
            </a:r>
            <a:r>
              <a:rPr lang="pl-PL" sz="2400" dirty="0" smtClean="0">
                <a:solidFill>
                  <a:srgbClr val="FF0000"/>
                </a:solidFill>
              </a:rPr>
              <a:t>oświatowe</a:t>
            </a:r>
          </a:p>
          <a:p>
            <a:pPr algn="just"/>
            <a:r>
              <a:rPr lang="pl-PL" sz="2400" dirty="0">
                <a:solidFill>
                  <a:schemeClr val="tx1"/>
                </a:solidFill>
              </a:rPr>
              <a:t>N</a:t>
            </a:r>
            <a:r>
              <a:rPr lang="pl-PL" sz="2400" dirty="0" smtClean="0">
                <a:solidFill>
                  <a:schemeClr val="tx1"/>
                </a:solidFill>
              </a:rPr>
              <a:t>atomiast </a:t>
            </a:r>
            <a:r>
              <a:rPr lang="pl-PL" sz="2400" b="1" dirty="0" smtClean="0">
                <a:solidFill>
                  <a:srgbClr val="FF0000"/>
                </a:solidFill>
              </a:rPr>
              <a:t>do roku</a:t>
            </a:r>
            <a:r>
              <a:rPr lang="pl-PL" sz="2400" dirty="0" smtClean="0">
                <a:solidFill>
                  <a:srgbClr val="FF0000"/>
                </a:solidFill>
              </a:rPr>
              <a:t> </a:t>
            </a:r>
            <a:r>
              <a:rPr lang="pl-PL" sz="2400" b="1" dirty="0" smtClean="0">
                <a:solidFill>
                  <a:srgbClr val="FF0000"/>
                </a:solidFill>
              </a:rPr>
              <a:t>2028/2029</a:t>
            </a:r>
            <a:r>
              <a:rPr lang="pl-PL" sz="2400" dirty="0" smtClean="0">
                <a:solidFill>
                  <a:srgbClr val="FF0000"/>
                </a:solidFill>
              </a:rPr>
              <a:t> </a:t>
            </a:r>
            <a:r>
              <a:rPr lang="pl-PL" sz="2400" dirty="0" smtClean="0">
                <a:solidFill>
                  <a:schemeClr val="tx1"/>
                </a:solidFill>
              </a:rPr>
              <a:t>egzamin maturalny będzie przeprowadzany dla absolwentów branżowej szkoły II stopnia, którzy ukończyli kształcenie w branżowej szkole I stopnia </a:t>
            </a:r>
            <a:r>
              <a:rPr lang="pl-PL" sz="2400" dirty="0" smtClean="0">
                <a:solidFill>
                  <a:srgbClr val="FF0000"/>
                </a:solidFill>
              </a:rPr>
              <a:t>jako absolwenci dotychczasowego gimnazjum </a:t>
            </a:r>
            <a:r>
              <a:rPr lang="pl-PL" sz="2400" dirty="0" smtClean="0">
                <a:solidFill>
                  <a:schemeClr val="tx1"/>
                </a:solidFill>
              </a:rPr>
              <a:t>wg wymagań określonych w podstawie programowej kształcenia ogólnego wydanych </a:t>
            </a:r>
            <a:r>
              <a:rPr lang="pl-PL" sz="2400" dirty="0" smtClean="0">
                <a:solidFill>
                  <a:srgbClr val="FF0000"/>
                </a:solidFill>
              </a:rPr>
              <a:t>na podstawie przepisów ustawy o systemie oświaty. </a:t>
            </a:r>
          </a:p>
          <a:p>
            <a:pPr algn="just"/>
            <a:endParaRPr lang="pl-PL" sz="2400" dirty="0">
              <a:solidFill>
                <a:schemeClr val="tx1"/>
              </a:solidFill>
            </a:endParaRPr>
          </a:p>
          <a:p>
            <a:pPr algn="just"/>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27</a:t>
            </a:fld>
            <a:endParaRPr lang="pl-PL"/>
          </a:p>
        </p:txBody>
      </p:sp>
    </p:spTree>
    <p:extLst>
      <p:ext uri="{BB962C8B-B14F-4D97-AF65-F5344CB8AC3E}">
        <p14:creationId xmlns:p14="http://schemas.microsoft.com/office/powerpoint/2010/main" val="235535489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a:bodyPr>
          <a:lstStyle/>
          <a:p>
            <a:r>
              <a:rPr lang="pl-PL" sz="4000" dirty="0"/>
              <a:t>Okres przejściowy</a:t>
            </a:r>
          </a:p>
        </p:txBody>
      </p:sp>
      <p:sp>
        <p:nvSpPr>
          <p:cNvPr id="3" name="Symbol zastępczy zawartości 2"/>
          <p:cNvSpPr>
            <a:spLocks noGrp="1"/>
          </p:cNvSpPr>
          <p:nvPr>
            <p:ph idx="1"/>
          </p:nvPr>
        </p:nvSpPr>
        <p:spPr/>
        <p:txBody>
          <a:bodyPr/>
          <a:lstStyle/>
          <a:p>
            <a:pPr algn="just"/>
            <a:r>
              <a:rPr lang="pl-PL" sz="2800" b="1" dirty="0" smtClean="0"/>
              <a:t>Art. 196. </a:t>
            </a:r>
            <a:r>
              <a:rPr lang="pl-PL" sz="2800" b="1" dirty="0"/>
              <a:t>PWPO</a:t>
            </a:r>
          </a:p>
          <a:p>
            <a:endParaRPr lang="pl-PL" b="1" dirty="0"/>
          </a:p>
          <a:p>
            <a:pPr algn="just"/>
            <a:r>
              <a:rPr lang="pl-PL" sz="2800" dirty="0"/>
              <a:t>Z dniem 1 września 2017 r. </a:t>
            </a:r>
            <a:r>
              <a:rPr lang="pl-PL" sz="2800" b="1" dirty="0"/>
              <a:t>zespół szkół</a:t>
            </a:r>
            <a:r>
              <a:rPr lang="pl-PL" sz="2800" dirty="0"/>
              <a:t>, w skład którego wchodzi </a:t>
            </a:r>
            <a:r>
              <a:rPr lang="pl-PL" sz="2800" b="1" dirty="0"/>
              <a:t>jedynie gimnazjum i zasadnicza szkoła zawodowa</a:t>
            </a:r>
            <a:r>
              <a:rPr lang="pl-PL" sz="2800" dirty="0"/>
              <a:t> </a:t>
            </a:r>
            <a:r>
              <a:rPr lang="pl-PL" sz="2800" dirty="0">
                <a:solidFill>
                  <a:srgbClr val="FF0000"/>
                </a:solidFill>
              </a:rPr>
              <a:t>staje się </a:t>
            </a:r>
            <a:r>
              <a:rPr lang="pl-PL" sz="2800" b="1" dirty="0">
                <a:solidFill>
                  <a:srgbClr val="FF0000"/>
                </a:solidFill>
              </a:rPr>
              <a:t>branżową szkołą I stopnia.</a:t>
            </a:r>
            <a:r>
              <a:rPr lang="pl-PL" sz="2800" dirty="0">
                <a:solidFill>
                  <a:srgbClr val="FF0000"/>
                </a:solidFill>
              </a:rPr>
              <a:t> </a:t>
            </a:r>
            <a:r>
              <a:rPr lang="pl-PL" sz="2800" dirty="0"/>
              <a:t>W roku szkolnym odpowiednio 2017/2018 i 2018/2019 w branżowej szkole I stopnia powstałej w wyniku przekształcenia zespołu szkół prowadzone będą klasy dotychczasowego gimnazjum, aż do czasu likwidacji tych klas.</a:t>
            </a:r>
          </a:p>
        </p:txBody>
      </p:sp>
      <p:sp>
        <p:nvSpPr>
          <p:cNvPr id="4" name="Symbol zastępczy numeru slajdu 3"/>
          <p:cNvSpPr>
            <a:spLocks noGrp="1"/>
          </p:cNvSpPr>
          <p:nvPr>
            <p:ph type="sldNum" sz="quarter" idx="12"/>
          </p:nvPr>
        </p:nvSpPr>
        <p:spPr/>
        <p:txBody>
          <a:bodyPr/>
          <a:lstStyle/>
          <a:p>
            <a:fld id="{855A00D9-A257-4ED6-82A5-BF4EB1D23AB9}" type="slidenum">
              <a:rPr lang="pl-PL" smtClean="0"/>
              <a:t>28</a:t>
            </a:fld>
            <a:endParaRPr lang="pl-PL"/>
          </a:p>
        </p:txBody>
      </p:sp>
    </p:spTree>
    <p:extLst>
      <p:ext uri="{BB962C8B-B14F-4D97-AF65-F5344CB8AC3E}">
        <p14:creationId xmlns:p14="http://schemas.microsoft.com/office/powerpoint/2010/main" val="387392078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583324" y="286603"/>
            <a:ext cx="10572356" cy="1195356"/>
          </a:xfrm>
        </p:spPr>
        <p:txBody>
          <a:bodyPr>
            <a:normAutofit/>
          </a:bodyPr>
          <a:lstStyle/>
          <a:p>
            <a:r>
              <a:rPr lang="pl-PL" sz="4000" dirty="0" smtClean="0"/>
              <a:t>Podstawa </a:t>
            </a:r>
            <a:r>
              <a:rPr lang="pl-PL" sz="4000" dirty="0"/>
              <a:t>programowa kształcenia </a:t>
            </a:r>
            <a:r>
              <a:rPr lang="pl-PL" sz="4000" dirty="0" smtClean="0"/>
              <a:t>ogólnego </a:t>
            </a:r>
            <a:br>
              <a:rPr lang="pl-PL" sz="4000" dirty="0" smtClean="0"/>
            </a:br>
            <a:r>
              <a:rPr lang="pl-PL" sz="4000" dirty="0" smtClean="0"/>
              <a:t>- art</a:t>
            </a:r>
            <a:r>
              <a:rPr lang="pl-PL" sz="4000" dirty="0"/>
              <a:t>. 273 PWPO </a:t>
            </a:r>
          </a:p>
        </p:txBody>
      </p:sp>
      <p:sp>
        <p:nvSpPr>
          <p:cNvPr id="3" name="Symbol zastępczy zawartości 2"/>
          <p:cNvSpPr>
            <a:spLocks noGrp="1"/>
          </p:cNvSpPr>
          <p:nvPr>
            <p:ph idx="1"/>
          </p:nvPr>
        </p:nvSpPr>
        <p:spPr>
          <a:xfrm>
            <a:off x="1097280" y="1845733"/>
            <a:ext cx="10058400" cy="4292419"/>
          </a:xfrm>
        </p:spPr>
        <p:txBody>
          <a:bodyPr>
            <a:normAutofit fontScale="92500" lnSpcReduction="10000"/>
          </a:bodyPr>
          <a:lstStyle/>
          <a:p>
            <a:pPr algn="just"/>
            <a:r>
              <a:rPr lang="pl-PL" sz="2400" dirty="0" smtClean="0"/>
              <a:t>Podstawa </a:t>
            </a:r>
            <a:r>
              <a:rPr lang="pl-PL" sz="2400" dirty="0"/>
              <a:t>programowa kształcenia ogólnego </a:t>
            </a:r>
            <a:r>
              <a:rPr lang="pl-PL" sz="2400" dirty="0" smtClean="0"/>
              <a:t>wydana </a:t>
            </a:r>
            <a:r>
              <a:rPr lang="pl-PL" sz="2400" dirty="0"/>
              <a:t>na podstawie </a:t>
            </a:r>
            <a:r>
              <a:rPr lang="pl-PL" sz="2400" b="1" dirty="0"/>
              <a:t>przepisów ustawy – Prawo oświatowe </a:t>
            </a:r>
            <a:r>
              <a:rPr lang="pl-PL" sz="2400" b="1" i="1" dirty="0">
                <a:solidFill>
                  <a:srgbClr val="FF0000"/>
                </a:solidFill>
              </a:rPr>
              <a:t>(„NOWA”) </a:t>
            </a:r>
            <a:r>
              <a:rPr lang="pl-PL" sz="2400" dirty="0" smtClean="0">
                <a:solidFill>
                  <a:srgbClr val="FF0000"/>
                </a:solidFill>
              </a:rPr>
              <a:t>stosuje </a:t>
            </a:r>
            <a:r>
              <a:rPr lang="pl-PL" sz="2400" dirty="0">
                <a:solidFill>
                  <a:srgbClr val="FF0000"/>
                </a:solidFill>
              </a:rPr>
              <a:t>się </a:t>
            </a:r>
            <a:r>
              <a:rPr lang="pl-PL" sz="2400" dirty="0"/>
              <a:t>począwszy od roku szkolnego 2017/2018 w klasach</a:t>
            </a:r>
            <a:r>
              <a:rPr lang="pl-PL" sz="2400" dirty="0" smtClean="0"/>
              <a:t>:</a:t>
            </a:r>
            <a:endParaRPr lang="pl-PL" sz="2400" dirty="0"/>
          </a:p>
          <a:p>
            <a:pPr lvl="0" algn="just"/>
            <a:r>
              <a:rPr lang="pl-PL" sz="2400" dirty="0"/>
              <a:t>- I,</a:t>
            </a:r>
          </a:p>
          <a:p>
            <a:pPr lvl="0" algn="just"/>
            <a:r>
              <a:rPr lang="pl-PL" sz="2400" dirty="0"/>
              <a:t>- IV,</a:t>
            </a:r>
          </a:p>
          <a:p>
            <a:pPr lvl="0" algn="just"/>
            <a:r>
              <a:rPr lang="pl-PL" sz="2400" dirty="0"/>
              <a:t>- VII szkoły podstawowej, a w latach następnych również w kolejnych klasach szkoły podstawowej. </a:t>
            </a:r>
          </a:p>
          <a:p>
            <a:pPr algn="just"/>
            <a:r>
              <a:rPr lang="pl-PL" sz="2400" dirty="0" smtClean="0"/>
              <a:t>Z </a:t>
            </a:r>
            <a:r>
              <a:rPr lang="pl-PL" sz="2400" dirty="0"/>
              <a:t>kolei, podstawę programową kształcenia </a:t>
            </a:r>
            <a:r>
              <a:rPr lang="pl-PL" sz="2400" dirty="0" smtClean="0"/>
              <a:t>ogólnego, </a:t>
            </a:r>
            <a:r>
              <a:rPr lang="pl-PL" sz="2400" dirty="0"/>
              <a:t>wydaną na podstawie </a:t>
            </a:r>
            <a:r>
              <a:rPr lang="pl-PL" sz="2400" b="1" dirty="0"/>
              <a:t>ustawy o systemie oświaty</a:t>
            </a:r>
            <a:r>
              <a:rPr lang="pl-PL" sz="2400" dirty="0"/>
              <a:t> </a:t>
            </a:r>
            <a:r>
              <a:rPr lang="pl-PL" sz="2400" b="1" i="1" dirty="0">
                <a:solidFill>
                  <a:srgbClr val="FF0000"/>
                </a:solidFill>
              </a:rPr>
              <a:t>(„STARA</a:t>
            </a:r>
            <a:r>
              <a:rPr lang="pl-PL" sz="2400" b="1" i="1" dirty="0" smtClean="0">
                <a:solidFill>
                  <a:srgbClr val="FF0000"/>
                </a:solidFill>
              </a:rPr>
              <a:t>”) </a:t>
            </a:r>
            <a:r>
              <a:rPr lang="pl-PL" sz="2400" dirty="0" smtClean="0">
                <a:solidFill>
                  <a:srgbClr val="FF0000"/>
                </a:solidFill>
              </a:rPr>
              <a:t>stosuje </a:t>
            </a:r>
            <a:r>
              <a:rPr lang="pl-PL" sz="2400" dirty="0">
                <a:solidFill>
                  <a:srgbClr val="FF0000"/>
                </a:solidFill>
              </a:rPr>
              <a:t>się:</a:t>
            </a:r>
          </a:p>
          <a:p>
            <a:pPr lvl="0" algn="just"/>
            <a:r>
              <a:rPr lang="pl-PL" sz="2400" dirty="0"/>
              <a:t>- w roku szkolnym 2017/2018 w klasach II, III, V i VI szkoły podstawowej,</a:t>
            </a:r>
          </a:p>
          <a:p>
            <a:pPr lvl="0" algn="just"/>
            <a:r>
              <a:rPr lang="pl-PL" sz="2400" dirty="0"/>
              <a:t>- w roku szkolnym 2018/2019 w klasach III i VI szkoły podstawowej. </a:t>
            </a:r>
          </a:p>
          <a:p>
            <a:pPr lvl="0" algn="just"/>
            <a:endParaRPr lang="pl-PL" dirty="0"/>
          </a:p>
          <a:p>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29</a:t>
            </a:fld>
            <a:endParaRPr lang="pl-PL"/>
          </a:p>
        </p:txBody>
      </p:sp>
    </p:spTree>
    <p:extLst>
      <p:ext uri="{BB962C8B-B14F-4D97-AF65-F5344CB8AC3E}">
        <p14:creationId xmlns:p14="http://schemas.microsoft.com/office/powerpoint/2010/main" val="61442644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286603"/>
            <a:ext cx="10726858" cy="1226887"/>
          </a:xfrm>
        </p:spPr>
        <p:txBody>
          <a:bodyPr>
            <a:normAutofit/>
          </a:bodyPr>
          <a:lstStyle/>
          <a:p>
            <a:r>
              <a:rPr lang="pl-PL" sz="4000" dirty="0" smtClean="0"/>
              <a:t>Podstawa programowa </a:t>
            </a:r>
            <a:r>
              <a:rPr lang="pl-PL" sz="4000" dirty="0"/>
              <a:t>kształcenia ogólnego </a:t>
            </a:r>
            <a:r>
              <a:rPr lang="pl-PL" sz="4000" dirty="0" smtClean="0"/>
              <a:t>„stara” </a:t>
            </a:r>
            <a:r>
              <a:rPr lang="pl-PL" sz="4000" dirty="0"/>
              <a:t>– art. </a:t>
            </a:r>
            <a:r>
              <a:rPr lang="pl-PL" sz="4000" dirty="0" smtClean="0"/>
              <a:t>275-277 </a:t>
            </a:r>
            <a:r>
              <a:rPr lang="pl-PL" sz="4000" dirty="0"/>
              <a:t>(ustępy </a:t>
            </a:r>
            <a:r>
              <a:rPr lang="pl-PL" sz="4000" dirty="0" smtClean="0"/>
              <a:t>drugie) </a:t>
            </a:r>
            <a:r>
              <a:rPr lang="pl-PL" sz="4000" dirty="0"/>
              <a:t>PWPO </a:t>
            </a:r>
          </a:p>
        </p:txBody>
      </p:sp>
      <p:sp>
        <p:nvSpPr>
          <p:cNvPr id="3" name="Symbol zastępczy zawartości 2"/>
          <p:cNvSpPr>
            <a:spLocks noGrp="1"/>
          </p:cNvSpPr>
          <p:nvPr>
            <p:ph idx="1"/>
          </p:nvPr>
        </p:nvSpPr>
        <p:spPr>
          <a:xfrm>
            <a:off x="719847" y="1737360"/>
            <a:ext cx="11110203" cy="4321602"/>
          </a:xfrm>
        </p:spPr>
        <p:txBody>
          <a:bodyPr>
            <a:normAutofit fontScale="92500" lnSpcReduction="20000"/>
          </a:bodyPr>
          <a:lstStyle/>
          <a:p>
            <a:pPr algn="just"/>
            <a:r>
              <a:rPr lang="pl-PL" sz="2600" b="1" dirty="0"/>
              <a:t>W dotychczasowym:</a:t>
            </a:r>
          </a:p>
          <a:p>
            <a:pPr lvl="0" algn="just"/>
            <a:r>
              <a:rPr lang="pl-PL" sz="2600" dirty="0"/>
              <a:t>- trzyletnim liceum ogólnokształcącym,</a:t>
            </a:r>
          </a:p>
          <a:p>
            <a:pPr lvl="0" algn="just"/>
            <a:r>
              <a:rPr lang="pl-PL" sz="2600" dirty="0"/>
              <a:t>- czteroletnim </a:t>
            </a:r>
            <a:r>
              <a:rPr lang="pl-PL" sz="2600" dirty="0" smtClean="0"/>
              <a:t>technikum,</a:t>
            </a:r>
            <a:endParaRPr lang="pl-PL" sz="2600" dirty="0"/>
          </a:p>
          <a:p>
            <a:pPr lvl="0" algn="just"/>
            <a:r>
              <a:rPr lang="pl-PL" sz="2600" dirty="0"/>
              <a:t>- klasach dotychczasowej zasadniczej szkoły zawodowej, prowadzonych </a:t>
            </a:r>
            <a:br>
              <a:rPr lang="pl-PL" sz="2600" dirty="0"/>
            </a:br>
            <a:r>
              <a:rPr lang="pl-PL" sz="2600" dirty="0"/>
              <a:t>w branżowej szkole I stopnia do czasu zakończenia kształcenia,</a:t>
            </a:r>
          </a:p>
          <a:p>
            <a:pPr lvl="0" algn="just"/>
            <a:r>
              <a:rPr lang="pl-PL" sz="2600" dirty="0"/>
              <a:t>- dotychczasowym gimnazjum do czasu zakończenia kształcenia (jak również klasach dotychczasowego gimnazjum – art. 256 pkt 1 </a:t>
            </a:r>
            <a:r>
              <a:rPr lang="pl-PL" sz="2600" dirty="0" smtClean="0"/>
              <a:t>PWPO),</a:t>
            </a:r>
            <a:endParaRPr lang="pl-PL" sz="2600" dirty="0"/>
          </a:p>
          <a:p>
            <a:pPr lvl="0" algn="just"/>
            <a:r>
              <a:rPr lang="pl-PL" sz="2600" dirty="0"/>
              <a:t>- w semestrach II – V szkoły policealnej – w roku szkolnym 2017/2018,</a:t>
            </a:r>
          </a:p>
          <a:p>
            <a:pPr lvl="0" algn="just"/>
            <a:r>
              <a:rPr lang="pl-PL" sz="2600" dirty="0"/>
              <a:t>- w semestrach IV i V szkoły policealnej – w roku szkolnym 2018/2019</a:t>
            </a:r>
          </a:p>
          <a:p>
            <a:pPr algn="just"/>
            <a:r>
              <a:rPr lang="pl-PL" sz="2600" dirty="0">
                <a:solidFill>
                  <a:srgbClr val="FF0000"/>
                </a:solidFill>
              </a:rPr>
              <a:t>stosuje się </a:t>
            </a:r>
            <a:r>
              <a:rPr lang="pl-PL" sz="2600" dirty="0"/>
              <a:t>podstawę programową kształcenia ogólnego określoną w przepisach wydanych na podstawie </a:t>
            </a:r>
            <a:r>
              <a:rPr lang="pl-PL" sz="2600" b="1" dirty="0"/>
              <a:t>ustawy o systemie </a:t>
            </a:r>
            <a:r>
              <a:rPr lang="pl-PL" sz="2600" b="1" dirty="0" smtClean="0"/>
              <a:t>oświaty </a:t>
            </a:r>
            <a:r>
              <a:rPr lang="pl-PL" sz="2600" b="1" i="1" dirty="0" smtClean="0">
                <a:solidFill>
                  <a:srgbClr val="FF0000"/>
                </a:solidFill>
              </a:rPr>
              <a:t>(„STARA”). </a:t>
            </a:r>
            <a:endParaRPr lang="pl-PL" sz="2600" b="1" i="1" dirty="0">
              <a:solidFill>
                <a:srgbClr val="FF0000"/>
              </a:solidFill>
            </a:endParaRPr>
          </a:p>
          <a:p>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30</a:t>
            </a:fld>
            <a:endParaRPr lang="pl-PL"/>
          </a:p>
        </p:txBody>
      </p:sp>
    </p:spTree>
    <p:extLst>
      <p:ext uri="{BB962C8B-B14F-4D97-AF65-F5344CB8AC3E}">
        <p14:creationId xmlns:p14="http://schemas.microsoft.com/office/powerpoint/2010/main" val="205630295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79" y="286603"/>
            <a:ext cx="10490375" cy="1368776"/>
          </a:xfrm>
        </p:spPr>
        <p:txBody>
          <a:bodyPr>
            <a:normAutofit/>
          </a:bodyPr>
          <a:lstStyle/>
          <a:p>
            <a:r>
              <a:rPr lang="pl-PL" sz="4000" dirty="0"/>
              <a:t>Podstawa programowa kształcenia ogólnego </a:t>
            </a:r>
            <a:r>
              <a:rPr lang="pl-PL" sz="4000" dirty="0" smtClean="0"/>
              <a:t>„nowa” </a:t>
            </a:r>
            <a:r>
              <a:rPr lang="pl-PL" sz="4000" dirty="0"/>
              <a:t>– art. </a:t>
            </a:r>
            <a:r>
              <a:rPr lang="pl-PL" sz="4000" dirty="0" smtClean="0"/>
              <a:t>274-277 (ustępy pierwsze) PWPO </a:t>
            </a:r>
            <a:endParaRPr lang="pl-PL" sz="4000" dirty="0"/>
          </a:p>
        </p:txBody>
      </p:sp>
      <p:sp>
        <p:nvSpPr>
          <p:cNvPr id="3" name="Symbol zastępczy zawartości 2"/>
          <p:cNvSpPr>
            <a:spLocks noGrp="1"/>
          </p:cNvSpPr>
          <p:nvPr>
            <p:ph idx="1"/>
          </p:nvPr>
        </p:nvSpPr>
        <p:spPr>
          <a:xfrm>
            <a:off x="495301" y="1752600"/>
            <a:ext cx="11334750" cy="4743450"/>
          </a:xfrm>
        </p:spPr>
        <p:txBody>
          <a:bodyPr>
            <a:normAutofit fontScale="77500" lnSpcReduction="20000"/>
          </a:bodyPr>
          <a:lstStyle/>
          <a:p>
            <a:pPr algn="just"/>
            <a:r>
              <a:rPr lang="pl-PL" sz="2800" dirty="0"/>
              <a:t>Natomiast:</a:t>
            </a:r>
          </a:p>
          <a:p>
            <a:pPr lvl="0" algn="just"/>
            <a:r>
              <a:rPr lang="pl-PL" sz="2800" dirty="0"/>
              <a:t>- dla uczniów z niepełnosprawnością intelektualną w stopniu umiarkowanym lub znacznym dla szkoły podstawowej – począwszy od roku szkolnego </a:t>
            </a:r>
            <a:r>
              <a:rPr lang="pl-PL" sz="2800" b="1" dirty="0"/>
              <a:t>2017/2018</a:t>
            </a:r>
            <a:r>
              <a:rPr lang="pl-PL" sz="2800" dirty="0"/>
              <a:t>,</a:t>
            </a:r>
          </a:p>
          <a:p>
            <a:pPr lvl="0" algn="just"/>
            <a:r>
              <a:rPr lang="pl-PL" sz="2800" dirty="0"/>
              <a:t>- dla czteroletniego liceum ogólnokształcącego – począwszy od roku szkolnego 2019/2020,</a:t>
            </a:r>
          </a:p>
          <a:p>
            <a:pPr lvl="0" algn="just"/>
            <a:r>
              <a:rPr lang="pl-PL" sz="2800" dirty="0"/>
              <a:t>- dla pięcioletniego technikum – począwszy od roku szkolnego 2019/2020,</a:t>
            </a:r>
          </a:p>
          <a:p>
            <a:pPr lvl="0" algn="just"/>
            <a:r>
              <a:rPr lang="pl-PL" sz="2800" dirty="0"/>
              <a:t>- dla branżowej szkoły I stopnia – począwszy od roku szkolnego </a:t>
            </a:r>
            <a:r>
              <a:rPr lang="pl-PL" sz="2800" b="1" dirty="0"/>
              <a:t>2017/2018</a:t>
            </a:r>
            <a:r>
              <a:rPr lang="pl-PL" sz="2800" dirty="0"/>
              <a:t>,</a:t>
            </a:r>
          </a:p>
          <a:p>
            <a:pPr lvl="0" algn="just"/>
            <a:r>
              <a:rPr lang="pl-PL" sz="2800" dirty="0"/>
              <a:t>- dla szkoły specjalnej przysposabiającej do pracy – począwszy od roku szkolnego </a:t>
            </a:r>
            <a:r>
              <a:rPr lang="pl-PL" sz="2800" b="1" dirty="0"/>
              <a:t>2017/2018</a:t>
            </a:r>
            <a:r>
              <a:rPr lang="pl-PL" sz="2800" dirty="0"/>
              <a:t>,</a:t>
            </a:r>
          </a:p>
          <a:p>
            <a:pPr lvl="0" algn="just"/>
            <a:r>
              <a:rPr lang="pl-PL" sz="2800" dirty="0"/>
              <a:t>- dla branżowej szkoły II stopnia – począwszy od roku szkolnego 2020/2021,</a:t>
            </a:r>
          </a:p>
          <a:p>
            <a:pPr lvl="0" algn="just"/>
            <a:r>
              <a:rPr lang="pl-PL" sz="2800" dirty="0"/>
              <a:t>- w semestrze I szkoły policealnej – począwszy od roku szkolnego </a:t>
            </a:r>
            <a:r>
              <a:rPr lang="pl-PL" sz="2800" b="1" dirty="0"/>
              <a:t>2017/2018,</a:t>
            </a:r>
            <a:r>
              <a:rPr lang="pl-PL" sz="2800" dirty="0"/>
              <a:t> a w latach następnych również w kolejnych semestrach tej szkoły</a:t>
            </a:r>
          </a:p>
          <a:p>
            <a:pPr algn="just"/>
            <a:r>
              <a:rPr lang="pl-PL" sz="2800" dirty="0">
                <a:solidFill>
                  <a:srgbClr val="FF0000"/>
                </a:solidFill>
              </a:rPr>
              <a:t>stosuje się </a:t>
            </a:r>
            <a:r>
              <a:rPr lang="pl-PL" sz="2800" dirty="0"/>
              <a:t>podstawę programową kształcenia ogólnego określoną w przepisach wydanych na podstawie </a:t>
            </a:r>
            <a:r>
              <a:rPr lang="pl-PL" sz="2800" b="1" dirty="0"/>
              <a:t>ustawy – Prawo </a:t>
            </a:r>
            <a:r>
              <a:rPr lang="pl-PL" sz="2800" b="1" dirty="0" smtClean="0"/>
              <a:t>oświatowe </a:t>
            </a:r>
            <a:r>
              <a:rPr lang="pl-PL" sz="2800" b="1" i="1" dirty="0" smtClean="0">
                <a:solidFill>
                  <a:srgbClr val="FF0000"/>
                </a:solidFill>
              </a:rPr>
              <a:t>(„NOWA”). </a:t>
            </a:r>
            <a:endParaRPr lang="pl-PL" sz="2800" b="1" i="1" dirty="0">
              <a:solidFill>
                <a:srgbClr val="FF0000"/>
              </a:solidFill>
            </a:endParaRPr>
          </a:p>
          <a:p>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31</a:t>
            </a:fld>
            <a:endParaRPr lang="pl-PL"/>
          </a:p>
        </p:txBody>
      </p:sp>
    </p:spTree>
    <p:extLst>
      <p:ext uri="{BB962C8B-B14F-4D97-AF65-F5344CB8AC3E}">
        <p14:creationId xmlns:p14="http://schemas.microsoft.com/office/powerpoint/2010/main" val="67056887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ymbol zastępczy numeru slajdu 3"/>
          <p:cNvSpPr>
            <a:spLocks noGrp="1"/>
          </p:cNvSpPr>
          <p:nvPr>
            <p:ph type="sldNum" sz="quarter" idx="12"/>
          </p:nvPr>
        </p:nvSpPr>
        <p:spPr/>
        <p:txBody>
          <a:bodyPr/>
          <a:lstStyle/>
          <a:p>
            <a:fld id="{855A00D9-A257-4ED6-82A5-BF4EB1D23AB9}" type="slidenum">
              <a:rPr lang="pl-PL" smtClean="0"/>
              <a:t>32</a:t>
            </a:fld>
            <a:endParaRPr lang="pl-PL"/>
          </a:p>
        </p:txBody>
      </p:sp>
      <p:graphicFrame>
        <p:nvGraphicFramePr>
          <p:cNvPr id="6" name="Tabela 5"/>
          <p:cNvGraphicFramePr>
            <a:graphicFrameLocks noGrp="1"/>
          </p:cNvGraphicFramePr>
          <p:nvPr>
            <p:extLst>
              <p:ext uri="{D42A27DB-BD31-4B8C-83A1-F6EECF244321}">
                <p14:modId xmlns:p14="http://schemas.microsoft.com/office/powerpoint/2010/main" val="2793430947"/>
              </p:ext>
            </p:extLst>
          </p:nvPr>
        </p:nvGraphicFramePr>
        <p:xfrm>
          <a:off x="0" y="-128682"/>
          <a:ext cx="12192000" cy="7035767"/>
        </p:xfrm>
        <a:graphic>
          <a:graphicData uri="http://schemas.openxmlformats.org/drawingml/2006/table">
            <a:tbl>
              <a:tblPr firstRow="1" firstCol="1" bandRow="1">
                <a:tableStyleId>{5C22544A-7EE6-4342-B048-85BDC9FD1C3A}</a:tableStyleId>
              </a:tblPr>
              <a:tblGrid>
                <a:gridCol w="2339439"/>
                <a:gridCol w="4573307"/>
                <a:gridCol w="5279254"/>
              </a:tblGrid>
              <a:tr h="2139981">
                <a:tc>
                  <a:txBody>
                    <a:bodyPr/>
                    <a:lstStyle/>
                    <a:p>
                      <a:pPr algn="ctr">
                        <a:lnSpc>
                          <a:spcPct val="150000"/>
                        </a:lnSpc>
                        <a:spcAft>
                          <a:spcPts val="750"/>
                        </a:spcAft>
                      </a:pPr>
                      <a:r>
                        <a:rPr lang="pl-PL" sz="2000" dirty="0">
                          <a:effectLst/>
                        </a:rPr>
                        <a:t>Rok szkolny</a:t>
                      </a:r>
                      <a:endParaRPr lang="pl-P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3673" marR="43673" marT="0" marB="0" anchor="ctr"/>
                </a:tc>
                <a:tc>
                  <a:txBody>
                    <a:bodyPr/>
                    <a:lstStyle/>
                    <a:p>
                      <a:pPr>
                        <a:lnSpc>
                          <a:spcPct val="150000"/>
                        </a:lnSpc>
                        <a:spcAft>
                          <a:spcPts val="750"/>
                        </a:spcAft>
                      </a:pPr>
                      <a:r>
                        <a:rPr lang="pl-PL" sz="2000" dirty="0">
                          <a:effectLst/>
                        </a:rPr>
                        <a:t>Szkoły (klasy) do których stosuje się </a:t>
                      </a:r>
                      <a:r>
                        <a:rPr lang="pl-PL" sz="2000" dirty="0" smtClean="0">
                          <a:effectLst/>
                        </a:rPr>
                        <a:t>PODSTAWĘ PROGRAMOWĄ KSZTAŁCENIA W ZAWODACH określoną </a:t>
                      </a:r>
                      <a:r>
                        <a:rPr lang="pl-PL" sz="2000" dirty="0">
                          <a:effectLst/>
                        </a:rPr>
                        <a:t>w przepisach wydanych na podstawie </a:t>
                      </a:r>
                      <a:r>
                        <a:rPr lang="pl-PL" sz="2000" u="sng" dirty="0">
                          <a:effectLst/>
                        </a:rPr>
                        <a:t>ustawy – Prawo </a:t>
                      </a:r>
                      <a:r>
                        <a:rPr lang="pl-PL" sz="2000" u="sng" dirty="0" smtClean="0">
                          <a:effectLst/>
                        </a:rPr>
                        <a:t>oświatowe  </a:t>
                      </a:r>
                      <a:r>
                        <a:rPr lang="pl-PL" sz="2000" u="none" dirty="0" smtClean="0">
                          <a:effectLst/>
                        </a:rPr>
                        <a:t>(NOWA</a:t>
                      </a:r>
                      <a:r>
                        <a:rPr lang="pl-PL" sz="2000" u="none" baseline="0" dirty="0" smtClean="0">
                          <a:effectLst/>
                        </a:rPr>
                        <a:t> PODSTAWA)</a:t>
                      </a:r>
                      <a:endParaRPr lang="pl-PL" sz="2000" u="none" dirty="0">
                        <a:effectLst/>
                        <a:latin typeface="Calibri" panose="020F0502020204030204" pitchFamily="34" charset="0"/>
                        <a:ea typeface="Calibri" panose="020F0502020204030204" pitchFamily="34" charset="0"/>
                        <a:cs typeface="Times New Roman" panose="02020603050405020304" pitchFamily="18" charset="0"/>
                      </a:endParaRPr>
                    </a:p>
                  </a:txBody>
                  <a:tcPr marL="43673" marR="43673" marT="0" marB="0"/>
                </a:tc>
                <a:tc>
                  <a:txBody>
                    <a:bodyPr/>
                    <a:lstStyle/>
                    <a:p>
                      <a:pPr>
                        <a:lnSpc>
                          <a:spcPct val="150000"/>
                        </a:lnSpc>
                        <a:spcAft>
                          <a:spcPts val="750"/>
                        </a:spcAft>
                      </a:pPr>
                      <a:r>
                        <a:rPr lang="pl-PL" sz="2000" dirty="0">
                          <a:effectLst/>
                        </a:rPr>
                        <a:t>Szkoły (klasy) do których stosuje się podstawę programową kształcenia w zawodach określoną w przepisach wydanych na podstawie </a:t>
                      </a:r>
                      <a:r>
                        <a:rPr lang="pl-PL" sz="2000" u="sng" dirty="0" smtClean="0">
                          <a:effectLst/>
                        </a:rPr>
                        <a:t>ustawy</a:t>
                      </a:r>
                      <a:r>
                        <a:rPr lang="pl-PL" sz="2000" u="sng" baseline="0" dirty="0" smtClean="0">
                          <a:effectLst/>
                        </a:rPr>
                        <a:t> </a:t>
                      </a:r>
                      <a:r>
                        <a:rPr lang="pl-PL" sz="2000" u="sng" dirty="0" smtClean="0">
                          <a:effectLst/>
                        </a:rPr>
                        <a:t>o </a:t>
                      </a:r>
                      <a:r>
                        <a:rPr lang="pl-PL" sz="2000" u="sng" dirty="0">
                          <a:effectLst/>
                        </a:rPr>
                        <a:t>systemie </a:t>
                      </a:r>
                      <a:r>
                        <a:rPr lang="pl-PL" sz="2000" u="sng" dirty="0" smtClean="0">
                          <a:effectLst/>
                        </a:rPr>
                        <a:t>oświaty </a:t>
                      </a:r>
                    </a:p>
                    <a:p>
                      <a:pPr>
                        <a:lnSpc>
                          <a:spcPct val="150000"/>
                        </a:lnSpc>
                        <a:spcAft>
                          <a:spcPts val="750"/>
                        </a:spcAft>
                      </a:pPr>
                      <a:r>
                        <a:rPr lang="pl-PL" sz="2000" u="none" dirty="0" smtClean="0">
                          <a:effectLst/>
                        </a:rPr>
                        <a:t>(STARA PODSTAWA)</a:t>
                      </a:r>
                      <a:endParaRPr lang="pl-PL" sz="2000" u="none" dirty="0">
                        <a:effectLst/>
                        <a:latin typeface="Calibri" panose="020F0502020204030204" pitchFamily="34" charset="0"/>
                        <a:ea typeface="Calibri" panose="020F0502020204030204" pitchFamily="34" charset="0"/>
                        <a:cs typeface="Times New Roman" panose="02020603050405020304" pitchFamily="18" charset="0"/>
                      </a:endParaRPr>
                    </a:p>
                  </a:txBody>
                  <a:tcPr marL="43673" marR="43673" marT="0" marB="0"/>
                </a:tc>
              </a:tr>
              <a:tr h="2441543">
                <a:tc>
                  <a:txBody>
                    <a:bodyPr/>
                    <a:lstStyle/>
                    <a:p>
                      <a:pPr algn="ctr">
                        <a:lnSpc>
                          <a:spcPct val="150000"/>
                        </a:lnSpc>
                        <a:spcAft>
                          <a:spcPts val="750"/>
                        </a:spcAft>
                      </a:pPr>
                      <a:r>
                        <a:rPr lang="pl-PL" sz="2000" dirty="0">
                          <a:effectLst/>
                        </a:rPr>
                        <a:t>2017/2018</a:t>
                      </a:r>
                      <a:endParaRPr lang="pl-P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3673" marR="43673" marT="0" marB="0" anchor="ctr"/>
                </a:tc>
                <a:tc>
                  <a:txBody>
                    <a:bodyPr/>
                    <a:lstStyle/>
                    <a:p>
                      <a:pPr>
                        <a:lnSpc>
                          <a:spcPct val="150000"/>
                        </a:lnSpc>
                        <a:spcAft>
                          <a:spcPts val="750"/>
                        </a:spcAft>
                      </a:pPr>
                      <a:r>
                        <a:rPr lang="pl-PL" sz="1800" dirty="0">
                          <a:effectLst/>
                        </a:rPr>
                        <a:t>- klasa I branżowej szkoły I stopnia</a:t>
                      </a:r>
                      <a:r>
                        <a:rPr lang="pl-PL" sz="1800" dirty="0" smtClean="0">
                          <a:effectLst/>
                        </a:rPr>
                        <a:t>,</a:t>
                      </a:r>
                      <a:br>
                        <a:rPr lang="pl-PL" sz="1800" dirty="0" smtClean="0">
                          <a:effectLst/>
                        </a:rPr>
                      </a:br>
                      <a:r>
                        <a:rPr lang="pl-PL" sz="1800" dirty="0" smtClean="0">
                          <a:effectLst/>
                        </a:rPr>
                        <a:t>- </a:t>
                      </a:r>
                      <a:r>
                        <a:rPr lang="pl-PL" sz="1800" dirty="0">
                          <a:effectLst/>
                        </a:rPr>
                        <a:t>klasa I dotychczasowego czteroletniego technikum</a:t>
                      </a:r>
                      <a:r>
                        <a:rPr lang="pl-PL" sz="1800" dirty="0" smtClean="0">
                          <a:effectLst/>
                        </a:rPr>
                        <a:t>,</a:t>
                      </a:r>
                      <a:br>
                        <a:rPr lang="pl-PL" sz="1800" dirty="0" smtClean="0">
                          <a:effectLst/>
                        </a:rPr>
                      </a:br>
                      <a:r>
                        <a:rPr lang="pl-PL" sz="1800" dirty="0" smtClean="0">
                          <a:effectLst/>
                        </a:rPr>
                        <a:t>- </a:t>
                      </a:r>
                      <a:r>
                        <a:rPr lang="pl-PL" sz="1800" dirty="0">
                          <a:effectLst/>
                        </a:rPr>
                        <a:t>semestr I szkoły policealnej, a w latach następnych również w kolejnych klasach lub semestrach tych szkół</a:t>
                      </a:r>
                      <a:endParaRPr lang="pl-PL"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3673" marR="43673" marT="0" marB="0"/>
                </a:tc>
                <a:tc>
                  <a:txBody>
                    <a:bodyPr/>
                    <a:lstStyle/>
                    <a:p>
                      <a:pPr>
                        <a:lnSpc>
                          <a:spcPct val="150000"/>
                        </a:lnSpc>
                        <a:spcAft>
                          <a:spcPts val="750"/>
                        </a:spcAft>
                      </a:pPr>
                      <a:r>
                        <a:rPr lang="pl-PL" sz="1800" dirty="0">
                          <a:effectLst/>
                        </a:rPr>
                        <a:t>- klasy II – IV dotychczasowego </a:t>
                      </a:r>
                      <a:r>
                        <a:rPr lang="pl-PL" sz="1800" dirty="0" smtClean="0">
                          <a:effectLst/>
                        </a:rPr>
                        <a:t>czteroletniego technikum,</a:t>
                      </a:r>
                      <a:br>
                        <a:rPr lang="pl-PL" sz="1800" dirty="0" smtClean="0">
                          <a:effectLst/>
                        </a:rPr>
                      </a:br>
                      <a:r>
                        <a:rPr lang="pl-PL" sz="1800" dirty="0" smtClean="0">
                          <a:effectLst/>
                        </a:rPr>
                        <a:t>- </a:t>
                      </a:r>
                      <a:r>
                        <a:rPr lang="pl-PL" sz="1800" dirty="0">
                          <a:effectLst/>
                        </a:rPr>
                        <a:t>semestry II – V szkoły policealnej</a:t>
                      </a:r>
                      <a:r>
                        <a:rPr lang="pl-PL" sz="1800" dirty="0" smtClean="0">
                          <a:effectLst/>
                        </a:rPr>
                        <a:t>,</a:t>
                      </a:r>
                      <a:br>
                        <a:rPr lang="pl-PL" sz="1800" dirty="0" smtClean="0">
                          <a:effectLst/>
                        </a:rPr>
                      </a:br>
                      <a:r>
                        <a:rPr lang="pl-PL" sz="1800" dirty="0" smtClean="0">
                          <a:effectLst/>
                        </a:rPr>
                        <a:t>- </a:t>
                      </a:r>
                      <a:r>
                        <a:rPr lang="pl-PL" sz="1800" dirty="0">
                          <a:effectLst/>
                        </a:rPr>
                        <a:t>klasy dotychczasowej zasadniczej szkoły zawodowej prowadzone w branżowej szkole I stopnia  do czasu zakończenia kształcenia</a:t>
                      </a:r>
                      <a:endParaRPr lang="pl-PL"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3673" marR="43673" marT="0" marB="0"/>
                </a:tc>
              </a:tr>
              <a:tr h="1182170">
                <a:tc>
                  <a:txBody>
                    <a:bodyPr/>
                    <a:lstStyle/>
                    <a:p>
                      <a:pPr algn="ctr">
                        <a:lnSpc>
                          <a:spcPct val="150000"/>
                        </a:lnSpc>
                        <a:spcAft>
                          <a:spcPts val="750"/>
                        </a:spcAft>
                      </a:pPr>
                      <a:r>
                        <a:rPr lang="pl-PL" sz="2000" dirty="0">
                          <a:effectLst/>
                        </a:rPr>
                        <a:t>2018/2019</a:t>
                      </a:r>
                      <a:endParaRPr lang="pl-P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3673" marR="43673" marT="0" marB="0" anchor="ctr"/>
                </a:tc>
                <a:tc>
                  <a:txBody>
                    <a:bodyPr/>
                    <a:lstStyle/>
                    <a:p>
                      <a:pPr>
                        <a:lnSpc>
                          <a:spcPct val="150000"/>
                        </a:lnSpc>
                        <a:spcAft>
                          <a:spcPts val="750"/>
                        </a:spcAft>
                      </a:pPr>
                      <a:r>
                        <a:rPr lang="pl-PL" sz="1800" dirty="0">
                          <a:effectLst/>
                        </a:rPr>
                        <a:t>Kolejne klasy lub semestry </a:t>
                      </a:r>
                      <a:r>
                        <a:rPr lang="pl-PL" sz="1800" dirty="0" smtClean="0">
                          <a:effectLst/>
                        </a:rPr>
                        <a:t>ww. </a:t>
                      </a:r>
                      <a:r>
                        <a:rPr lang="pl-PL" sz="1800" dirty="0">
                          <a:effectLst/>
                        </a:rPr>
                        <a:t>szkół </a:t>
                      </a:r>
                      <a:endParaRPr lang="pl-PL"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3673" marR="43673" marT="0" marB="0"/>
                </a:tc>
                <a:tc>
                  <a:txBody>
                    <a:bodyPr/>
                    <a:lstStyle/>
                    <a:p>
                      <a:pPr>
                        <a:lnSpc>
                          <a:spcPct val="150000"/>
                        </a:lnSpc>
                        <a:spcAft>
                          <a:spcPts val="750"/>
                        </a:spcAft>
                      </a:pPr>
                      <a:r>
                        <a:rPr lang="pl-PL" sz="1800" dirty="0">
                          <a:effectLst/>
                        </a:rPr>
                        <a:t>- klasy III i IV dotychczasowego czteroletniego technikum</a:t>
                      </a:r>
                      <a:r>
                        <a:rPr lang="pl-PL" sz="1800" dirty="0" smtClean="0">
                          <a:effectLst/>
                        </a:rPr>
                        <a:t>,</a:t>
                      </a:r>
                      <a:br>
                        <a:rPr lang="pl-PL" sz="1800" dirty="0" smtClean="0">
                          <a:effectLst/>
                        </a:rPr>
                      </a:br>
                      <a:r>
                        <a:rPr lang="pl-PL" sz="1800" dirty="0" smtClean="0">
                          <a:effectLst/>
                        </a:rPr>
                        <a:t>- </a:t>
                      </a:r>
                      <a:r>
                        <a:rPr lang="pl-PL" sz="1800" dirty="0">
                          <a:effectLst/>
                        </a:rPr>
                        <a:t>semestry IV i V szkoły policealnej</a:t>
                      </a:r>
                      <a:endParaRPr lang="pl-PL"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3673" marR="43673" marT="0" marB="0"/>
                </a:tc>
              </a:tr>
              <a:tr h="487647">
                <a:tc>
                  <a:txBody>
                    <a:bodyPr/>
                    <a:lstStyle/>
                    <a:p>
                      <a:pPr algn="ctr">
                        <a:lnSpc>
                          <a:spcPct val="150000"/>
                        </a:lnSpc>
                        <a:spcAft>
                          <a:spcPts val="750"/>
                        </a:spcAft>
                      </a:pPr>
                      <a:r>
                        <a:rPr lang="pl-PL" sz="2000" dirty="0">
                          <a:effectLst/>
                        </a:rPr>
                        <a:t>2019/2020</a:t>
                      </a:r>
                      <a:endParaRPr lang="pl-P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3673" marR="43673" marT="0" marB="0" anchor="ctr"/>
                </a:tc>
                <a:tc>
                  <a:txBody>
                    <a:bodyPr/>
                    <a:lstStyle/>
                    <a:p>
                      <a:pPr>
                        <a:lnSpc>
                          <a:spcPct val="150000"/>
                        </a:lnSpc>
                        <a:spcAft>
                          <a:spcPts val="750"/>
                        </a:spcAft>
                      </a:pPr>
                      <a:r>
                        <a:rPr lang="pl-PL" sz="1800" dirty="0">
                          <a:effectLst/>
                        </a:rPr>
                        <a:t>- pięcioletnie technikum</a:t>
                      </a:r>
                      <a:endParaRPr lang="pl-PL"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3673" marR="43673" marT="0" marB="0"/>
                </a:tc>
                <a:tc>
                  <a:txBody>
                    <a:bodyPr/>
                    <a:lstStyle/>
                    <a:p>
                      <a:pPr>
                        <a:lnSpc>
                          <a:spcPct val="150000"/>
                        </a:lnSpc>
                        <a:spcAft>
                          <a:spcPts val="750"/>
                        </a:spcAft>
                      </a:pPr>
                      <a:r>
                        <a:rPr lang="pl-PL" sz="1800" dirty="0">
                          <a:effectLst/>
                        </a:rPr>
                        <a:t>- klasy IV dotychczasowego technikum</a:t>
                      </a:r>
                      <a:endParaRPr lang="pl-PL"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3673" marR="43673" marT="0" marB="0"/>
                </a:tc>
              </a:tr>
              <a:tr h="325597">
                <a:tc>
                  <a:txBody>
                    <a:bodyPr/>
                    <a:lstStyle/>
                    <a:p>
                      <a:pPr algn="ctr">
                        <a:lnSpc>
                          <a:spcPct val="150000"/>
                        </a:lnSpc>
                        <a:spcAft>
                          <a:spcPts val="750"/>
                        </a:spcAft>
                      </a:pPr>
                      <a:r>
                        <a:rPr lang="pl-PL" sz="2000" dirty="0">
                          <a:effectLst/>
                        </a:rPr>
                        <a:t>2020/2021</a:t>
                      </a:r>
                      <a:endParaRPr lang="pl-P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3673" marR="43673" marT="0" marB="0" anchor="ctr"/>
                </a:tc>
                <a:tc>
                  <a:txBody>
                    <a:bodyPr/>
                    <a:lstStyle/>
                    <a:p>
                      <a:pPr>
                        <a:lnSpc>
                          <a:spcPct val="150000"/>
                        </a:lnSpc>
                        <a:spcAft>
                          <a:spcPts val="750"/>
                        </a:spcAft>
                      </a:pPr>
                      <a:r>
                        <a:rPr lang="pl-PL" sz="1800" dirty="0">
                          <a:effectLst/>
                        </a:rPr>
                        <a:t>- branżowa </a:t>
                      </a:r>
                      <a:r>
                        <a:rPr lang="pl-PL" sz="1800" dirty="0" smtClean="0">
                          <a:effectLst/>
                        </a:rPr>
                        <a:t>szkoła </a:t>
                      </a:r>
                      <a:r>
                        <a:rPr lang="pl-PL" sz="1800" dirty="0">
                          <a:effectLst/>
                        </a:rPr>
                        <a:t>II stopnia</a:t>
                      </a:r>
                      <a:endParaRPr lang="pl-PL"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3673" marR="43673" marT="0" marB="0"/>
                </a:tc>
                <a:tc>
                  <a:txBody>
                    <a:bodyPr/>
                    <a:lstStyle/>
                    <a:p>
                      <a:pPr>
                        <a:lnSpc>
                          <a:spcPct val="150000"/>
                        </a:lnSpc>
                        <a:spcAft>
                          <a:spcPts val="750"/>
                        </a:spcAft>
                      </a:pPr>
                      <a:r>
                        <a:rPr lang="pl-PL" sz="1800" dirty="0">
                          <a:effectLst/>
                        </a:rPr>
                        <a:t> </a:t>
                      </a:r>
                      <a:endParaRPr lang="pl-PL"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3673" marR="43673" marT="0" marB="0"/>
                </a:tc>
              </a:tr>
            </a:tbl>
          </a:graphicData>
        </a:graphic>
      </p:graphicFrame>
    </p:spTree>
    <p:extLst>
      <p:ext uri="{BB962C8B-B14F-4D97-AF65-F5344CB8AC3E}">
        <p14:creationId xmlns:p14="http://schemas.microsoft.com/office/powerpoint/2010/main" val="300646646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numeru slajdu 1"/>
          <p:cNvSpPr>
            <a:spLocks noGrp="1"/>
          </p:cNvSpPr>
          <p:nvPr>
            <p:ph type="sldNum" sz="quarter" idx="12"/>
          </p:nvPr>
        </p:nvSpPr>
        <p:spPr/>
        <p:txBody>
          <a:bodyPr/>
          <a:lstStyle/>
          <a:p>
            <a:fld id="{855A00D9-A257-4ED6-82A5-BF4EB1D23AB9}" type="slidenum">
              <a:rPr lang="pl-PL" smtClean="0"/>
              <a:t>33</a:t>
            </a:fld>
            <a:endParaRPr lang="pl-PL"/>
          </a:p>
        </p:txBody>
      </p:sp>
      <p:graphicFrame>
        <p:nvGraphicFramePr>
          <p:cNvPr id="3" name="Tabela 2"/>
          <p:cNvGraphicFramePr>
            <a:graphicFrameLocks noGrp="1"/>
          </p:cNvGraphicFramePr>
          <p:nvPr>
            <p:extLst>
              <p:ext uri="{D42A27DB-BD31-4B8C-83A1-F6EECF244321}">
                <p14:modId xmlns:p14="http://schemas.microsoft.com/office/powerpoint/2010/main" val="2749828837"/>
              </p:ext>
            </p:extLst>
          </p:nvPr>
        </p:nvGraphicFramePr>
        <p:xfrm>
          <a:off x="-1" y="-1"/>
          <a:ext cx="12192000" cy="6915151"/>
        </p:xfrm>
        <a:graphic>
          <a:graphicData uri="http://schemas.openxmlformats.org/drawingml/2006/table">
            <a:tbl>
              <a:tblPr firstRow="1" firstCol="1" bandRow="1">
                <a:tableStyleId>{5C22544A-7EE6-4342-B048-85BDC9FD1C3A}</a:tableStyleId>
              </a:tblPr>
              <a:tblGrid>
                <a:gridCol w="2381251"/>
                <a:gridCol w="4552950"/>
                <a:gridCol w="5257799"/>
              </a:tblGrid>
              <a:tr h="1664224">
                <a:tc>
                  <a:txBody>
                    <a:bodyPr/>
                    <a:lstStyle/>
                    <a:p>
                      <a:pPr algn="ctr">
                        <a:lnSpc>
                          <a:spcPct val="150000"/>
                        </a:lnSpc>
                        <a:spcAft>
                          <a:spcPts val="750"/>
                        </a:spcAft>
                      </a:pPr>
                      <a:r>
                        <a:rPr lang="pl-PL" sz="2000" dirty="0">
                          <a:effectLst/>
                        </a:rPr>
                        <a:t>Rok szkolny</a:t>
                      </a:r>
                      <a:endParaRPr lang="pl-PL"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5143" marR="45143" marT="0" marB="0" anchor="ctr"/>
                </a:tc>
                <a:tc>
                  <a:txBody>
                    <a:bodyPr/>
                    <a:lstStyle/>
                    <a:p>
                      <a:pPr>
                        <a:lnSpc>
                          <a:spcPct val="150000"/>
                        </a:lnSpc>
                        <a:spcAft>
                          <a:spcPts val="750"/>
                        </a:spcAft>
                      </a:pPr>
                      <a:r>
                        <a:rPr lang="pl-PL" sz="2000" dirty="0">
                          <a:effectLst/>
                        </a:rPr>
                        <a:t>Szkoły (klasy) w których stosuje się </a:t>
                      </a:r>
                      <a:r>
                        <a:rPr lang="pl-PL" sz="2000" dirty="0" smtClean="0">
                          <a:effectLst/>
                        </a:rPr>
                        <a:t>KLASYFIKACJĘ ZAWODÓW SZKOLNICTWA ZAWODOWEGO określoną </a:t>
                      </a:r>
                      <a:r>
                        <a:rPr lang="pl-PL" sz="2000" dirty="0">
                          <a:effectLst/>
                        </a:rPr>
                        <a:t>na podstawie </a:t>
                      </a:r>
                      <a:r>
                        <a:rPr lang="pl-PL" sz="2000" u="sng" dirty="0">
                          <a:effectLst/>
                        </a:rPr>
                        <a:t>ustawy – Prawo oświatowe</a:t>
                      </a:r>
                      <a:endParaRPr lang="pl-P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5143" marR="45143" marT="0" marB="0"/>
                </a:tc>
                <a:tc>
                  <a:txBody>
                    <a:bodyPr/>
                    <a:lstStyle/>
                    <a:p>
                      <a:pPr>
                        <a:lnSpc>
                          <a:spcPct val="150000"/>
                        </a:lnSpc>
                        <a:spcAft>
                          <a:spcPts val="750"/>
                        </a:spcAft>
                      </a:pPr>
                      <a:r>
                        <a:rPr lang="pl-PL" sz="2000" dirty="0">
                          <a:effectLst/>
                        </a:rPr>
                        <a:t>Szkoły (klasy) w których stosuje się klasyfikację zawodów szkolnictwa zawodowego określoną na podstawie </a:t>
                      </a:r>
                      <a:r>
                        <a:rPr lang="pl-PL" sz="2000" u="sng" dirty="0">
                          <a:effectLst/>
                        </a:rPr>
                        <a:t>ustawy o systemie oświaty</a:t>
                      </a:r>
                      <a:endParaRPr lang="pl-P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5143" marR="45143" marT="0" marB="0"/>
                </a:tc>
              </a:tr>
              <a:tr h="2519286">
                <a:tc>
                  <a:txBody>
                    <a:bodyPr/>
                    <a:lstStyle/>
                    <a:p>
                      <a:pPr algn="ctr">
                        <a:lnSpc>
                          <a:spcPct val="150000"/>
                        </a:lnSpc>
                        <a:spcAft>
                          <a:spcPts val="750"/>
                        </a:spcAft>
                      </a:pPr>
                      <a:r>
                        <a:rPr lang="pl-PL" sz="1800" dirty="0">
                          <a:effectLst/>
                        </a:rPr>
                        <a:t>2017/2018</a:t>
                      </a:r>
                      <a:endParaRPr lang="pl-PL"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5143" marR="45143" marT="0" marB="0" anchor="ctr"/>
                </a:tc>
                <a:tc>
                  <a:txBody>
                    <a:bodyPr/>
                    <a:lstStyle/>
                    <a:p>
                      <a:pPr>
                        <a:lnSpc>
                          <a:spcPct val="150000"/>
                        </a:lnSpc>
                        <a:spcAft>
                          <a:spcPts val="750"/>
                        </a:spcAft>
                      </a:pPr>
                      <a:r>
                        <a:rPr lang="pl-PL" sz="2000" dirty="0">
                          <a:effectLst/>
                        </a:rPr>
                        <a:t>- klasy I branżowej szkoły I stopnia</a:t>
                      </a:r>
                      <a:r>
                        <a:rPr lang="pl-PL" sz="2000" dirty="0" smtClean="0">
                          <a:effectLst/>
                        </a:rPr>
                        <a:t>,</a:t>
                      </a:r>
                      <a:br>
                        <a:rPr lang="pl-PL" sz="2000" dirty="0" smtClean="0">
                          <a:effectLst/>
                        </a:rPr>
                      </a:br>
                      <a:r>
                        <a:rPr lang="pl-PL" sz="2000" dirty="0" smtClean="0">
                          <a:effectLst/>
                        </a:rPr>
                        <a:t>- </a:t>
                      </a:r>
                      <a:r>
                        <a:rPr lang="pl-PL" sz="2000" dirty="0">
                          <a:effectLst/>
                        </a:rPr>
                        <a:t>klasy I dotychczasowego czteroletniego technikum</a:t>
                      </a:r>
                      <a:r>
                        <a:rPr lang="pl-PL" sz="2000" dirty="0" smtClean="0">
                          <a:effectLst/>
                        </a:rPr>
                        <a:t>,</a:t>
                      </a:r>
                      <a:br>
                        <a:rPr lang="pl-PL" sz="2000" dirty="0" smtClean="0">
                          <a:effectLst/>
                        </a:rPr>
                      </a:br>
                      <a:r>
                        <a:rPr lang="pl-PL" sz="2000" dirty="0" smtClean="0">
                          <a:effectLst/>
                        </a:rPr>
                        <a:t>- </a:t>
                      </a:r>
                      <a:r>
                        <a:rPr lang="pl-PL" sz="2000" dirty="0">
                          <a:effectLst/>
                        </a:rPr>
                        <a:t>semestr I szkoły policealnej, a w latach następnych w kolejnych klasach lub semestrach tych szkół</a:t>
                      </a:r>
                      <a:endParaRPr lang="pl-P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5143" marR="45143" marT="0" marB="0"/>
                </a:tc>
                <a:tc>
                  <a:txBody>
                    <a:bodyPr/>
                    <a:lstStyle/>
                    <a:p>
                      <a:pPr>
                        <a:lnSpc>
                          <a:spcPct val="150000"/>
                        </a:lnSpc>
                        <a:spcAft>
                          <a:spcPts val="750"/>
                        </a:spcAft>
                      </a:pPr>
                      <a:r>
                        <a:rPr lang="pl-PL" sz="2000" dirty="0">
                          <a:effectLst/>
                        </a:rPr>
                        <a:t>- klasy II – IV dotychczasowego czteroletniego technikum</a:t>
                      </a:r>
                      <a:r>
                        <a:rPr lang="pl-PL" sz="2000" dirty="0" smtClean="0">
                          <a:effectLst/>
                        </a:rPr>
                        <a:t>,</a:t>
                      </a:r>
                      <a:br>
                        <a:rPr lang="pl-PL" sz="2000" dirty="0" smtClean="0">
                          <a:effectLst/>
                        </a:rPr>
                      </a:br>
                      <a:r>
                        <a:rPr lang="pl-PL" sz="2000" dirty="0" smtClean="0">
                          <a:effectLst/>
                        </a:rPr>
                        <a:t>- </a:t>
                      </a:r>
                      <a:r>
                        <a:rPr lang="pl-PL" sz="2000" dirty="0">
                          <a:effectLst/>
                        </a:rPr>
                        <a:t>semestry II – V szkoły policealnej</a:t>
                      </a:r>
                      <a:r>
                        <a:rPr lang="pl-PL" sz="2000" dirty="0" smtClean="0">
                          <a:effectLst/>
                        </a:rPr>
                        <a:t>,</a:t>
                      </a:r>
                      <a:br>
                        <a:rPr lang="pl-PL" sz="2000" dirty="0" smtClean="0">
                          <a:effectLst/>
                        </a:rPr>
                      </a:br>
                      <a:r>
                        <a:rPr lang="pl-PL" sz="2000" dirty="0" smtClean="0">
                          <a:effectLst/>
                        </a:rPr>
                        <a:t>- </a:t>
                      </a:r>
                      <a:r>
                        <a:rPr lang="pl-PL" sz="2000" dirty="0">
                          <a:effectLst/>
                        </a:rPr>
                        <a:t>klasy dotychczasowej zasadniczej szkoły zawodowej prowadzonych w branżowej szkole I stopnia – do czasu zakończenia kształcenia</a:t>
                      </a:r>
                      <a:endParaRPr lang="pl-P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5143" marR="45143" marT="0" marB="0"/>
                </a:tc>
              </a:tr>
              <a:tr h="1236693">
                <a:tc>
                  <a:txBody>
                    <a:bodyPr/>
                    <a:lstStyle/>
                    <a:p>
                      <a:pPr algn="ctr">
                        <a:lnSpc>
                          <a:spcPct val="150000"/>
                        </a:lnSpc>
                        <a:spcAft>
                          <a:spcPts val="750"/>
                        </a:spcAft>
                      </a:pPr>
                      <a:r>
                        <a:rPr lang="pl-PL" sz="1800" dirty="0">
                          <a:effectLst/>
                        </a:rPr>
                        <a:t>2018/2019</a:t>
                      </a:r>
                      <a:endParaRPr lang="pl-PL"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5143" marR="45143" marT="0" marB="0" anchor="ctr"/>
                </a:tc>
                <a:tc>
                  <a:txBody>
                    <a:bodyPr/>
                    <a:lstStyle/>
                    <a:p>
                      <a:pPr>
                        <a:lnSpc>
                          <a:spcPct val="150000"/>
                        </a:lnSpc>
                        <a:spcAft>
                          <a:spcPts val="750"/>
                        </a:spcAft>
                      </a:pPr>
                      <a:r>
                        <a:rPr lang="pl-PL" sz="2000" dirty="0">
                          <a:effectLst/>
                        </a:rPr>
                        <a:t>kolejne klasy lub semestry </a:t>
                      </a:r>
                      <a:r>
                        <a:rPr lang="pl-PL" sz="2000" dirty="0" smtClean="0">
                          <a:effectLst/>
                        </a:rPr>
                        <a:t>ww. </a:t>
                      </a:r>
                      <a:r>
                        <a:rPr lang="pl-PL" sz="2000" dirty="0">
                          <a:effectLst/>
                        </a:rPr>
                        <a:t>szkół</a:t>
                      </a:r>
                      <a:endParaRPr lang="pl-P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5143" marR="45143" marT="0" marB="0"/>
                </a:tc>
                <a:tc>
                  <a:txBody>
                    <a:bodyPr/>
                    <a:lstStyle/>
                    <a:p>
                      <a:pPr>
                        <a:lnSpc>
                          <a:spcPct val="150000"/>
                        </a:lnSpc>
                        <a:spcAft>
                          <a:spcPts val="750"/>
                        </a:spcAft>
                      </a:pPr>
                      <a:r>
                        <a:rPr lang="pl-PL" sz="2000" dirty="0">
                          <a:effectLst/>
                        </a:rPr>
                        <a:t>- klasy III i IV dotychczasowego czteroletniego technikum</a:t>
                      </a:r>
                      <a:r>
                        <a:rPr lang="pl-PL" sz="2000" dirty="0" smtClean="0">
                          <a:effectLst/>
                        </a:rPr>
                        <a:t>,</a:t>
                      </a:r>
                      <a:br>
                        <a:rPr lang="pl-PL" sz="2000" dirty="0" smtClean="0">
                          <a:effectLst/>
                        </a:rPr>
                      </a:br>
                      <a:r>
                        <a:rPr lang="pl-PL" sz="2000" dirty="0" smtClean="0">
                          <a:effectLst/>
                        </a:rPr>
                        <a:t>- </a:t>
                      </a:r>
                      <a:r>
                        <a:rPr lang="pl-PL" sz="2000" dirty="0">
                          <a:effectLst/>
                        </a:rPr>
                        <a:t>semestry IV i V szkoły policealnej</a:t>
                      </a:r>
                      <a:endParaRPr lang="pl-P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5143" marR="45143" marT="0" marB="0"/>
                </a:tc>
              </a:tr>
              <a:tr h="514351">
                <a:tc>
                  <a:txBody>
                    <a:bodyPr/>
                    <a:lstStyle/>
                    <a:p>
                      <a:pPr algn="ctr">
                        <a:lnSpc>
                          <a:spcPct val="150000"/>
                        </a:lnSpc>
                        <a:spcAft>
                          <a:spcPts val="750"/>
                        </a:spcAft>
                      </a:pPr>
                      <a:r>
                        <a:rPr lang="pl-PL" sz="1800" dirty="0">
                          <a:effectLst/>
                        </a:rPr>
                        <a:t>2019/2020</a:t>
                      </a:r>
                      <a:endParaRPr lang="pl-PL"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5143" marR="45143" marT="0" marB="0" anchor="ctr"/>
                </a:tc>
                <a:tc>
                  <a:txBody>
                    <a:bodyPr/>
                    <a:lstStyle/>
                    <a:p>
                      <a:pPr>
                        <a:lnSpc>
                          <a:spcPct val="150000"/>
                        </a:lnSpc>
                        <a:spcAft>
                          <a:spcPts val="750"/>
                        </a:spcAft>
                      </a:pPr>
                      <a:r>
                        <a:rPr lang="pl-PL" sz="2000" dirty="0">
                          <a:effectLst/>
                        </a:rPr>
                        <a:t>- pięcioletnie technikum</a:t>
                      </a:r>
                      <a:endParaRPr lang="pl-P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5143" marR="45143" marT="0" marB="0"/>
                </a:tc>
                <a:tc>
                  <a:txBody>
                    <a:bodyPr/>
                    <a:lstStyle/>
                    <a:p>
                      <a:pPr>
                        <a:lnSpc>
                          <a:spcPct val="150000"/>
                        </a:lnSpc>
                        <a:spcAft>
                          <a:spcPts val="750"/>
                        </a:spcAft>
                      </a:pPr>
                      <a:r>
                        <a:rPr lang="pl-PL" sz="2000" dirty="0">
                          <a:effectLst/>
                        </a:rPr>
                        <a:t>- klasy IV dotychczasowego </a:t>
                      </a:r>
                      <a:r>
                        <a:rPr lang="pl-PL" sz="2000" dirty="0" smtClean="0">
                          <a:effectLst/>
                        </a:rPr>
                        <a:t>czteroletniego T</a:t>
                      </a:r>
                      <a:endParaRPr lang="pl-P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5143" marR="45143" marT="0" marB="0"/>
                </a:tc>
              </a:tr>
              <a:tr h="457185">
                <a:tc>
                  <a:txBody>
                    <a:bodyPr/>
                    <a:lstStyle/>
                    <a:p>
                      <a:pPr algn="ctr">
                        <a:lnSpc>
                          <a:spcPct val="150000"/>
                        </a:lnSpc>
                        <a:spcAft>
                          <a:spcPts val="750"/>
                        </a:spcAft>
                      </a:pPr>
                      <a:r>
                        <a:rPr lang="pl-PL" sz="1800" dirty="0">
                          <a:effectLst/>
                        </a:rPr>
                        <a:t>2020/2021</a:t>
                      </a:r>
                      <a:endParaRPr lang="pl-PL"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5143" marR="45143" marT="0" marB="0" anchor="ctr"/>
                </a:tc>
                <a:tc>
                  <a:txBody>
                    <a:bodyPr/>
                    <a:lstStyle/>
                    <a:p>
                      <a:pPr>
                        <a:lnSpc>
                          <a:spcPct val="150000"/>
                        </a:lnSpc>
                        <a:spcAft>
                          <a:spcPts val="750"/>
                        </a:spcAft>
                      </a:pPr>
                      <a:r>
                        <a:rPr lang="pl-PL" sz="2000" dirty="0">
                          <a:effectLst/>
                        </a:rPr>
                        <a:t>- branżowa szkoła II stopnia</a:t>
                      </a:r>
                      <a:endParaRPr lang="pl-P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5143" marR="45143" marT="0" marB="0"/>
                </a:tc>
                <a:tc>
                  <a:txBody>
                    <a:bodyPr/>
                    <a:lstStyle/>
                    <a:p>
                      <a:pPr>
                        <a:lnSpc>
                          <a:spcPct val="150000"/>
                        </a:lnSpc>
                        <a:spcAft>
                          <a:spcPts val="750"/>
                        </a:spcAft>
                      </a:pPr>
                      <a:r>
                        <a:rPr lang="pl-PL" sz="2000" dirty="0">
                          <a:effectLst/>
                        </a:rPr>
                        <a:t> </a:t>
                      </a:r>
                      <a:endParaRPr lang="pl-P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5143" marR="45143" marT="0" marB="0"/>
                </a:tc>
              </a:tr>
            </a:tbl>
          </a:graphicData>
        </a:graphic>
      </p:graphicFrame>
    </p:spTree>
    <p:extLst>
      <p:ext uri="{BB962C8B-B14F-4D97-AF65-F5344CB8AC3E}">
        <p14:creationId xmlns:p14="http://schemas.microsoft.com/office/powerpoint/2010/main" val="385762170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numeru slajdu 1"/>
          <p:cNvSpPr>
            <a:spLocks noGrp="1"/>
          </p:cNvSpPr>
          <p:nvPr>
            <p:ph type="sldNum" sz="quarter" idx="12"/>
          </p:nvPr>
        </p:nvSpPr>
        <p:spPr/>
        <p:txBody>
          <a:bodyPr/>
          <a:lstStyle/>
          <a:p>
            <a:fld id="{855A00D9-A257-4ED6-82A5-BF4EB1D23AB9}" type="slidenum">
              <a:rPr lang="pl-PL" smtClean="0"/>
              <a:t>34</a:t>
            </a:fld>
            <a:endParaRPr lang="pl-PL"/>
          </a:p>
        </p:txBody>
      </p:sp>
      <p:graphicFrame>
        <p:nvGraphicFramePr>
          <p:cNvPr id="3" name="Tabela 2"/>
          <p:cNvGraphicFramePr>
            <a:graphicFrameLocks noGrp="1"/>
          </p:cNvGraphicFramePr>
          <p:nvPr>
            <p:extLst>
              <p:ext uri="{D42A27DB-BD31-4B8C-83A1-F6EECF244321}">
                <p14:modId xmlns:p14="http://schemas.microsoft.com/office/powerpoint/2010/main" val="1682028731"/>
              </p:ext>
            </p:extLst>
          </p:nvPr>
        </p:nvGraphicFramePr>
        <p:xfrm>
          <a:off x="133350" y="1"/>
          <a:ext cx="12058649" cy="6841262"/>
        </p:xfrm>
        <a:graphic>
          <a:graphicData uri="http://schemas.openxmlformats.org/drawingml/2006/table">
            <a:tbl>
              <a:tblPr firstRow="1" firstCol="1" bandRow="1">
                <a:tableStyleId>{5C22544A-7EE6-4342-B048-85BDC9FD1C3A}</a:tableStyleId>
              </a:tblPr>
              <a:tblGrid>
                <a:gridCol w="1927462"/>
                <a:gridCol w="4121624"/>
                <a:gridCol w="6009563"/>
              </a:tblGrid>
              <a:tr h="1707189">
                <a:tc>
                  <a:txBody>
                    <a:bodyPr/>
                    <a:lstStyle/>
                    <a:p>
                      <a:pPr algn="ctr">
                        <a:lnSpc>
                          <a:spcPct val="150000"/>
                        </a:lnSpc>
                        <a:spcAft>
                          <a:spcPts val="750"/>
                        </a:spcAft>
                      </a:pPr>
                      <a:r>
                        <a:rPr lang="pl-PL" sz="2000" dirty="0">
                          <a:effectLst/>
                        </a:rPr>
                        <a:t>Rok szkolny</a:t>
                      </a:r>
                      <a:endParaRPr lang="pl-P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3053" marR="33053" marT="0" marB="0" anchor="ctr"/>
                </a:tc>
                <a:tc>
                  <a:txBody>
                    <a:bodyPr/>
                    <a:lstStyle/>
                    <a:p>
                      <a:pPr>
                        <a:lnSpc>
                          <a:spcPct val="150000"/>
                        </a:lnSpc>
                        <a:spcAft>
                          <a:spcPts val="750"/>
                        </a:spcAft>
                      </a:pPr>
                      <a:r>
                        <a:rPr lang="pl-PL" sz="1800" dirty="0">
                          <a:effectLst/>
                        </a:rPr>
                        <a:t>Szkoły (klasy) w których stosuje się </a:t>
                      </a:r>
                      <a:r>
                        <a:rPr lang="pl-PL" sz="1800" dirty="0" smtClean="0">
                          <a:effectLst/>
                        </a:rPr>
                        <a:t>RAMOWE PLANY NAUCZANIA określone </a:t>
                      </a:r>
                      <a:r>
                        <a:rPr lang="pl-PL" sz="1800" dirty="0">
                          <a:effectLst/>
                        </a:rPr>
                        <a:t>w przepisach wydanych na podstawie </a:t>
                      </a:r>
                      <a:r>
                        <a:rPr lang="pl-PL" sz="1800" u="sng" dirty="0">
                          <a:effectLst/>
                        </a:rPr>
                        <a:t>ustawy – Prawo oświatowe</a:t>
                      </a:r>
                      <a:endParaRPr lang="pl-PL"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3053" marR="33053" marT="0" marB="0"/>
                </a:tc>
                <a:tc>
                  <a:txBody>
                    <a:bodyPr/>
                    <a:lstStyle/>
                    <a:p>
                      <a:pPr>
                        <a:lnSpc>
                          <a:spcPct val="150000"/>
                        </a:lnSpc>
                        <a:spcAft>
                          <a:spcPts val="750"/>
                        </a:spcAft>
                      </a:pPr>
                      <a:r>
                        <a:rPr lang="pl-PL" sz="1800" dirty="0">
                          <a:effectLst/>
                        </a:rPr>
                        <a:t>Szkoły (klasy) w których stosuje się ramowe plany nauczania określone w przepisach wydanych na podstawie </a:t>
                      </a:r>
                      <a:r>
                        <a:rPr lang="pl-PL" sz="1800" u="sng" dirty="0">
                          <a:effectLst/>
                        </a:rPr>
                        <a:t>ustawy o systemie oświaty</a:t>
                      </a:r>
                      <a:endParaRPr lang="pl-PL"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3053" marR="33053" marT="0" marB="0"/>
                </a:tc>
              </a:tr>
              <a:tr h="2946697">
                <a:tc>
                  <a:txBody>
                    <a:bodyPr/>
                    <a:lstStyle/>
                    <a:p>
                      <a:pPr algn="ctr">
                        <a:lnSpc>
                          <a:spcPct val="150000"/>
                        </a:lnSpc>
                        <a:spcAft>
                          <a:spcPts val="750"/>
                        </a:spcAft>
                      </a:pPr>
                      <a:r>
                        <a:rPr lang="pl-PL" sz="2000" dirty="0">
                          <a:effectLst/>
                        </a:rPr>
                        <a:t>2017/2018</a:t>
                      </a:r>
                      <a:endParaRPr lang="pl-P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3053" marR="33053" marT="0" marB="0" anchor="ctr"/>
                </a:tc>
                <a:tc>
                  <a:txBody>
                    <a:bodyPr/>
                    <a:lstStyle/>
                    <a:p>
                      <a:pPr>
                        <a:lnSpc>
                          <a:spcPct val="150000"/>
                        </a:lnSpc>
                        <a:spcAft>
                          <a:spcPts val="750"/>
                        </a:spcAft>
                      </a:pPr>
                      <a:r>
                        <a:rPr lang="pl-PL" sz="1800" dirty="0">
                          <a:effectLst/>
                        </a:rPr>
                        <a:t>- klasy I, IV, VII szkoły podstawowej, a w latach następnych również w kolejnych klasach szkoły podstawowej</a:t>
                      </a:r>
                      <a:r>
                        <a:rPr lang="pl-PL" sz="1800" dirty="0" smtClean="0">
                          <a:effectLst/>
                        </a:rPr>
                        <a:t>, </a:t>
                      </a:r>
                      <a:br>
                        <a:rPr lang="pl-PL" sz="1800" dirty="0" smtClean="0">
                          <a:effectLst/>
                        </a:rPr>
                      </a:br>
                      <a:r>
                        <a:rPr lang="pl-PL" sz="1800" dirty="0" smtClean="0">
                          <a:effectLst/>
                        </a:rPr>
                        <a:t>- </a:t>
                      </a:r>
                      <a:r>
                        <a:rPr lang="pl-PL" sz="1800" dirty="0">
                          <a:effectLst/>
                        </a:rPr>
                        <a:t>branżowej szkole I stopnia</a:t>
                      </a:r>
                      <a:r>
                        <a:rPr lang="pl-PL" sz="1800" dirty="0" smtClean="0">
                          <a:effectLst/>
                        </a:rPr>
                        <a:t>, </a:t>
                      </a:r>
                      <a:br>
                        <a:rPr lang="pl-PL" sz="1800" dirty="0" smtClean="0">
                          <a:effectLst/>
                        </a:rPr>
                      </a:br>
                      <a:r>
                        <a:rPr lang="pl-PL" sz="1800" dirty="0" smtClean="0">
                          <a:effectLst/>
                        </a:rPr>
                        <a:t>- </a:t>
                      </a:r>
                      <a:r>
                        <a:rPr lang="pl-PL" sz="1800" dirty="0">
                          <a:effectLst/>
                        </a:rPr>
                        <a:t>szkole </a:t>
                      </a:r>
                      <a:r>
                        <a:rPr lang="pl-PL" sz="1800" dirty="0" err="1" smtClean="0">
                          <a:effectLst/>
                        </a:rPr>
                        <a:t>specj</a:t>
                      </a:r>
                      <a:r>
                        <a:rPr lang="pl-PL" sz="1800" dirty="0" smtClean="0">
                          <a:effectLst/>
                        </a:rPr>
                        <a:t>. przysposabiającej </a:t>
                      </a:r>
                      <a:r>
                        <a:rPr lang="pl-PL" sz="1800" dirty="0">
                          <a:effectLst/>
                        </a:rPr>
                        <a:t>do pracy</a:t>
                      </a:r>
                      <a:r>
                        <a:rPr lang="pl-PL" sz="1800" dirty="0" smtClean="0">
                          <a:effectLst/>
                        </a:rPr>
                        <a:t>, </a:t>
                      </a:r>
                      <a:br>
                        <a:rPr lang="pl-PL" sz="1800" dirty="0" smtClean="0">
                          <a:effectLst/>
                        </a:rPr>
                      </a:br>
                      <a:r>
                        <a:rPr lang="pl-PL" sz="1800" dirty="0" smtClean="0">
                          <a:effectLst/>
                        </a:rPr>
                        <a:t>- </a:t>
                      </a:r>
                      <a:r>
                        <a:rPr lang="pl-PL" sz="1800" dirty="0">
                          <a:effectLst/>
                        </a:rPr>
                        <a:t>semestrach I szkoły </a:t>
                      </a:r>
                      <a:r>
                        <a:rPr lang="pl-PL" sz="1800" dirty="0" smtClean="0">
                          <a:effectLst/>
                        </a:rPr>
                        <a:t>polic., </a:t>
                      </a:r>
                      <a:r>
                        <a:rPr lang="pl-PL" sz="1800" dirty="0">
                          <a:effectLst/>
                        </a:rPr>
                        <a:t>a w latach następnych również w kolejnych </a:t>
                      </a:r>
                      <a:r>
                        <a:rPr lang="pl-PL" sz="1800" dirty="0" smtClean="0">
                          <a:effectLst/>
                        </a:rPr>
                        <a:t>semestr.</a:t>
                      </a:r>
                      <a:endParaRPr lang="pl-PL"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3053" marR="33053" marT="0" marB="0"/>
                </a:tc>
                <a:tc>
                  <a:txBody>
                    <a:bodyPr/>
                    <a:lstStyle/>
                    <a:p>
                      <a:pPr>
                        <a:lnSpc>
                          <a:spcPct val="150000"/>
                        </a:lnSpc>
                        <a:spcAft>
                          <a:spcPts val="750"/>
                        </a:spcAft>
                      </a:pPr>
                      <a:r>
                        <a:rPr lang="pl-PL" sz="1800" dirty="0">
                          <a:effectLst/>
                        </a:rPr>
                        <a:t>- klasy II, III, V i VI szkoły podstawowej</a:t>
                      </a:r>
                      <a:r>
                        <a:rPr lang="pl-PL" sz="1800" dirty="0" smtClean="0">
                          <a:effectLst/>
                        </a:rPr>
                        <a:t>,</a:t>
                      </a:r>
                      <a:br>
                        <a:rPr lang="pl-PL" sz="1800" dirty="0" smtClean="0">
                          <a:effectLst/>
                        </a:rPr>
                      </a:br>
                      <a:r>
                        <a:rPr lang="pl-PL" sz="1800" dirty="0" smtClean="0">
                          <a:effectLst/>
                        </a:rPr>
                        <a:t>- </a:t>
                      </a:r>
                      <a:r>
                        <a:rPr lang="pl-PL" sz="1800" dirty="0">
                          <a:effectLst/>
                        </a:rPr>
                        <a:t>dotychczasowe gimnazjum – do zakończenia kształcenia</a:t>
                      </a:r>
                      <a:r>
                        <a:rPr lang="pl-PL" sz="1800" dirty="0" smtClean="0">
                          <a:effectLst/>
                        </a:rPr>
                        <a:t>,</a:t>
                      </a:r>
                      <a:br>
                        <a:rPr lang="pl-PL" sz="1800" dirty="0" smtClean="0">
                          <a:effectLst/>
                        </a:rPr>
                      </a:br>
                      <a:r>
                        <a:rPr lang="pl-PL" sz="1800" dirty="0" smtClean="0">
                          <a:effectLst/>
                        </a:rPr>
                        <a:t>- </a:t>
                      </a:r>
                      <a:r>
                        <a:rPr lang="pl-PL" sz="1800" dirty="0">
                          <a:effectLst/>
                        </a:rPr>
                        <a:t>dotychczasowe trzyletnie </a:t>
                      </a:r>
                      <a:r>
                        <a:rPr lang="pl-PL" sz="1800" dirty="0" smtClean="0">
                          <a:effectLst/>
                        </a:rPr>
                        <a:t>LO </a:t>
                      </a:r>
                      <a:r>
                        <a:rPr lang="pl-PL" sz="1800" dirty="0">
                          <a:effectLst/>
                        </a:rPr>
                        <a:t>– do zakończenia </a:t>
                      </a:r>
                      <a:r>
                        <a:rPr lang="pl-PL" sz="1800" dirty="0" err="1" smtClean="0">
                          <a:effectLst/>
                        </a:rPr>
                        <a:t>kszt</a:t>
                      </a:r>
                      <a:r>
                        <a:rPr lang="pl-PL" sz="1800" dirty="0" smtClean="0">
                          <a:effectLst/>
                        </a:rPr>
                        <a:t>. </a:t>
                      </a:r>
                      <a:br>
                        <a:rPr lang="pl-PL" sz="1800" dirty="0" smtClean="0">
                          <a:effectLst/>
                        </a:rPr>
                      </a:br>
                      <a:r>
                        <a:rPr lang="pl-PL" sz="1800" dirty="0" smtClean="0">
                          <a:effectLst/>
                        </a:rPr>
                        <a:t>- </a:t>
                      </a:r>
                      <a:r>
                        <a:rPr lang="pl-PL" sz="1800" dirty="0">
                          <a:effectLst/>
                        </a:rPr>
                        <a:t>dotychczasowe czteroletnie </a:t>
                      </a:r>
                      <a:r>
                        <a:rPr lang="pl-PL" sz="1800" dirty="0" smtClean="0">
                          <a:effectLst/>
                        </a:rPr>
                        <a:t>T - </a:t>
                      </a:r>
                      <a:r>
                        <a:rPr lang="pl-PL" sz="1800" dirty="0">
                          <a:effectLst/>
                        </a:rPr>
                        <a:t>do zakończenia </a:t>
                      </a:r>
                      <a:r>
                        <a:rPr lang="pl-PL" sz="1800" dirty="0" err="1" smtClean="0">
                          <a:effectLst/>
                        </a:rPr>
                        <a:t>kszt</a:t>
                      </a:r>
                      <a:r>
                        <a:rPr lang="pl-PL" sz="1800" dirty="0" smtClean="0">
                          <a:effectLst/>
                        </a:rPr>
                        <a:t>.</a:t>
                      </a:r>
                      <a:br>
                        <a:rPr lang="pl-PL" sz="1800" dirty="0" smtClean="0">
                          <a:effectLst/>
                        </a:rPr>
                      </a:br>
                      <a:r>
                        <a:rPr lang="pl-PL" sz="1800" dirty="0" smtClean="0">
                          <a:effectLst/>
                        </a:rPr>
                        <a:t>- </a:t>
                      </a:r>
                      <a:r>
                        <a:rPr lang="pl-PL" sz="1800" dirty="0">
                          <a:effectLst/>
                        </a:rPr>
                        <a:t>w klasach dotychczasowej </a:t>
                      </a:r>
                      <a:r>
                        <a:rPr lang="pl-PL" sz="1800" dirty="0" smtClean="0">
                          <a:effectLst/>
                        </a:rPr>
                        <a:t>ZSZ</a:t>
                      </a:r>
                      <a:r>
                        <a:rPr lang="pl-PL" sz="1800" baseline="0" dirty="0" smtClean="0">
                          <a:effectLst/>
                        </a:rPr>
                        <a:t> pro</a:t>
                      </a:r>
                      <a:r>
                        <a:rPr lang="pl-PL" sz="1800" dirty="0" smtClean="0">
                          <a:effectLst/>
                        </a:rPr>
                        <a:t>wadzonych </a:t>
                      </a:r>
                      <a:r>
                        <a:rPr lang="pl-PL" sz="1800" dirty="0">
                          <a:effectLst/>
                        </a:rPr>
                        <a:t>w branżowej szkole I stopnia – do zakończenia kształcenia</a:t>
                      </a:r>
                      <a:r>
                        <a:rPr lang="pl-PL" sz="1800" dirty="0" smtClean="0">
                          <a:effectLst/>
                        </a:rPr>
                        <a:t>,</a:t>
                      </a:r>
                      <a:br>
                        <a:rPr lang="pl-PL" sz="1800" dirty="0" smtClean="0">
                          <a:effectLst/>
                        </a:rPr>
                      </a:br>
                      <a:r>
                        <a:rPr lang="pl-PL" sz="1800" dirty="0" smtClean="0">
                          <a:effectLst/>
                        </a:rPr>
                        <a:t>- </a:t>
                      </a:r>
                      <a:r>
                        <a:rPr lang="pl-PL" sz="1800" dirty="0">
                          <a:effectLst/>
                        </a:rPr>
                        <a:t>semestry II – V szkoły policealnej,</a:t>
                      </a:r>
                      <a:endParaRPr lang="pl-PL"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3053" marR="33053" marT="0" marB="0"/>
                </a:tc>
              </a:tr>
              <a:tr h="747028">
                <a:tc>
                  <a:txBody>
                    <a:bodyPr/>
                    <a:lstStyle/>
                    <a:p>
                      <a:pPr algn="ctr">
                        <a:lnSpc>
                          <a:spcPct val="150000"/>
                        </a:lnSpc>
                        <a:spcAft>
                          <a:spcPts val="750"/>
                        </a:spcAft>
                      </a:pPr>
                      <a:r>
                        <a:rPr lang="pl-PL" sz="2000" dirty="0">
                          <a:effectLst/>
                        </a:rPr>
                        <a:t>2018/2019</a:t>
                      </a:r>
                      <a:endParaRPr lang="pl-P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3053" marR="33053" marT="0" marB="0" anchor="ctr"/>
                </a:tc>
                <a:tc>
                  <a:txBody>
                    <a:bodyPr/>
                    <a:lstStyle/>
                    <a:p>
                      <a:pPr>
                        <a:lnSpc>
                          <a:spcPct val="150000"/>
                        </a:lnSpc>
                        <a:spcAft>
                          <a:spcPts val="750"/>
                        </a:spcAft>
                      </a:pPr>
                      <a:r>
                        <a:rPr lang="pl-PL" sz="1800" dirty="0">
                          <a:effectLst/>
                        </a:rPr>
                        <a:t>klasy lub semestry </a:t>
                      </a:r>
                      <a:r>
                        <a:rPr lang="pl-PL" sz="1800" dirty="0" smtClean="0">
                          <a:effectLst/>
                        </a:rPr>
                        <a:t>ww</a:t>
                      </a:r>
                      <a:r>
                        <a:rPr lang="pl-PL" sz="1800" dirty="0">
                          <a:effectLst/>
                        </a:rPr>
                        <a:t>. szkół</a:t>
                      </a:r>
                      <a:endParaRPr lang="pl-PL"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3053" marR="33053" marT="0" marB="0"/>
                </a:tc>
                <a:tc>
                  <a:txBody>
                    <a:bodyPr/>
                    <a:lstStyle/>
                    <a:p>
                      <a:pPr>
                        <a:lnSpc>
                          <a:spcPct val="150000"/>
                        </a:lnSpc>
                        <a:spcAft>
                          <a:spcPts val="750"/>
                        </a:spcAft>
                      </a:pPr>
                      <a:r>
                        <a:rPr lang="pl-PL" sz="1800" dirty="0">
                          <a:effectLst/>
                        </a:rPr>
                        <a:t>- klasy III i VI szkoły podstawowej</a:t>
                      </a:r>
                      <a:r>
                        <a:rPr lang="pl-PL" sz="1800" dirty="0" smtClean="0">
                          <a:effectLst/>
                        </a:rPr>
                        <a:t>, - </a:t>
                      </a:r>
                      <a:r>
                        <a:rPr lang="pl-PL" sz="1800" dirty="0">
                          <a:effectLst/>
                        </a:rPr>
                        <a:t>semestry IV i V szkoły </a:t>
                      </a:r>
                      <a:r>
                        <a:rPr lang="pl-PL" sz="1800" dirty="0" smtClean="0">
                          <a:effectLst/>
                        </a:rPr>
                        <a:t>policealnej</a:t>
                      </a:r>
                      <a:endParaRPr lang="pl-PL"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3053" marR="33053" marT="0" marB="0"/>
                </a:tc>
              </a:tr>
              <a:tr h="747028">
                <a:tc>
                  <a:txBody>
                    <a:bodyPr/>
                    <a:lstStyle/>
                    <a:p>
                      <a:pPr algn="ctr">
                        <a:lnSpc>
                          <a:spcPct val="150000"/>
                        </a:lnSpc>
                        <a:spcAft>
                          <a:spcPts val="750"/>
                        </a:spcAft>
                      </a:pPr>
                      <a:r>
                        <a:rPr lang="pl-PL" sz="2000" dirty="0">
                          <a:effectLst/>
                        </a:rPr>
                        <a:t>2019/2020</a:t>
                      </a:r>
                      <a:endParaRPr lang="pl-P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3053" marR="33053" marT="0" marB="0" anchor="ctr"/>
                </a:tc>
                <a:tc>
                  <a:txBody>
                    <a:bodyPr/>
                    <a:lstStyle/>
                    <a:p>
                      <a:pPr>
                        <a:lnSpc>
                          <a:spcPct val="150000"/>
                        </a:lnSpc>
                        <a:spcAft>
                          <a:spcPts val="750"/>
                        </a:spcAft>
                      </a:pPr>
                      <a:r>
                        <a:rPr lang="pl-PL" sz="1800" dirty="0">
                          <a:effectLst/>
                        </a:rPr>
                        <a:t>- czteroletnie liceum ogólnokształcące</a:t>
                      </a:r>
                      <a:r>
                        <a:rPr lang="pl-PL" sz="1800" dirty="0" smtClean="0">
                          <a:effectLst/>
                        </a:rPr>
                        <a:t>,</a:t>
                      </a:r>
                      <a:br>
                        <a:rPr lang="pl-PL" sz="1800" dirty="0" smtClean="0">
                          <a:effectLst/>
                        </a:rPr>
                      </a:br>
                      <a:r>
                        <a:rPr lang="pl-PL" sz="1800" dirty="0" smtClean="0">
                          <a:effectLst/>
                        </a:rPr>
                        <a:t>- </a:t>
                      </a:r>
                      <a:r>
                        <a:rPr lang="pl-PL" sz="1800" dirty="0">
                          <a:effectLst/>
                        </a:rPr>
                        <a:t>pięcioletnie technikum</a:t>
                      </a:r>
                      <a:endParaRPr lang="pl-PL"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3053" marR="33053" marT="0" marB="0"/>
                </a:tc>
                <a:tc>
                  <a:txBody>
                    <a:bodyPr/>
                    <a:lstStyle/>
                    <a:p>
                      <a:pPr>
                        <a:lnSpc>
                          <a:spcPct val="150000"/>
                        </a:lnSpc>
                        <a:spcAft>
                          <a:spcPts val="750"/>
                        </a:spcAft>
                      </a:pPr>
                      <a:r>
                        <a:rPr lang="pl-PL" sz="1800" dirty="0">
                          <a:effectLst/>
                        </a:rPr>
                        <a:t> </a:t>
                      </a:r>
                      <a:endParaRPr lang="pl-PL"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3053" marR="33053" marT="0" marB="0"/>
                </a:tc>
              </a:tr>
              <a:tr h="541456">
                <a:tc>
                  <a:txBody>
                    <a:bodyPr/>
                    <a:lstStyle/>
                    <a:p>
                      <a:pPr algn="ctr">
                        <a:lnSpc>
                          <a:spcPct val="150000"/>
                        </a:lnSpc>
                        <a:spcAft>
                          <a:spcPts val="750"/>
                        </a:spcAft>
                      </a:pPr>
                      <a:r>
                        <a:rPr lang="pl-PL" sz="2000" dirty="0">
                          <a:effectLst/>
                        </a:rPr>
                        <a:t>2020/2021</a:t>
                      </a:r>
                      <a:endParaRPr lang="pl-PL"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33053" marR="33053" marT="0" marB="0" anchor="ctr"/>
                </a:tc>
                <a:tc>
                  <a:txBody>
                    <a:bodyPr/>
                    <a:lstStyle/>
                    <a:p>
                      <a:pPr>
                        <a:lnSpc>
                          <a:spcPct val="150000"/>
                        </a:lnSpc>
                        <a:spcAft>
                          <a:spcPts val="750"/>
                        </a:spcAft>
                      </a:pPr>
                      <a:r>
                        <a:rPr lang="pl-PL" sz="1800" dirty="0">
                          <a:effectLst/>
                        </a:rPr>
                        <a:t>- branżowa szkoła II stopnia </a:t>
                      </a:r>
                      <a:endParaRPr lang="pl-PL"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3053" marR="33053" marT="0" marB="0"/>
                </a:tc>
                <a:tc>
                  <a:txBody>
                    <a:bodyPr/>
                    <a:lstStyle/>
                    <a:p>
                      <a:pPr>
                        <a:lnSpc>
                          <a:spcPct val="150000"/>
                        </a:lnSpc>
                        <a:spcAft>
                          <a:spcPts val="750"/>
                        </a:spcAft>
                      </a:pPr>
                      <a:r>
                        <a:rPr lang="pl-PL" sz="1800" dirty="0">
                          <a:effectLst/>
                        </a:rPr>
                        <a:t> </a:t>
                      </a:r>
                      <a:endParaRPr lang="pl-PL"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3053" marR="33053" marT="0" marB="0"/>
                </a:tc>
              </a:tr>
            </a:tbl>
          </a:graphicData>
        </a:graphic>
      </p:graphicFrame>
    </p:spTree>
    <p:extLst>
      <p:ext uri="{BB962C8B-B14F-4D97-AF65-F5344CB8AC3E}">
        <p14:creationId xmlns:p14="http://schemas.microsoft.com/office/powerpoint/2010/main" val="33782006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286603"/>
            <a:ext cx="10058400" cy="641445"/>
          </a:xfrm>
        </p:spPr>
        <p:txBody>
          <a:bodyPr>
            <a:normAutofit fontScale="90000"/>
          </a:bodyPr>
          <a:lstStyle/>
          <a:p>
            <a:r>
              <a:rPr lang="pl-PL" sz="4000" dirty="0"/>
              <a:t>Dotychczasowe przepisy wykonawc</a:t>
            </a:r>
            <a:r>
              <a:rPr lang="pl-PL" dirty="0"/>
              <a:t>ze</a:t>
            </a:r>
          </a:p>
        </p:txBody>
      </p:sp>
      <p:sp>
        <p:nvSpPr>
          <p:cNvPr id="3" name="Symbol zastępczy zawartości 2"/>
          <p:cNvSpPr>
            <a:spLocks noGrp="1"/>
          </p:cNvSpPr>
          <p:nvPr>
            <p:ph idx="1"/>
          </p:nvPr>
        </p:nvSpPr>
        <p:spPr>
          <a:xfrm>
            <a:off x="545910" y="952500"/>
            <a:ext cx="11474639" cy="5416769"/>
          </a:xfrm>
        </p:spPr>
        <p:txBody>
          <a:bodyPr>
            <a:normAutofit fontScale="70000" lnSpcReduction="20000"/>
          </a:bodyPr>
          <a:lstStyle/>
          <a:p>
            <a:pPr algn="just"/>
            <a:r>
              <a:rPr lang="pl-PL" sz="2900" b="1" dirty="0" smtClean="0"/>
              <a:t>Art. 363. </a:t>
            </a:r>
            <a:r>
              <a:rPr lang="pl-PL" sz="3200" b="1" dirty="0" smtClean="0"/>
              <a:t>PWPO </a:t>
            </a:r>
            <a:r>
              <a:rPr lang="pl-PL" sz="3200" dirty="0" smtClean="0"/>
              <a:t>- </a:t>
            </a:r>
            <a:r>
              <a:rPr lang="pl-PL" sz="2900" b="1" dirty="0" smtClean="0"/>
              <a:t>wydane </a:t>
            </a:r>
            <a:r>
              <a:rPr lang="pl-PL" sz="2900" b="1" dirty="0"/>
              <a:t>na podstawie </a:t>
            </a:r>
            <a:r>
              <a:rPr lang="pl-PL" sz="2300" dirty="0"/>
              <a:t>art. 9 ust. 5, art. 13a ust. 3, art. 16 ust. 6c, art. 20zh ust. 4, art. 22 ust. 1 pkt 3 i ust. 1a, art. 22 ust. 2 pkt 1, art. 22 ust. 2 pkt 1 w związku z art. 32a ust. 4, art. 22 ust. 2 pkt 2 lit. a i b, art. 22 ust. 2 pkt 2a, art. 22 ust. 2 pkt 2a w związku z art. 32a ust. 4, art. 22 ust. 2 pkt 5, art. 22 ust. 2 pkt 5 w związku z art. 32a ust. 4, art. 22 ust. 2 pkt 7, art. 22 ust. 2 pkt 7 w związku z art. 32a ust. 4, art. 22 ust. 2 pkt 11, art. 22 ust. 2 pkt 12, art. 22 ust. 3, art. 22aga, art. 24 ust. 1, art. 29, art. 36 ust. 3, art. 36a ust. 12, art. 44, art. 44zb, art. 44zq, art. 44zzza, art. 44zzzv, art. 53 ust. 6, art. 55 ust. 6, art. 66 ust. 2, art. 66 ust. 3, art. 68a ust. 5, art. 70 ust. 4, art. 71 ust. 1 pkt 1, art. 71b ust. 7 pkt 2, art. 71b ust. 8, art. 71c ust. 2 oraz art. 94a ust. 6 </a:t>
            </a:r>
            <a:r>
              <a:rPr lang="pl-PL" sz="2900" dirty="0"/>
              <a:t>ustawy o systemie oświaty </a:t>
            </a:r>
            <a:r>
              <a:rPr lang="pl-PL" sz="2900" dirty="0">
                <a:solidFill>
                  <a:srgbClr val="FF0000"/>
                </a:solidFill>
              </a:rPr>
              <a:t>zachowują moc </a:t>
            </a:r>
            <a:r>
              <a:rPr lang="pl-PL" sz="2900" b="1" dirty="0">
                <a:solidFill>
                  <a:srgbClr val="FF0000"/>
                </a:solidFill>
              </a:rPr>
              <a:t>do czasu </a:t>
            </a:r>
            <a:r>
              <a:rPr lang="pl-PL" sz="3200" b="1" dirty="0">
                <a:solidFill>
                  <a:srgbClr val="FF0000"/>
                </a:solidFill>
              </a:rPr>
              <a:t>zakończenia kształcenia</a:t>
            </a:r>
            <a:r>
              <a:rPr lang="pl-PL" sz="3200" dirty="0">
                <a:solidFill>
                  <a:srgbClr val="FF0000"/>
                </a:solidFill>
              </a:rPr>
              <a:t> odpowiednio w:</a:t>
            </a:r>
          </a:p>
          <a:p>
            <a:pPr lvl="0" algn="just"/>
            <a:r>
              <a:rPr lang="pl-PL" sz="3200" dirty="0"/>
              <a:t>- dotychczasowym gimnazjum, </a:t>
            </a:r>
          </a:p>
          <a:p>
            <a:pPr lvl="0" algn="just"/>
            <a:r>
              <a:rPr lang="pl-PL" sz="3200" dirty="0"/>
              <a:t>- trzyletnim liceum ogólnokształcącym, </a:t>
            </a:r>
          </a:p>
          <a:p>
            <a:pPr lvl="0" algn="just"/>
            <a:r>
              <a:rPr lang="pl-PL" sz="3200" dirty="0"/>
              <a:t>- czteroletnim technikum, </a:t>
            </a:r>
          </a:p>
          <a:p>
            <a:pPr lvl="0" algn="just"/>
            <a:r>
              <a:rPr lang="pl-PL" sz="3200" dirty="0"/>
              <a:t>- klasach dotychczasowej zasadniczej szkoły zawodowej prowadzonych w branżowej szkole I stopnia, </a:t>
            </a:r>
          </a:p>
          <a:p>
            <a:pPr lvl="0" algn="just"/>
            <a:r>
              <a:rPr lang="pl-PL" sz="3200" dirty="0"/>
              <a:t>- dotychczasowej szkole policealnej, </a:t>
            </a:r>
          </a:p>
          <a:p>
            <a:pPr lvl="0" algn="just"/>
            <a:r>
              <a:rPr lang="pl-PL" sz="3200" dirty="0"/>
              <a:t>- szkole specjalnej przysposabiającej do pracy, </a:t>
            </a:r>
          </a:p>
          <a:p>
            <a:pPr lvl="0" algn="just"/>
            <a:r>
              <a:rPr lang="pl-PL" sz="3200" dirty="0"/>
              <a:t>- w dotychczasowych szkołach artystycznych, </a:t>
            </a:r>
          </a:p>
          <a:p>
            <a:pPr marL="0" indent="0" algn="just">
              <a:buNone/>
            </a:pPr>
            <a:r>
              <a:rPr lang="pl-PL" sz="3200" b="1" dirty="0"/>
              <a:t>oraz mogą być zmieniane na podstawie tych przepisów</a:t>
            </a:r>
            <a:r>
              <a:rPr lang="pl-PL" sz="3200" b="1" dirty="0" smtClean="0"/>
              <a:t>.</a:t>
            </a:r>
          </a:p>
          <a:p>
            <a:pPr marL="0" indent="0" algn="just">
              <a:buNone/>
            </a:pPr>
            <a:r>
              <a:rPr lang="pl-PL" sz="3200" b="1" dirty="0" smtClean="0"/>
              <a:t>					</a:t>
            </a:r>
            <a:r>
              <a:rPr lang="pl-PL" sz="3200" b="1" dirty="0" smtClean="0">
                <a:solidFill>
                  <a:srgbClr val="FF0000"/>
                </a:solidFill>
              </a:rPr>
              <a:t>W </a:t>
            </a:r>
            <a:r>
              <a:rPr lang="pl-PL" sz="3200" b="1" dirty="0">
                <a:solidFill>
                  <a:srgbClr val="FF0000"/>
                </a:solidFill>
              </a:rPr>
              <a:t>powołanym </a:t>
            </a:r>
            <a:r>
              <a:rPr lang="pl-PL" sz="3200" b="1" dirty="0" smtClean="0">
                <a:solidFill>
                  <a:srgbClr val="FF0000"/>
                </a:solidFill>
              </a:rPr>
              <a:t>wyżej przepisie jest </a:t>
            </a:r>
            <a:r>
              <a:rPr lang="pl-PL" sz="3200" b="1" dirty="0">
                <a:solidFill>
                  <a:srgbClr val="FF0000"/>
                </a:solidFill>
              </a:rPr>
              <a:t>mowa o</a:t>
            </a:r>
            <a:r>
              <a:rPr lang="pl-PL" sz="3200" b="1" dirty="0" smtClean="0">
                <a:solidFill>
                  <a:srgbClr val="FF0000"/>
                </a:solidFill>
              </a:rPr>
              <a:t>: …. NOTATKI</a:t>
            </a:r>
            <a:endParaRPr lang="pl-PL" sz="3200" b="1" dirty="0">
              <a:solidFill>
                <a:srgbClr val="FF0000"/>
              </a:solidFill>
            </a:endParaRPr>
          </a:p>
          <a:p>
            <a:endParaRPr lang="pl-PL" dirty="0">
              <a:solidFill>
                <a:srgbClr val="FF0000"/>
              </a:solidFill>
            </a:endParaRPr>
          </a:p>
        </p:txBody>
      </p:sp>
      <p:sp>
        <p:nvSpPr>
          <p:cNvPr id="4" name="Symbol zastępczy numeru slajdu 3"/>
          <p:cNvSpPr>
            <a:spLocks noGrp="1"/>
          </p:cNvSpPr>
          <p:nvPr>
            <p:ph type="sldNum" sz="quarter" idx="12"/>
          </p:nvPr>
        </p:nvSpPr>
        <p:spPr/>
        <p:txBody>
          <a:bodyPr/>
          <a:lstStyle/>
          <a:p>
            <a:fld id="{855A00D9-A257-4ED6-82A5-BF4EB1D23AB9}" type="slidenum">
              <a:rPr lang="pl-PL" smtClean="0"/>
              <a:t>35</a:t>
            </a:fld>
            <a:endParaRPr lang="pl-PL"/>
          </a:p>
        </p:txBody>
      </p:sp>
    </p:spTree>
    <p:extLst>
      <p:ext uri="{BB962C8B-B14F-4D97-AF65-F5344CB8AC3E}">
        <p14:creationId xmlns:p14="http://schemas.microsoft.com/office/powerpoint/2010/main" val="343185556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286603"/>
            <a:ext cx="10058400" cy="846161"/>
          </a:xfrm>
        </p:spPr>
        <p:txBody>
          <a:bodyPr>
            <a:normAutofit/>
          </a:bodyPr>
          <a:lstStyle/>
          <a:p>
            <a:r>
              <a:rPr lang="pl-PL" sz="4000" dirty="0" smtClean="0"/>
              <a:t>Dotychczasowe ramowe statuty szkół</a:t>
            </a:r>
            <a:endParaRPr lang="pl-PL" sz="4000" dirty="0"/>
          </a:p>
        </p:txBody>
      </p:sp>
      <p:sp>
        <p:nvSpPr>
          <p:cNvPr id="3" name="Symbol zastępczy zawartości 2"/>
          <p:cNvSpPr>
            <a:spLocks noGrp="1"/>
          </p:cNvSpPr>
          <p:nvPr>
            <p:ph idx="1"/>
          </p:nvPr>
        </p:nvSpPr>
        <p:spPr>
          <a:xfrm>
            <a:off x="704850" y="1845733"/>
            <a:ext cx="10820400" cy="4397411"/>
          </a:xfrm>
        </p:spPr>
        <p:txBody>
          <a:bodyPr>
            <a:normAutofit lnSpcReduction="10000"/>
          </a:bodyPr>
          <a:lstStyle/>
          <a:p>
            <a:r>
              <a:rPr lang="pl-PL" sz="2400" b="1" dirty="0"/>
              <a:t>Art. 364 </a:t>
            </a:r>
            <a:r>
              <a:rPr lang="pl-PL" sz="2400" b="1" dirty="0" smtClean="0"/>
              <a:t>PWPO</a:t>
            </a:r>
            <a:endParaRPr lang="pl-PL" sz="2400" b="1" dirty="0"/>
          </a:p>
          <a:p>
            <a:r>
              <a:rPr lang="pl-PL" sz="2400" dirty="0"/>
              <a:t>Dotychczasowe przepisy wykonawcze wydane na podstawie:</a:t>
            </a:r>
          </a:p>
          <a:p>
            <a:r>
              <a:rPr lang="pl-PL" sz="2400" dirty="0"/>
              <a:t>1) art. 60 ust. 2 ustawy o systemie oświaty, w zakresie dotyczącym ramowych statutów szkół publicznych,</a:t>
            </a:r>
          </a:p>
          <a:p>
            <a:r>
              <a:rPr lang="pl-PL" sz="2400" dirty="0"/>
              <a:t>2) ustawy o systemie oświaty w zakresie dotyczącym ramowych statutów szkół publicznych artystycznych</a:t>
            </a:r>
          </a:p>
          <a:p>
            <a:r>
              <a:rPr lang="pl-PL" sz="2400" b="1" dirty="0"/>
              <a:t>zachowują moc do czasu zakończenia kształcenia w </a:t>
            </a:r>
            <a:r>
              <a:rPr lang="pl-PL" sz="2400" b="1" dirty="0" smtClean="0"/>
              <a:t>szkołach, </a:t>
            </a:r>
            <a:r>
              <a:rPr lang="pl-PL" sz="2400" b="1" dirty="0"/>
              <a:t>o których mowa w tym przepisie</a:t>
            </a:r>
            <a:r>
              <a:rPr lang="pl-PL" sz="2400" dirty="0"/>
              <a:t>. </a:t>
            </a:r>
            <a:endParaRPr lang="pl-PL" sz="2400" dirty="0" smtClean="0"/>
          </a:p>
          <a:p>
            <a:r>
              <a:rPr lang="pl-PL" sz="2400" i="1" dirty="0">
                <a:solidFill>
                  <a:srgbClr val="FF0000"/>
                </a:solidFill>
              </a:rPr>
              <a:t>Mowa tu oczywiście o przepisach rozporządzenia MEN z dnia 21 maja 2001 r. w sprawie ramowych statutów publicznego przedszkola oraz publicznych szkół (Dz. U. nr 61, poz. 624). </a:t>
            </a:r>
            <a:endParaRPr lang="pl-PL" sz="2400" dirty="0">
              <a:solidFill>
                <a:srgbClr val="FF0000"/>
              </a:solidFill>
            </a:endParaRPr>
          </a:p>
          <a:p>
            <a:endParaRPr lang="pl-PL" sz="2400" dirty="0" smtClean="0"/>
          </a:p>
          <a:p>
            <a:endParaRPr lang="pl-PL" dirty="0"/>
          </a:p>
          <a:p>
            <a:endParaRPr lang="pl-PL" dirty="0"/>
          </a:p>
          <a:p>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36</a:t>
            </a:fld>
            <a:endParaRPr lang="pl-PL"/>
          </a:p>
        </p:txBody>
      </p:sp>
    </p:spTree>
    <p:extLst>
      <p:ext uri="{BB962C8B-B14F-4D97-AF65-F5344CB8AC3E}">
        <p14:creationId xmlns:p14="http://schemas.microsoft.com/office/powerpoint/2010/main" val="406628762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286603"/>
            <a:ext cx="10058400" cy="982639"/>
          </a:xfrm>
        </p:spPr>
        <p:txBody>
          <a:bodyPr>
            <a:normAutofit/>
          </a:bodyPr>
          <a:lstStyle/>
          <a:p>
            <a:r>
              <a:rPr lang="pl-PL" sz="4000" dirty="0"/>
              <a:t>Dotychczasowe przepisy wykonawcze</a:t>
            </a:r>
          </a:p>
        </p:txBody>
      </p:sp>
      <p:sp>
        <p:nvSpPr>
          <p:cNvPr id="3" name="Symbol zastępczy zawartości 2"/>
          <p:cNvSpPr>
            <a:spLocks noGrp="1"/>
          </p:cNvSpPr>
          <p:nvPr>
            <p:ph idx="1"/>
          </p:nvPr>
        </p:nvSpPr>
        <p:spPr>
          <a:xfrm>
            <a:off x="1097279" y="1845734"/>
            <a:ext cx="10516965" cy="4023360"/>
          </a:xfrm>
        </p:spPr>
        <p:txBody>
          <a:bodyPr>
            <a:normAutofit fontScale="92500" lnSpcReduction="20000"/>
          </a:bodyPr>
          <a:lstStyle/>
          <a:p>
            <a:pPr algn="just"/>
            <a:r>
              <a:rPr lang="pl-PL" sz="2600" b="1" dirty="0"/>
              <a:t>Art. 365 </a:t>
            </a:r>
            <a:r>
              <a:rPr lang="pl-PL" sz="2600" b="1" dirty="0" smtClean="0"/>
              <a:t>PWPO Dotychczasowe </a:t>
            </a:r>
            <a:r>
              <a:rPr lang="pl-PL" sz="2600" b="1" dirty="0"/>
              <a:t>przepisy wykonawcze wydane na podstawie: </a:t>
            </a:r>
          </a:p>
          <a:p>
            <a:pPr algn="just"/>
            <a:r>
              <a:rPr lang="pl-PL" sz="2200" dirty="0"/>
              <a:t>art. 9 ust. 3, art. 9f ust. 4, art. 9f ust. 5, art. 14a ust. 7, art. 20n ust. 10, art. 21a ust. 3, art. 22 ust. 1 pkt 3a, art. 22 ust. 1 pkt 4, art. 30 ust. 9, art. 32 ust. 4, art. 32a ust. 1, art. 32a ust. 1a, art. 35 ust. 6, art. 36a ust. 1f i 1g, art. 68b ust. 9, art. 71 ust. 1 pkt 2 i 3, art. 71b ust. 6, art. 71b ust. 7 pkt 1, art. 77a ust. 11, art. 78 ust. 1, art. 82 ust. 1b oraz art. 95a </a:t>
            </a:r>
            <a:r>
              <a:rPr lang="pl-PL" sz="2600" dirty="0"/>
              <a:t>ustawy o systemie oświaty </a:t>
            </a:r>
            <a:r>
              <a:rPr lang="pl-PL" sz="2600" b="1" dirty="0"/>
              <a:t>zachowują moc do dnia wejścia w życie przepisów wykonawczych wydanych odpowiednio na podstawie</a:t>
            </a:r>
            <a:r>
              <a:rPr lang="pl-PL" sz="2600" dirty="0"/>
              <a:t> </a:t>
            </a:r>
            <a:r>
              <a:rPr lang="pl-PL" sz="2200" dirty="0"/>
              <a:t>art. 18 ust. 4, art. 30 ust. 4, art. 30 ust. 5. art. 32 ust. 11, art. 142 ust. 10, art. 44 ust. 3, art. 47 ust. 3 pkt 2, art. 47 ust. 3 pkt 4, art. 50 ust. 9, art. 52 ust. 4, art. 53 ust. 1, art. 53 ust. 2, art. 60 ust. 10, art. 63 ust. 7 i 8, art. 118 ust. 9, art. 123 ust. 1 pkt 2 i 3, art. 127 ust. 18, art. 127 ust. 19 pkt 1, art. 187 ust. 1, art. 188 ust. 1, art. 168 ust. 3 oraz art. 125 ustawy - Prawo oświatowe, </a:t>
            </a:r>
            <a:r>
              <a:rPr lang="pl-PL" sz="2600" b="1" dirty="0"/>
              <a:t>oraz mogą być zmieniane na podstawie tych przepisów</a:t>
            </a:r>
            <a:r>
              <a:rPr lang="pl-PL" sz="2600" b="1" dirty="0" smtClean="0"/>
              <a:t>.</a:t>
            </a:r>
          </a:p>
          <a:p>
            <a:pPr algn="just"/>
            <a:endParaRPr lang="pl-PL" sz="2200" b="1" dirty="0" smtClean="0"/>
          </a:p>
          <a:p>
            <a:pPr algn="just"/>
            <a:r>
              <a:rPr lang="pl-PL" sz="3000" dirty="0" smtClean="0">
                <a:solidFill>
                  <a:srgbClr val="FF0000"/>
                </a:solidFill>
              </a:rPr>
              <a:t>Ww. przepisy </a:t>
            </a:r>
            <a:r>
              <a:rPr lang="pl-PL" sz="3000" dirty="0">
                <a:solidFill>
                  <a:srgbClr val="FF0000"/>
                </a:solidFill>
              </a:rPr>
              <a:t>wykonawcze </a:t>
            </a:r>
            <a:r>
              <a:rPr lang="pl-PL" sz="3000" b="1" u="sng" dirty="0">
                <a:solidFill>
                  <a:srgbClr val="FF0000"/>
                </a:solidFill>
              </a:rPr>
              <a:t>w NOTATKACH</a:t>
            </a:r>
          </a:p>
          <a:p>
            <a:pPr algn="just"/>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37</a:t>
            </a:fld>
            <a:endParaRPr lang="pl-PL"/>
          </a:p>
        </p:txBody>
      </p:sp>
    </p:spTree>
    <p:extLst>
      <p:ext uri="{BB962C8B-B14F-4D97-AF65-F5344CB8AC3E}">
        <p14:creationId xmlns:p14="http://schemas.microsoft.com/office/powerpoint/2010/main" val="90370101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286603"/>
            <a:ext cx="10058400" cy="955343"/>
          </a:xfrm>
        </p:spPr>
        <p:txBody>
          <a:bodyPr>
            <a:normAutofit/>
          </a:bodyPr>
          <a:lstStyle/>
          <a:p>
            <a:r>
              <a:rPr lang="pl-PL" sz="4000" dirty="0"/>
              <a:t>Dotychczasowe ramowe </a:t>
            </a:r>
            <a:r>
              <a:rPr lang="pl-PL" sz="4000" dirty="0" smtClean="0"/>
              <a:t>statuty placówek</a:t>
            </a:r>
            <a:endParaRPr lang="pl-PL" sz="4000" dirty="0"/>
          </a:p>
        </p:txBody>
      </p:sp>
      <p:sp>
        <p:nvSpPr>
          <p:cNvPr id="3" name="Symbol zastępczy zawartości 2"/>
          <p:cNvSpPr>
            <a:spLocks noGrp="1"/>
          </p:cNvSpPr>
          <p:nvPr>
            <p:ph idx="1"/>
          </p:nvPr>
        </p:nvSpPr>
        <p:spPr/>
        <p:txBody>
          <a:bodyPr>
            <a:normAutofit fontScale="92500" lnSpcReduction="10000"/>
          </a:bodyPr>
          <a:lstStyle/>
          <a:p>
            <a:r>
              <a:rPr lang="pl-PL" sz="2800" b="1" dirty="0"/>
              <a:t>Art. 368 pkt 4 -6  </a:t>
            </a:r>
            <a:r>
              <a:rPr lang="pl-PL" sz="2800" b="1" dirty="0" smtClean="0"/>
              <a:t>PWPO </a:t>
            </a:r>
          </a:p>
          <a:p>
            <a:r>
              <a:rPr lang="pl-PL" sz="2800" dirty="0" smtClean="0"/>
              <a:t>Dotychczasowe </a:t>
            </a:r>
            <a:r>
              <a:rPr lang="pl-PL" sz="2800" dirty="0"/>
              <a:t>przepisy wydane na podstawie </a:t>
            </a:r>
            <a:r>
              <a:rPr lang="pl-PL" sz="2800" b="1" dirty="0"/>
              <a:t>art. 60 ust. 2 ustawy o systemie oświaty</a:t>
            </a:r>
            <a:r>
              <a:rPr lang="pl-PL" sz="2800" dirty="0"/>
              <a:t> w zakresie dotyczącym ramowych statutów: </a:t>
            </a:r>
          </a:p>
          <a:p>
            <a:pPr lvl="0"/>
            <a:r>
              <a:rPr lang="pl-PL" sz="2800" dirty="0"/>
              <a:t>- placówek publicznych, </a:t>
            </a:r>
          </a:p>
          <a:p>
            <a:pPr lvl="0"/>
            <a:r>
              <a:rPr lang="pl-PL" sz="2800" dirty="0"/>
              <a:t>- przedszkoli publicznych, </a:t>
            </a:r>
          </a:p>
          <a:p>
            <a:pPr lvl="0"/>
            <a:r>
              <a:rPr lang="pl-PL" sz="2800" dirty="0"/>
              <a:t>- placówek publicznych artystycznych, </a:t>
            </a:r>
          </a:p>
          <a:p>
            <a:r>
              <a:rPr lang="pl-PL" sz="2800" b="1" dirty="0"/>
              <a:t>zachowują moc do dnia wejścia w życie przepisów wykonawczych wydanych odpowiednio na podstawie ustawy – Prawo </a:t>
            </a:r>
            <a:r>
              <a:rPr lang="pl-PL" sz="2800" b="1" dirty="0" smtClean="0"/>
              <a:t>oświatowe, </a:t>
            </a:r>
            <a:r>
              <a:rPr lang="pl-PL" sz="2800" b="1" i="1" dirty="0" smtClean="0">
                <a:solidFill>
                  <a:srgbClr val="FF0000"/>
                </a:solidFill>
              </a:rPr>
              <a:t>tj. </a:t>
            </a:r>
            <a:r>
              <a:rPr lang="pl-PL" sz="2800" b="1" i="1" dirty="0">
                <a:solidFill>
                  <a:srgbClr val="FF0000"/>
                </a:solidFill>
              </a:rPr>
              <a:t>art. 111 </a:t>
            </a:r>
            <a:r>
              <a:rPr lang="pl-PL" sz="2800" b="1" i="1" dirty="0" smtClean="0">
                <a:solidFill>
                  <a:srgbClr val="FF0000"/>
                </a:solidFill>
              </a:rPr>
              <a:t>tej ustawy, art. 112 ust. 2 oraz art. 113 </a:t>
            </a:r>
            <a:endParaRPr lang="pl-PL" b="1" dirty="0">
              <a:solidFill>
                <a:srgbClr val="FF0000"/>
              </a:solidFill>
            </a:endParaRPr>
          </a:p>
        </p:txBody>
      </p:sp>
      <p:sp>
        <p:nvSpPr>
          <p:cNvPr id="4" name="Symbol zastępczy numeru slajdu 3"/>
          <p:cNvSpPr>
            <a:spLocks noGrp="1"/>
          </p:cNvSpPr>
          <p:nvPr>
            <p:ph type="sldNum" sz="quarter" idx="12"/>
          </p:nvPr>
        </p:nvSpPr>
        <p:spPr/>
        <p:txBody>
          <a:bodyPr/>
          <a:lstStyle/>
          <a:p>
            <a:fld id="{855A00D9-A257-4ED6-82A5-BF4EB1D23AB9}" type="slidenum">
              <a:rPr lang="pl-PL" smtClean="0"/>
              <a:t>38</a:t>
            </a:fld>
            <a:endParaRPr lang="pl-PL"/>
          </a:p>
        </p:txBody>
      </p:sp>
    </p:spTree>
    <p:extLst>
      <p:ext uri="{BB962C8B-B14F-4D97-AF65-F5344CB8AC3E}">
        <p14:creationId xmlns:p14="http://schemas.microsoft.com/office/powerpoint/2010/main" val="309633396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286604"/>
            <a:ext cx="10058400" cy="928048"/>
          </a:xfrm>
        </p:spPr>
        <p:txBody>
          <a:bodyPr>
            <a:normAutofit/>
          </a:bodyPr>
          <a:lstStyle/>
          <a:p>
            <a:r>
              <a:rPr lang="pl-PL" sz="4000" dirty="0"/>
              <a:t>Dotychczasowe przepisy wykonawcze</a:t>
            </a:r>
          </a:p>
        </p:txBody>
      </p:sp>
      <p:sp>
        <p:nvSpPr>
          <p:cNvPr id="3" name="Symbol zastępczy zawartości 2"/>
          <p:cNvSpPr>
            <a:spLocks noGrp="1"/>
          </p:cNvSpPr>
          <p:nvPr>
            <p:ph idx="1"/>
          </p:nvPr>
        </p:nvSpPr>
        <p:spPr>
          <a:xfrm>
            <a:off x="742950" y="1845734"/>
            <a:ext cx="10412730" cy="4476238"/>
          </a:xfrm>
        </p:spPr>
        <p:txBody>
          <a:bodyPr>
            <a:normAutofit/>
          </a:bodyPr>
          <a:lstStyle/>
          <a:p>
            <a:pPr algn="just"/>
            <a:r>
              <a:rPr lang="pl-PL" dirty="0"/>
              <a:t> </a:t>
            </a:r>
            <a:r>
              <a:rPr lang="pl-PL" sz="2800" b="1" dirty="0"/>
              <a:t>A</a:t>
            </a:r>
            <a:r>
              <a:rPr lang="pl-PL" sz="2800" b="1" dirty="0" smtClean="0"/>
              <a:t>rt</a:t>
            </a:r>
            <a:r>
              <a:rPr lang="pl-PL" sz="2800" b="1" dirty="0"/>
              <a:t>. 368 pkt 7 </a:t>
            </a:r>
            <a:r>
              <a:rPr lang="pl-PL" sz="2800" dirty="0" smtClean="0"/>
              <a:t>PWPO  </a:t>
            </a:r>
            <a:endParaRPr lang="pl-PL" sz="2800" dirty="0"/>
          </a:p>
          <a:p>
            <a:pPr algn="just"/>
            <a:r>
              <a:rPr lang="pl-PL" sz="2800" dirty="0" smtClean="0"/>
              <a:t>Dotychczasowe </a:t>
            </a:r>
            <a:r>
              <a:rPr lang="pl-PL" sz="2800" dirty="0"/>
              <a:t>przepisy wydane na podstawie art. 10 ust. 5, art. 22ag i art. 22ah ust. 8 ustawy o systemie oświaty </a:t>
            </a:r>
            <a:r>
              <a:rPr lang="pl-PL" sz="2800" dirty="0">
                <a:solidFill>
                  <a:srgbClr val="FF0000"/>
                </a:solidFill>
              </a:rPr>
              <a:t>zachowują moc do dnia wejścia w życie przepisów wykonawczych </a:t>
            </a:r>
            <a:r>
              <a:rPr lang="pl-PL" sz="2800" dirty="0"/>
              <a:t>wydanych odpowiednio na podstawie art. 10 ust. 5, art. 22ag i art. 22ah ust. 8 ustawy o systemie oświaty, w brzmieniu nadanym ustawą PWPO, oraz mogą być zmieniane na podstawie tych </a:t>
            </a:r>
            <a:r>
              <a:rPr lang="pl-PL" sz="2800" dirty="0" smtClean="0"/>
              <a:t>przepisów.</a:t>
            </a:r>
          </a:p>
          <a:p>
            <a:pPr algn="just"/>
            <a:r>
              <a:rPr lang="pl-PL" sz="2800" dirty="0">
                <a:solidFill>
                  <a:srgbClr val="FF0000"/>
                </a:solidFill>
              </a:rPr>
              <a:t>Ww. przepisy wykonawcze </a:t>
            </a:r>
            <a:r>
              <a:rPr lang="pl-PL" sz="2800" dirty="0" smtClean="0">
                <a:solidFill>
                  <a:srgbClr val="FF0000"/>
                </a:solidFill>
              </a:rPr>
              <a:t>dotyczą egz. eksternistycznych, dotacji na wyposażenie szkół w podręczniki…, dotacji w szkołach artystycznych (NOTATKI) </a:t>
            </a:r>
            <a:endParaRPr lang="pl-PL" sz="2800" dirty="0">
              <a:solidFill>
                <a:srgbClr val="FF0000"/>
              </a:solidFill>
            </a:endParaRPr>
          </a:p>
          <a:p>
            <a:pPr algn="just"/>
            <a:endParaRPr lang="pl-PL" sz="3200" dirty="0" smtClean="0"/>
          </a:p>
        </p:txBody>
      </p:sp>
      <p:sp>
        <p:nvSpPr>
          <p:cNvPr id="4" name="Symbol zastępczy numeru slajdu 3"/>
          <p:cNvSpPr>
            <a:spLocks noGrp="1"/>
          </p:cNvSpPr>
          <p:nvPr>
            <p:ph type="sldNum" sz="quarter" idx="12"/>
          </p:nvPr>
        </p:nvSpPr>
        <p:spPr/>
        <p:txBody>
          <a:bodyPr/>
          <a:lstStyle/>
          <a:p>
            <a:fld id="{855A00D9-A257-4ED6-82A5-BF4EB1D23AB9}" type="slidenum">
              <a:rPr lang="pl-PL" smtClean="0"/>
              <a:t>39</a:t>
            </a:fld>
            <a:endParaRPr lang="pl-PL"/>
          </a:p>
        </p:txBody>
      </p:sp>
    </p:spTree>
    <p:extLst>
      <p:ext uri="{BB962C8B-B14F-4D97-AF65-F5344CB8AC3E}">
        <p14:creationId xmlns:p14="http://schemas.microsoft.com/office/powerpoint/2010/main" val="239977849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286604"/>
            <a:ext cx="10058400" cy="1037230"/>
          </a:xfrm>
        </p:spPr>
        <p:txBody>
          <a:bodyPr>
            <a:normAutofit/>
          </a:bodyPr>
          <a:lstStyle/>
          <a:p>
            <a:r>
              <a:rPr lang="pl-PL" sz="4000" dirty="0"/>
              <a:t>Współpraca przy </a:t>
            </a:r>
            <a:r>
              <a:rPr lang="pl-PL" sz="4000" dirty="0" smtClean="0"/>
              <a:t>arkuszu </a:t>
            </a:r>
            <a:r>
              <a:rPr lang="pl-PL" sz="4000" dirty="0"/>
              <a:t>organizacji szkoły</a:t>
            </a:r>
          </a:p>
        </p:txBody>
      </p:sp>
      <p:sp>
        <p:nvSpPr>
          <p:cNvPr id="3" name="Symbol zastępczy zawartości 2"/>
          <p:cNvSpPr>
            <a:spLocks noGrp="1"/>
          </p:cNvSpPr>
          <p:nvPr>
            <p:ph idx="1"/>
          </p:nvPr>
        </p:nvSpPr>
        <p:spPr/>
        <p:txBody>
          <a:bodyPr>
            <a:normAutofit/>
          </a:bodyPr>
          <a:lstStyle/>
          <a:p>
            <a:pPr algn="just"/>
            <a:r>
              <a:rPr lang="pl-PL" sz="2800" b="1" dirty="0" smtClean="0"/>
              <a:t>Art</a:t>
            </a:r>
            <a:r>
              <a:rPr lang="pl-PL" sz="2800" b="1" dirty="0"/>
              <a:t>. 323 </a:t>
            </a:r>
            <a:r>
              <a:rPr lang="pl-PL" sz="2800" b="1" dirty="0" smtClean="0"/>
              <a:t>PWPO </a:t>
            </a:r>
            <a:endParaRPr lang="pl-PL" sz="2800" b="1" dirty="0"/>
          </a:p>
          <a:p>
            <a:pPr algn="just"/>
            <a:r>
              <a:rPr lang="pl-PL" sz="2800" dirty="0" smtClean="0"/>
              <a:t>W </a:t>
            </a:r>
            <a:r>
              <a:rPr lang="pl-PL" sz="2800" dirty="0"/>
              <a:t>przypadku szkoły do której odpowiednio z dniem </a:t>
            </a:r>
            <a:br>
              <a:rPr lang="pl-PL" sz="2800" dirty="0"/>
            </a:br>
            <a:r>
              <a:rPr lang="pl-PL" sz="2800" dirty="0"/>
              <a:t>1 września 2017 r</a:t>
            </a:r>
            <a:r>
              <a:rPr lang="pl-PL" sz="2800" dirty="0" smtClean="0"/>
              <a:t>., </a:t>
            </a:r>
            <a:r>
              <a:rPr lang="pl-PL" sz="2800" dirty="0"/>
              <a:t>z dniem 1 września 2018 albo z dniem </a:t>
            </a:r>
            <a:br>
              <a:rPr lang="pl-PL" sz="2800" dirty="0"/>
            </a:br>
            <a:r>
              <a:rPr lang="pl-PL" sz="2800" dirty="0"/>
              <a:t>1 września 2019 r. </a:t>
            </a:r>
            <a:r>
              <a:rPr lang="pl-PL" sz="2800" b="1" dirty="0"/>
              <a:t>zostanie włączone gimnazjum,</a:t>
            </a:r>
            <a:r>
              <a:rPr lang="pl-PL" sz="2800" dirty="0"/>
              <a:t> arkusz organizacji szkoły odpowiednio na rok szkolny 2017/2018, 2018/2019 albo 2019/2020 opracowuje dyrektor tej szkoły we współpracy z dyrektorem dotychczasowego </a:t>
            </a:r>
            <a:r>
              <a:rPr lang="pl-PL" sz="2800" dirty="0" smtClean="0"/>
              <a:t>gimnazjum </a:t>
            </a:r>
            <a:r>
              <a:rPr lang="pl-PL" sz="2800" i="1" dirty="0" smtClean="0">
                <a:solidFill>
                  <a:srgbClr val="FF0000"/>
                </a:solidFill>
              </a:rPr>
              <a:t>(wówczas wicedyrektorem)</a:t>
            </a:r>
            <a:endParaRPr lang="pl-PL" sz="2800" i="1" dirty="0">
              <a:solidFill>
                <a:srgbClr val="FF0000"/>
              </a:solidFill>
            </a:endParaRPr>
          </a:p>
        </p:txBody>
      </p:sp>
      <p:sp>
        <p:nvSpPr>
          <p:cNvPr id="4" name="Symbol zastępczy numeru slajdu 3"/>
          <p:cNvSpPr>
            <a:spLocks noGrp="1"/>
          </p:cNvSpPr>
          <p:nvPr>
            <p:ph type="sldNum" sz="quarter" idx="12"/>
          </p:nvPr>
        </p:nvSpPr>
        <p:spPr/>
        <p:txBody>
          <a:bodyPr/>
          <a:lstStyle/>
          <a:p>
            <a:fld id="{855A00D9-A257-4ED6-82A5-BF4EB1D23AB9}" type="slidenum">
              <a:rPr lang="pl-PL" smtClean="0"/>
              <a:t>40</a:t>
            </a:fld>
            <a:endParaRPr lang="pl-PL"/>
          </a:p>
        </p:txBody>
      </p:sp>
    </p:spTree>
    <p:extLst>
      <p:ext uri="{BB962C8B-B14F-4D97-AF65-F5344CB8AC3E}">
        <p14:creationId xmlns:p14="http://schemas.microsoft.com/office/powerpoint/2010/main" val="110596603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286603"/>
            <a:ext cx="10058400" cy="1078173"/>
          </a:xfrm>
        </p:spPr>
        <p:txBody>
          <a:bodyPr>
            <a:normAutofit/>
          </a:bodyPr>
          <a:lstStyle/>
          <a:p>
            <a:r>
              <a:rPr lang="pl-PL" sz="4000" dirty="0"/>
              <a:t>O</a:t>
            </a:r>
            <a:r>
              <a:rPr lang="pl-PL" sz="4000" dirty="0" smtClean="0"/>
              <a:t>pinia </a:t>
            </a:r>
            <a:r>
              <a:rPr lang="pl-PL" sz="4000" dirty="0"/>
              <a:t>zakładowych organizacji związkowych</a:t>
            </a:r>
          </a:p>
        </p:txBody>
      </p:sp>
      <p:sp>
        <p:nvSpPr>
          <p:cNvPr id="3" name="Symbol zastępczy zawartości 2"/>
          <p:cNvSpPr>
            <a:spLocks noGrp="1"/>
          </p:cNvSpPr>
          <p:nvPr>
            <p:ph idx="1"/>
          </p:nvPr>
        </p:nvSpPr>
        <p:spPr>
          <a:xfrm>
            <a:off x="1160342" y="1829969"/>
            <a:ext cx="10058400" cy="4023360"/>
          </a:xfrm>
        </p:spPr>
        <p:txBody>
          <a:bodyPr>
            <a:normAutofit/>
          </a:bodyPr>
          <a:lstStyle/>
          <a:p>
            <a:pPr algn="just"/>
            <a:r>
              <a:rPr lang="pl-PL" sz="2800" b="1" dirty="0" smtClean="0"/>
              <a:t>Art. 110. PO</a:t>
            </a:r>
            <a:endParaRPr lang="pl-PL" sz="2800" b="1" dirty="0"/>
          </a:p>
          <a:p>
            <a:pPr algn="just"/>
            <a:endParaRPr lang="pl-PL" sz="2800" dirty="0" smtClean="0"/>
          </a:p>
          <a:p>
            <a:pPr algn="just"/>
            <a:r>
              <a:rPr lang="pl-PL" sz="2800" dirty="0" smtClean="0"/>
              <a:t>Arkusz </a:t>
            </a:r>
            <a:r>
              <a:rPr lang="pl-PL" sz="2800" dirty="0"/>
              <a:t>organizacji szkoły i przedszkola opracowuje dyrektor szkoły i przedszkola, uwzględniając przepisy rozporządzenia w sprawie ramowych planów nauczania, </a:t>
            </a:r>
            <a:r>
              <a:rPr lang="pl-PL" sz="2800" b="1" dirty="0"/>
              <a:t>po zasięgnięciu opinii zakładowych organizacji związkowych.</a:t>
            </a:r>
            <a:endParaRPr lang="pl-PL" sz="2800"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41</a:t>
            </a:fld>
            <a:endParaRPr lang="pl-PL"/>
          </a:p>
        </p:txBody>
      </p:sp>
    </p:spTree>
    <p:extLst>
      <p:ext uri="{BB962C8B-B14F-4D97-AF65-F5344CB8AC3E}">
        <p14:creationId xmlns:p14="http://schemas.microsoft.com/office/powerpoint/2010/main" val="5826920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286604"/>
            <a:ext cx="10058400" cy="887104"/>
          </a:xfrm>
        </p:spPr>
        <p:txBody>
          <a:bodyPr>
            <a:normAutofit/>
          </a:bodyPr>
          <a:lstStyle/>
          <a:p>
            <a:r>
              <a:rPr lang="pl-PL" sz="4000" dirty="0" smtClean="0"/>
              <a:t>„zakładowa organizacja związkowa”</a:t>
            </a:r>
            <a:endParaRPr lang="pl-PL" sz="4000" dirty="0"/>
          </a:p>
        </p:txBody>
      </p:sp>
      <p:sp>
        <p:nvSpPr>
          <p:cNvPr id="3" name="Symbol zastępczy zawartości 2"/>
          <p:cNvSpPr>
            <a:spLocks noGrp="1"/>
          </p:cNvSpPr>
          <p:nvPr>
            <p:ph idx="1"/>
          </p:nvPr>
        </p:nvSpPr>
        <p:spPr>
          <a:xfrm>
            <a:off x="1097280" y="1845733"/>
            <a:ext cx="10058400" cy="4397411"/>
          </a:xfrm>
        </p:spPr>
        <p:txBody>
          <a:bodyPr>
            <a:normAutofit/>
          </a:bodyPr>
          <a:lstStyle/>
          <a:p>
            <a:pPr algn="just"/>
            <a:r>
              <a:rPr lang="pl-PL" sz="2400" dirty="0"/>
              <a:t>Pojęcie zakładowych organizacji związkowych:</a:t>
            </a:r>
          </a:p>
          <a:p>
            <a:pPr algn="just"/>
            <a:r>
              <a:rPr lang="pl-PL" sz="2400" dirty="0"/>
              <a:t>- art. 18 ust. 1 statutu ZNP – oddział jest międzyzakładową organizacją związkową o uprawnieniach zakładowej organizacji związkowej w rozumieniu ustawy o związkach zawodowych i prawa pracy, art. 57 ust. 1 pkt 1 – reprezentowanie ZNP i jego członków wobec pracodawców,</a:t>
            </a:r>
          </a:p>
          <a:p>
            <a:pPr algn="just"/>
            <a:r>
              <a:rPr lang="pl-PL" sz="2400" dirty="0"/>
              <a:t> - § 41 ust. 3 pkt 2 statutu NSZZ Solidarność – zarząd regionu reprezentuje związek wobec pracodawców. </a:t>
            </a:r>
          </a:p>
          <a:p>
            <a:pPr algn="just"/>
            <a:r>
              <a:rPr lang="pl-PL" sz="2400" dirty="0">
                <a:solidFill>
                  <a:schemeClr val="tx1"/>
                </a:solidFill>
              </a:rPr>
              <a:t>Zgodnie z </a:t>
            </a:r>
            <a:r>
              <a:rPr lang="pl-PL" sz="2400" b="1" u="sng" dirty="0">
                <a:solidFill>
                  <a:schemeClr val="tx1"/>
                </a:solidFill>
              </a:rPr>
              <a:t>projektem </a:t>
            </a:r>
            <a:r>
              <a:rPr lang="pl-PL" sz="2400" dirty="0">
                <a:solidFill>
                  <a:schemeClr val="tx1"/>
                </a:solidFill>
              </a:rPr>
              <a:t>rozporządzenia MEN w sprawie szczegółowej organizacji publicznych szkół i przedszkoli opinia zakładowych organizacji związkowych jest wydawana </a:t>
            </a:r>
            <a:r>
              <a:rPr lang="pl-PL" sz="2400" u="sng" dirty="0">
                <a:solidFill>
                  <a:schemeClr val="tx1"/>
                </a:solidFill>
              </a:rPr>
              <a:t>w terminie 10 dni</a:t>
            </a:r>
            <a:r>
              <a:rPr lang="pl-PL" sz="2400" dirty="0">
                <a:solidFill>
                  <a:schemeClr val="tx1"/>
                </a:solidFill>
              </a:rPr>
              <a:t> od dnia otrzymania arkusza </a:t>
            </a:r>
            <a:r>
              <a:rPr lang="pl-PL" sz="2400" dirty="0" smtClean="0">
                <a:solidFill>
                  <a:schemeClr val="tx1"/>
                </a:solidFill>
              </a:rPr>
              <a:t>organizacyjnego, </a:t>
            </a:r>
            <a:r>
              <a:rPr lang="pl-PL" sz="2400" b="1" dirty="0">
                <a:solidFill>
                  <a:schemeClr val="tx1"/>
                </a:solidFill>
              </a:rPr>
              <a:t>nie później niż do dnia 8 kwietnia.</a:t>
            </a:r>
            <a:r>
              <a:rPr lang="pl-PL" sz="2400" dirty="0">
                <a:solidFill>
                  <a:schemeClr val="tx1"/>
                </a:solidFill>
              </a:rPr>
              <a:t> </a:t>
            </a:r>
          </a:p>
          <a:p>
            <a:endParaRPr lang="pl-PL" dirty="0">
              <a:solidFill>
                <a:srgbClr val="FF0000"/>
              </a:solidFill>
            </a:endParaRPr>
          </a:p>
        </p:txBody>
      </p:sp>
      <p:sp>
        <p:nvSpPr>
          <p:cNvPr id="4" name="Symbol zastępczy numeru slajdu 3"/>
          <p:cNvSpPr>
            <a:spLocks noGrp="1"/>
          </p:cNvSpPr>
          <p:nvPr>
            <p:ph type="sldNum" sz="quarter" idx="12"/>
          </p:nvPr>
        </p:nvSpPr>
        <p:spPr/>
        <p:txBody>
          <a:bodyPr/>
          <a:lstStyle/>
          <a:p>
            <a:fld id="{855A00D9-A257-4ED6-82A5-BF4EB1D23AB9}" type="slidenum">
              <a:rPr lang="pl-PL" smtClean="0"/>
              <a:t>42</a:t>
            </a:fld>
            <a:endParaRPr lang="pl-PL"/>
          </a:p>
        </p:txBody>
      </p:sp>
    </p:spTree>
    <p:extLst>
      <p:ext uri="{BB962C8B-B14F-4D97-AF65-F5344CB8AC3E}">
        <p14:creationId xmlns:p14="http://schemas.microsoft.com/office/powerpoint/2010/main" val="280767833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630621" y="286604"/>
            <a:ext cx="11319641" cy="1289948"/>
          </a:xfrm>
        </p:spPr>
        <p:txBody>
          <a:bodyPr>
            <a:normAutofit/>
          </a:bodyPr>
          <a:lstStyle/>
          <a:p>
            <a:r>
              <a:rPr lang="pl-PL" sz="4000" dirty="0"/>
              <a:t>Arkusz organizacji szkoły i przedszkola </a:t>
            </a:r>
            <a:r>
              <a:rPr lang="pl-PL" sz="4000" dirty="0" smtClean="0"/>
              <a:t>- z </a:t>
            </a:r>
            <a:r>
              <a:rPr lang="pl-PL" sz="4000" dirty="0"/>
              <a:t>projektu </a:t>
            </a:r>
            <a:r>
              <a:rPr lang="pl-PL" sz="4000" dirty="0" err="1"/>
              <a:t>rozp</a:t>
            </a:r>
            <a:r>
              <a:rPr lang="pl-PL" sz="4000" dirty="0"/>
              <a:t>. wydanego na podstawie </a:t>
            </a:r>
            <a:r>
              <a:rPr lang="pl-PL" sz="4000" dirty="0" smtClean="0"/>
              <a:t>art</a:t>
            </a:r>
            <a:r>
              <a:rPr lang="pl-PL" sz="4000" dirty="0"/>
              <a:t>. 111. PO</a:t>
            </a:r>
          </a:p>
        </p:txBody>
      </p:sp>
      <p:sp>
        <p:nvSpPr>
          <p:cNvPr id="3" name="Symbol zastępczy zawartości 2"/>
          <p:cNvSpPr>
            <a:spLocks noGrp="1"/>
          </p:cNvSpPr>
          <p:nvPr>
            <p:ph idx="1"/>
          </p:nvPr>
        </p:nvSpPr>
        <p:spPr>
          <a:xfrm>
            <a:off x="331076" y="1845734"/>
            <a:ext cx="11698013" cy="4492004"/>
          </a:xfrm>
        </p:spPr>
        <p:txBody>
          <a:bodyPr>
            <a:normAutofit fontScale="77500" lnSpcReduction="20000"/>
          </a:bodyPr>
          <a:lstStyle/>
          <a:p>
            <a:r>
              <a:rPr lang="pl-PL" sz="2800" b="1" dirty="0" smtClean="0">
                <a:solidFill>
                  <a:srgbClr val="FF0000"/>
                </a:solidFill>
              </a:rPr>
              <a:t>Wyjątek! </a:t>
            </a:r>
            <a:r>
              <a:rPr lang="pl-PL" sz="2800" dirty="0">
                <a:solidFill>
                  <a:srgbClr val="FF0000"/>
                </a:solidFill>
              </a:rPr>
              <a:t>W roku szkolnym </a:t>
            </a:r>
            <a:r>
              <a:rPr lang="pl-PL" sz="2800" dirty="0" smtClean="0">
                <a:solidFill>
                  <a:srgbClr val="FF0000"/>
                </a:solidFill>
              </a:rPr>
              <a:t>2017/2018 </a:t>
            </a:r>
            <a:r>
              <a:rPr lang="pl-PL" sz="2800" b="1" dirty="0" smtClean="0">
                <a:solidFill>
                  <a:srgbClr val="FF0000"/>
                </a:solidFill>
              </a:rPr>
              <a:t>(</a:t>
            </a:r>
            <a:r>
              <a:rPr lang="pl-PL" sz="2800" b="1" dirty="0">
                <a:solidFill>
                  <a:srgbClr val="FF0000"/>
                </a:solidFill>
              </a:rPr>
              <a:t>§ </a:t>
            </a:r>
            <a:r>
              <a:rPr lang="pl-PL" sz="2800" b="1" dirty="0" smtClean="0">
                <a:solidFill>
                  <a:srgbClr val="FF0000"/>
                </a:solidFill>
              </a:rPr>
              <a:t>23 rozporządzenia)</a:t>
            </a:r>
          </a:p>
          <a:p>
            <a:r>
              <a:rPr lang="pl-PL" sz="2800" dirty="0" smtClean="0"/>
              <a:t>Opinia </a:t>
            </a:r>
            <a:r>
              <a:rPr lang="pl-PL" sz="2800" dirty="0"/>
              <a:t>zakładowych organizacji związkowych, jest wydawana w terminie 10 dni od dnia otrzymania arkusza organizacji, </a:t>
            </a:r>
            <a:r>
              <a:rPr lang="pl-PL" sz="2800" b="1" dirty="0">
                <a:solidFill>
                  <a:srgbClr val="FF0000"/>
                </a:solidFill>
              </a:rPr>
              <a:t>nie później niż do dnia 19 kwietnia 2017 r.</a:t>
            </a:r>
            <a:r>
              <a:rPr lang="pl-PL" sz="2800" dirty="0">
                <a:solidFill>
                  <a:srgbClr val="FF0000"/>
                </a:solidFill>
              </a:rPr>
              <a:t> </a:t>
            </a:r>
            <a:r>
              <a:rPr lang="pl-PL" sz="2800" dirty="0"/>
              <a:t>(a nie do 8 kwietnia).</a:t>
            </a:r>
          </a:p>
          <a:p>
            <a:r>
              <a:rPr lang="pl-PL" sz="2800" b="1" dirty="0"/>
              <a:t> </a:t>
            </a:r>
            <a:r>
              <a:rPr lang="pl-PL" sz="2800" dirty="0" smtClean="0"/>
              <a:t>Arkusz </a:t>
            </a:r>
            <a:r>
              <a:rPr lang="pl-PL" sz="2800" dirty="0"/>
              <a:t>organizacji szkoły lub przedszkola </a:t>
            </a:r>
            <a:r>
              <a:rPr lang="pl-PL" sz="2800" dirty="0" smtClean="0"/>
              <a:t>……….. </a:t>
            </a:r>
            <a:r>
              <a:rPr lang="pl-PL" sz="2800" b="1" dirty="0">
                <a:solidFill>
                  <a:srgbClr val="FF0000"/>
                </a:solidFill>
              </a:rPr>
              <a:t>d</a:t>
            </a:r>
            <a:r>
              <a:rPr lang="pl-PL" sz="2800" b="1" dirty="0" smtClean="0">
                <a:solidFill>
                  <a:srgbClr val="FF0000"/>
                </a:solidFill>
              </a:rPr>
              <a:t>o organu prowadzącego w </a:t>
            </a:r>
            <a:r>
              <a:rPr lang="pl-PL" sz="2800" b="1" dirty="0">
                <a:solidFill>
                  <a:srgbClr val="FF0000"/>
                </a:solidFill>
              </a:rPr>
              <a:t>terminie do dnia </a:t>
            </a:r>
            <a:r>
              <a:rPr lang="pl-PL" sz="2800" b="1" dirty="0" smtClean="0">
                <a:solidFill>
                  <a:srgbClr val="FF0000"/>
                </a:solidFill>
              </a:rPr>
              <a:t/>
            </a:r>
            <a:br>
              <a:rPr lang="pl-PL" sz="2800" b="1" dirty="0" smtClean="0">
                <a:solidFill>
                  <a:srgbClr val="FF0000"/>
                </a:solidFill>
              </a:rPr>
            </a:br>
            <a:r>
              <a:rPr lang="pl-PL" sz="2800" b="1" dirty="0" smtClean="0">
                <a:solidFill>
                  <a:srgbClr val="FF0000"/>
                </a:solidFill>
              </a:rPr>
              <a:t>21 </a:t>
            </a:r>
            <a:r>
              <a:rPr lang="pl-PL" sz="2800" b="1" dirty="0">
                <a:solidFill>
                  <a:srgbClr val="FF0000"/>
                </a:solidFill>
              </a:rPr>
              <a:t>kwietnia 2017 r.</a:t>
            </a:r>
            <a:r>
              <a:rPr lang="pl-PL" sz="2800" dirty="0">
                <a:solidFill>
                  <a:srgbClr val="FF0000"/>
                </a:solidFill>
              </a:rPr>
              <a:t> </a:t>
            </a:r>
            <a:r>
              <a:rPr lang="pl-PL" sz="2800" dirty="0"/>
              <a:t>(a nie do 10 kwietnia</a:t>
            </a:r>
            <a:r>
              <a:rPr lang="pl-PL" sz="2800" dirty="0" smtClean="0"/>
              <a:t>).</a:t>
            </a:r>
          </a:p>
          <a:p>
            <a:r>
              <a:rPr lang="pl-PL" sz="2800" dirty="0"/>
              <a:t>Opinia organu sprawującego nadzór pedagogiczny, jest </a:t>
            </a:r>
            <a:r>
              <a:rPr lang="pl-PL" sz="2800" dirty="0" smtClean="0"/>
              <a:t>wydawana w </a:t>
            </a:r>
            <a:r>
              <a:rPr lang="pl-PL" sz="2800" dirty="0"/>
              <a:t>terminie 10 dni od dnia otrzymania arkusza organizacji, </a:t>
            </a:r>
            <a:r>
              <a:rPr lang="pl-PL" sz="2800" b="1" dirty="0">
                <a:solidFill>
                  <a:srgbClr val="FF0000"/>
                </a:solidFill>
              </a:rPr>
              <a:t>nie później niż do dnia 8 maja 2017 r. </a:t>
            </a:r>
            <a:r>
              <a:rPr lang="pl-PL" sz="2800" dirty="0"/>
              <a:t>(a nie do 2 maja).</a:t>
            </a:r>
          </a:p>
          <a:p>
            <a:endParaRPr lang="pl-PL" sz="2800" i="1" dirty="0" smtClean="0">
              <a:solidFill>
                <a:schemeClr val="tx1"/>
              </a:solidFill>
            </a:endParaRPr>
          </a:p>
          <a:p>
            <a:r>
              <a:rPr lang="pl-PL" sz="2800" i="1" dirty="0" smtClean="0">
                <a:solidFill>
                  <a:schemeClr val="tx1"/>
                </a:solidFill>
              </a:rPr>
              <a:t>OPINIE WYRAŻONE PRZEZ ZWIĄZKI ZAWODOWE I KO NIE MAJĄ CHARAKTERU WIĄŻĄCEGO</a:t>
            </a:r>
            <a:endParaRPr lang="pl-PL" sz="2800" dirty="0" smtClean="0">
              <a:solidFill>
                <a:schemeClr val="tx1"/>
              </a:solidFill>
            </a:endParaRPr>
          </a:p>
          <a:p>
            <a:endParaRPr lang="pl-PL" sz="2800" dirty="0" smtClean="0"/>
          </a:p>
          <a:p>
            <a:r>
              <a:rPr lang="pl-PL" sz="2800" dirty="0" smtClean="0"/>
              <a:t>Arkusz </a:t>
            </a:r>
            <a:r>
              <a:rPr lang="pl-PL" sz="2800" dirty="0"/>
              <a:t>organizacji szkoły lub przedszkola </a:t>
            </a:r>
            <a:r>
              <a:rPr lang="pl-PL" sz="2800" b="1" dirty="0">
                <a:solidFill>
                  <a:srgbClr val="FF0000"/>
                </a:solidFill>
              </a:rPr>
              <a:t>zatwierdza organ prowadzący do dnia 29 maja 2017 r.</a:t>
            </a:r>
            <a:r>
              <a:rPr lang="pl-PL" sz="2800" b="1" dirty="0"/>
              <a:t>,</a:t>
            </a:r>
            <a:r>
              <a:rPr lang="pl-PL" sz="2800" dirty="0"/>
              <a:t> </a:t>
            </a:r>
            <a:r>
              <a:rPr lang="pl-PL" sz="2800" dirty="0" smtClean="0"/>
              <a:t/>
            </a:r>
            <a:br>
              <a:rPr lang="pl-PL" sz="2800" dirty="0" smtClean="0"/>
            </a:br>
            <a:r>
              <a:rPr lang="pl-PL" sz="2800" dirty="0" smtClean="0"/>
              <a:t>(</a:t>
            </a:r>
            <a:r>
              <a:rPr lang="pl-PL" sz="2800" dirty="0"/>
              <a:t>a nie do 25 maja) po uzyskaniu opinii organu sprawującego nadzór pedagogiczny. </a:t>
            </a:r>
          </a:p>
          <a:p>
            <a:endParaRPr lang="pl-PL" sz="2600" dirty="0"/>
          </a:p>
          <a:p>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43</a:t>
            </a:fld>
            <a:endParaRPr lang="pl-PL"/>
          </a:p>
        </p:txBody>
      </p:sp>
    </p:spTree>
    <p:extLst>
      <p:ext uri="{BB962C8B-B14F-4D97-AF65-F5344CB8AC3E}">
        <p14:creationId xmlns:p14="http://schemas.microsoft.com/office/powerpoint/2010/main" val="38651605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286604"/>
            <a:ext cx="10058400" cy="777922"/>
          </a:xfrm>
        </p:spPr>
        <p:txBody>
          <a:bodyPr>
            <a:normAutofit/>
          </a:bodyPr>
          <a:lstStyle/>
          <a:p>
            <a:r>
              <a:rPr lang="pl-PL" sz="3600" dirty="0" smtClean="0"/>
              <a:t>Nowe statuty – </a:t>
            </a:r>
            <a:r>
              <a:rPr lang="pl-PL" sz="3600" b="1" dirty="0" smtClean="0"/>
              <a:t>Art. 322 PWPO</a:t>
            </a:r>
            <a:endParaRPr lang="pl-PL" sz="3600" b="1" dirty="0"/>
          </a:p>
        </p:txBody>
      </p:sp>
      <p:sp>
        <p:nvSpPr>
          <p:cNvPr id="3" name="Symbol zastępczy zawartości 2"/>
          <p:cNvSpPr>
            <a:spLocks noGrp="1"/>
          </p:cNvSpPr>
          <p:nvPr>
            <p:ph idx="1"/>
          </p:nvPr>
        </p:nvSpPr>
        <p:spPr>
          <a:xfrm>
            <a:off x="409433" y="1173707"/>
            <a:ext cx="11245755" cy="5368983"/>
          </a:xfrm>
        </p:spPr>
        <p:txBody>
          <a:bodyPr>
            <a:normAutofit fontScale="85000" lnSpcReduction="20000"/>
          </a:bodyPr>
          <a:lstStyle/>
          <a:p>
            <a:r>
              <a:rPr lang="pl-PL" b="1" i="1" dirty="0" smtClean="0"/>
              <a:t>1</a:t>
            </a:r>
            <a:r>
              <a:rPr lang="pl-PL" b="1" i="1" dirty="0"/>
              <a:t>.</a:t>
            </a:r>
            <a:r>
              <a:rPr lang="pl-PL" i="1" dirty="0"/>
              <a:t> Dotychczasowe statuty przedszkoli, szkół podstawowych, szkół specjalnych przysposabiających do pracy i szkół policealnych zachowują moc do dnia wejścia w życie statutów wydanych na podstawie ustawy – Prawo oświatowe, nie dłużej jednak niż </a:t>
            </a:r>
            <a:r>
              <a:rPr lang="pl-PL" b="1" i="1" dirty="0">
                <a:solidFill>
                  <a:srgbClr val="FF0000"/>
                </a:solidFill>
              </a:rPr>
              <a:t>do dnia 30 listopada 2017 r.</a:t>
            </a:r>
            <a:endParaRPr lang="pl-PL" dirty="0">
              <a:solidFill>
                <a:srgbClr val="FF0000"/>
              </a:solidFill>
            </a:endParaRPr>
          </a:p>
          <a:p>
            <a:r>
              <a:rPr lang="pl-PL" b="1" i="1" dirty="0"/>
              <a:t>2.</a:t>
            </a:r>
            <a:r>
              <a:rPr lang="pl-PL" i="1" dirty="0"/>
              <a:t> Dotychczasowe statuty dotychczasowych trzyletnich liceów ogólnokształcących i dotychczasowych czteroletnich techników zachowują moc do dnia wejścia w życie statutów wydanych na podstawie ustawy – Prawo oświatowe, nie dłużej jednak niż </a:t>
            </a:r>
            <a:r>
              <a:rPr lang="pl-PL" i="1" dirty="0">
                <a:solidFill>
                  <a:srgbClr val="FF0000"/>
                </a:solidFill>
              </a:rPr>
              <a:t>do dnia 30 listopada 2019 r.</a:t>
            </a:r>
            <a:endParaRPr lang="pl-PL" dirty="0">
              <a:solidFill>
                <a:srgbClr val="FF0000"/>
              </a:solidFill>
            </a:endParaRPr>
          </a:p>
          <a:p>
            <a:r>
              <a:rPr lang="pl-PL" b="1" i="1" dirty="0"/>
              <a:t>3.</a:t>
            </a:r>
            <a:r>
              <a:rPr lang="pl-PL" i="1" dirty="0"/>
              <a:t> Dotychczasowe statuty dotychczasowych zasadniczych szkół zawodowych zachowują moc do dnia wejścia w życie statutów branżowych szkół I stopnia wydanych na podstawie ustawy – Prawo oświatowe, nie dłużej jednak niż </a:t>
            </a:r>
            <a:r>
              <a:rPr lang="pl-PL" b="1" i="1" dirty="0">
                <a:solidFill>
                  <a:srgbClr val="FF0000"/>
                </a:solidFill>
              </a:rPr>
              <a:t>do dnia 30 listopada 2017 r.</a:t>
            </a:r>
            <a:endParaRPr lang="pl-PL" dirty="0">
              <a:solidFill>
                <a:srgbClr val="FF0000"/>
              </a:solidFill>
            </a:endParaRPr>
          </a:p>
          <a:p>
            <a:r>
              <a:rPr lang="pl-PL" b="1" i="1" dirty="0">
                <a:solidFill>
                  <a:srgbClr val="FF0000"/>
                </a:solidFill>
              </a:rPr>
              <a:t>4.</a:t>
            </a:r>
            <a:r>
              <a:rPr lang="pl-PL" i="1" dirty="0">
                <a:solidFill>
                  <a:srgbClr val="FF0000"/>
                </a:solidFill>
              </a:rPr>
              <a:t> </a:t>
            </a:r>
            <a:r>
              <a:rPr lang="pl-PL" b="1" i="1" dirty="0">
                <a:solidFill>
                  <a:srgbClr val="FF0000"/>
                </a:solidFill>
              </a:rPr>
              <a:t>W przypadku statutów, o których mowa w ust. 1–3, przepisy art. 72 ust. 1, art. 80 ust. 2 pkt 1 oraz art. 82 ust. 2 ustawy – Prawo oświatowe stosuje się odpowiednio.</a:t>
            </a:r>
            <a:endParaRPr lang="pl-PL" dirty="0">
              <a:solidFill>
                <a:srgbClr val="FF0000"/>
              </a:solidFill>
            </a:endParaRPr>
          </a:p>
          <a:p>
            <a:r>
              <a:rPr lang="pl-PL" b="1" i="1" dirty="0"/>
              <a:t>5.</a:t>
            </a:r>
            <a:r>
              <a:rPr lang="pl-PL" i="1" dirty="0"/>
              <a:t> Dotychczasowe statuty dotychczasowych gimnazjów zachowują moc do czasu zakończenia kształcenia w tych szkołach.</a:t>
            </a:r>
            <a:endParaRPr lang="pl-PL" dirty="0"/>
          </a:p>
          <a:p>
            <a:r>
              <a:rPr lang="pl-PL" b="1" i="1" dirty="0"/>
              <a:t>6.</a:t>
            </a:r>
            <a:r>
              <a:rPr lang="pl-PL" i="1" dirty="0"/>
              <a:t> Statuty szkół podstawowych, liceów ogólnokształcących, techników i branżowych szkół I stopnia, w których są prowadzone klasy dotychczasowego gimnazjum, </a:t>
            </a:r>
            <a:r>
              <a:rPr lang="pl-PL" b="1" i="1" dirty="0">
                <a:solidFill>
                  <a:srgbClr val="FF0000"/>
                </a:solidFill>
              </a:rPr>
              <a:t>zawierają postanowienia dotyczące tych klas.</a:t>
            </a:r>
            <a:endParaRPr lang="pl-PL" dirty="0">
              <a:solidFill>
                <a:srgbClr val="FF0000"/>
              </a:solidFill>
            </a:endParaRPr>
          </a:p>
          <a:p>
            <a:r>
              <a:rPr lang="pl-PL" b="1" i="1" dirty="0"/>
              <a:t>7.</a:t>
            </a:r>
            <a:r>
              <a:rPr lang="pl-PL" i="1" dirty="0"/>
              <a:t> Statuty branżowych szkół I stopnia, w których są prowadzone klasy dotychczasowej zasadniczej szkoły zawodo­wej, </a:t>
            </a:r>
            <a:r>
              <a:rPr lang="pl-PL" b="1" i="1" dirty="0">
                <a:solidFill>
                  <a:srgbClr val="FF0000"/>
                </a:solidFill>
              </a:rPr>
              <a:t>zawierają postanowienia dotyczące tych klas.</a:t>
            </a:r>
            <a:endParaRPr lang="pl-PL" dirty="0">
              <a:solidFill>
                <a:srgbClr val="FF0000"/>
              </a:solidFill>
            </a:endParaRPr>
          </a:p>
          <a:p>
            <a:r>
              <a:rPr lang="pl-PL" b="1" i="1" dirty="0"/>
              <a:t>8.</a:t>
            </a:r>
            <a:r>
              <a:rPr lang="pl-PL" i="1" dirty="0"/>
              <a:t> Statuty czteroletnich liceów ogólnokształcących, w których są prowadzone klasy dotychczasowego trzyletniego liceum ogólnokształcącego, zawierają postanowienia dotyczące tych klas.</a:t>
            </a:r>
            <a:endParaRPr lang="pl-PL" dirty="0"/>
          </a:p>
          <a:p>
            <a:r>
              <a:rPr lang="pl-PL" b="1" i="1" dirty="0"/>
              <a:t>9.</a:t>
            </a:r>
            <a:r>
              <a:rPr lang="pl-PL" i="1" dirty="0"/>
              <a:t> Statuty pięcioletnich techników, w których są prowadzone klasy dotychczasowego czteroletniego technikum, za­wierają postanowienia dotyczące tych klas.</a:t>
            </a:r>
            <a:endParaRPr lang="pl-PL" dirty="0"/>
          </a:p>
          <a:p>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44</a:t>
            </a:fld>
            <a:endParaRPr lang="pl-PL"/>
          </a:p>
        </p:txBody>
      </p:sp>
    </p:spTree>
    <p:extLst>
      <p:ext uri="{BB962C8B-B14F-4D97-AF65-F5344CB8AC3E}">
        <p14:creationId xmlns:p14="http://schemas.microsoft.com/office/powerpoint/2010/main" val="255650493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567558" y="286604"/>
            <a:ext cx="10799379" cy="1258418"/>
          </a:xfrm>
        </p:spPr>
        <p:txBody>
          <a:bodyPr>
            <a:normAutofit/>
          </a:bodyPr>
          <a:lstStyle/>
          <a:p>
            <a:r>
              <a:rPr lang="pl-PL" sz="4000" b="1" dirty="0"/>
              <a:t>Art. 369. </a:t>
            </a:r>
            <a:r>
              <a:rPr lang="pl-PL" sz="4000" b="1" dirty="0" smtClean="0"/>
              <a:t>PWPO </a:t>
            </a:r>
            <a:r>
              <a:rPr lang="pl-PL" sz="4000" dirty="0" smtClean="0"/>
              <a:t>Ustawa </a:t>
            </a:r>
            <a:r>
              <a:rPr lang="pl-PL" sz="4000" dirty="0"/>
              <a:t>wchodzi w życie </a:t>
            </a:r>
            <a:r>
              <a:rPr lang="pl-PL" sz="4000" dirty="0">
                <a:solidFill>
                  <a:srgbClr val="FF0000"/>
                </a:solidFill>
              </a:rPr>
              <a:t>z dniem 1 września 2017 r., z wyjątkiem</a:t>
            </a:r>
            <a:r>
              <a:rPr lang="pl-PL" sz="4000" dirty="0" smtClean="0"/>
              <a:t>:</a:t>
            </a:r>
            <a:endParaRPr lang="pl-PL" sz="4000" dirty="0"/>
          </a:p>
        </p:txBody>
      </p:sp>
      <p:sp>
        <p:nvSpPr>
          <p:cNvPr id="3" name="Symbol zastępczy zawartości 2"/>
          <p:cNvSpPr>
            <a:spLocks noGrp="1"/>
          </p:cNvSpPr>
          <p:nvPr>
            <p:ph idx="1"/>
          </p:nvPr>
        </p:nvSpPr>
        <p:spPr>
          <a:xfrm>
            <a:off x="236483" y="1845733"/>
            <a:ext cx="11619185" cy="4460473"/>
          </a:xfrm>
        </p:spPr>
        <p:txBody>
          <a:bodyPr>
            <a:normAutofit fontScale="92500" lnSpcReduction="10000"/>
          </a:bodyPr>
          <a:lstStyle/>
          <a:p>
            <a:pPr lvl="0"/>
            <a:r>
              <a:rPr lang="pl-PL" b="1" dirty="0" smtClean="0">
                <a:solidFill>
                  <a:srgbClr val="FF0000"/>
                </a:solidFill>
              </a:rPr>
              <a:t>art</a:t>
            </a:r>
            <a:r>
              <a:rPr lang="pl-PL" b="1" dirty="0">
                <a:solidFill>
                  <a:srgbClr val="FF0000"/>
                </a:solidFill>
              </a:rPr>
              <a:t>. 1, </a:t>
            </a:r>
            <a:r>
              <a:rPr lang="pl-PL" dirty="0"/>
              <a:t>art. 116–219, art. 314, art. 326–336, art. 347, art. 348, art. 358 i art. 359, które wchodzą w życie po upływie 3 dni od dnia ogłoszenia;</a:t>
            </a:r>
          </a:p>
          <a:p>
            <a:pPr lvl="0"/>
            <a:r>
              <a:rPr lang="pl-PL" dirty="0"/>
              <a:t>art. 4 pkt 9, 12, 14 lit. a, art. 15 pkt 26, pkt 29 lit. a w zakresie art. 22 ust. 1 pkt 3a, pkt 48, 49, pkt 54 w zakresie art. 36a ust. 14 i pkt 114 w zakresie art. 71d, art. 66 pkt 1, art. 80, art. 111 pkt 2, art. 113 pkt 2, art. 115, art. 220–223, art. 225–313, </a:t>
            </a:r>
            <a:r>
              <a:rPr lang="pl-PL" b="1" dirty="0">
                <a:solidFill>
                  <a:srgbClr val="FF0000"/>
                </a:solidFill>
              </a:rPr>
              <a:t>art. 315–325</a:t>
            </a:r>
            <a:r>
              <a:rPr lang="pl-PL" dirty="0"/>
              <a:t>, art. 349–357 i art. 360–368, </a:t>
            </a:r>
            <a:r>
              <a:rPr lang="pl-PL" dirty="0">
                <a:solidFill>
                  <a:srgbClr val="FF0000"/>
                </a:solidFill>
              </a:rPr>
              <a:t>które wchodzą w życie po upływie 14 dni od dnia ogłoszenia;</a:t>
            </a:r>
          </a:p>
          <a:p>
            <a:pPr lvl="0"/>
            <a:r>
              <a:rPr lang="pl-PL" dirty="0"/>
              <a:t>art. 15 pkt 118 lit. f i h oraz pkt 123 lit. m, które wchodzą w życie z dniem 1 lutego 2017 r.;</a:t>
            </a:r>
          </a:p>
          <a:p>
            <a:pPr lvl="0"/>
            <a:r>
              <a:rPr lang="pl-PL" dirty="0"/>
              <a:t>art. 15 pkt 31, pkt 32 w zakresie art. 22ac ust. 1, art. 22ae ust. 2, art. 22ak ust. 1 i art. 85b ust. 2 i 5, pkt 33–43, pkt 44 w zakresie art. 22ar i art. 22at ust. 1 pkt 1, pkt 46, 47 i 120, art. 105 i art. 337–346, które wchodzą w życie z dniem 15 lutego 2017 r.;</a:t>
            </a:r>
          </a:p>
          <a:p>
            <a:pPr lvl="0"/>
            <a:r>
              <a:rPr lang="pl-PL" dirty="0"/>
              <a:t>art. 4 pkt 5, 10 i 11, które wchodzą w życie z dniem 1 marca 2017 r.;</a:t>
            </a:r>
          </a:p>
          <a:p>
            <a:pPr lvl="0"/>
            <a:r>
              <a:rPr lang="pl-PL" dirty="0"/>
              <a:t>art. 224, który wchodzi w życie z dniem 1 kwietnia 2017 r.;</a:t>
            </a:r>
          </a:p>
          <a:p>
            <a:pPr lvl="0"/>
            <a:r>
              <a:rPr lang="pl-PL" dirty="0"/>
              <a:t>art. 66 pkt 3, który wchodzi w życie z dniem 1 stycznia 2022 r.</a:t>
            </a:r>
          </a:p>
          <a:p>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45</a:t>
            </a:fld>
            <a:endParaRPr lang="pl-PL"/>
          </a:p>
        </p:txBody>
      </p:sp>
    </p:spTree>
    <p:extLst>
      <p:ext uri="{BB962C8B-B14F-4D97-AF65-F5344CB8AC3E}">
        <p14:creationId xmlns:p14="http://schemas.microsoft.com/office/powerpoint/2010/main" val="237406763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315310" y="333899"/>
            <a:ext cx="11876690" cy="1983631"/>
          </a:xfrm>
        </p:spPr>
        <p:txBody>
          <a:bodyPr>
            <a:normAutofit fontScale="90000"/>
          </a:bodyPr>
          <a:lstStyle/>
          <a:p>
            <a:r>
              <a:rPr lang="pl-PL" sz="4400" b="1" dirty="0">
                <a:solidFill>
                  <a:schemeClr val="tx1"/>
                </a:solidFill>
              </a:rPr>
              <a:t>Art. 1. </a:t>
            </a:r>
            <a:r>
              <a:rPr lang="pl-PL" sz="4400" b="1" dirty="0" smtClean="0">
                <a:solidFill>
                  <a:schemeClr val="tx1"/>
                </a:solidFill>
              </a:rPr>
              <a:t>PWPO – „</a:t>
            </a:r>
            <a:r>
              <a:rPr lang="pl-PL" sz="4400" dirty="0" smtClean="0">
                <a:solidFill>
                  <a:schemeClr val="tx1"/>
                </a:solidFill>
              </a:rPr>
              <a:t>Ustawa </a:t>
            </a:r>
            <a:r>
              <a:rPr lang="pl-PL" sz="4400" dirty="0">
                <a:solidFill>
                  <a:schemeClr val="tx1"/>
                </a:solidFill>
              </a:rPr>
              <a:t>z dnia 14 grudnia 2016 r. – Prawo oświatowe (Dz. U. z 2017 r. poz. 59) </a:t>
            </a:r>
            <a:r>
              <a:rPr lang="pl-PL" sz="4400" dirty="0">
                <a:solidFill>
                  <a:srgbClr val="FF0000"/>
                </a:solidFill>
              </a:rPr>
              <a:t>wchodzi w życie z dniem 1 września 2017 r.</a:t>
            </a:r>
            <a:r>
              <a:rPr lang="pl-PL" sz="4400" dirty="0">
                <a:solidFill>
                  <a:schemeClr val="tx1"/>
                </a:solidFill>
              </a:rPr>
              <a:t>, z wyjątkiem:</a:t>
            </a:r>
            <a:r>
              <a:rPr lang="pl-PL" dirty="0">
                <a:solidFill>
                  <a:schemeClr val="tx1"/>
                </a:solidFill>
              </a:rPr>
              <a:t/>
            </a:r>
            <a:br>
              <a:rPr lang="pl-PL" dirty="0">
                <a:solidFill>
                  <a:schemeClr val="tx1"/>
                </a:solidFill>
              </a:rPr>
            </a:br>
            <a:endParaRPr lang="pl-PL" dirty="0"/>
          </a:p>
        </p:txBody>
      </p:sp>
      <p:sp>
        <p:nvSpPr>
          <p:cNvPr id="3" name="Symbol zastępczy zawartości 2"/>
          <p:cNvSpPr>
            <a:spLocks noGrp="1"/>
          </p:cNvSpPr>
          <p:nvPr>
            <p:ph idx="1"/>
          </p:nvPr>
        </p:nvSpPr>
        <p:spPr>
          <a:xfrm>
            <a:off x="646386" y="1845734"/>
            <a:ext cx="10988566" cy="4539300"/>
          </a:xfrm>
        </p:spPr>
        <p:txBody>
          <a:bodyPr>
            <a:normAutofit fontScale="92500" lnSpcReduction="10000"/>
          </a:bodyPr>
          <a:lstStyle/>
          <a:p>
            <a:pPr lvl="0"/>
            <a:r>
              <a:rPr lang="pl-PL" dirty="0" smtClean="0">
                <a:solidFill>
                  <a:schemeClr val="tx1"/>
                </a:solidFill>
              </a:rPr>
              <a:t>1</a:t>
            </a:r>
            <a:r>
              <a:rPr lang="pl-PL" dirty="0">
                <a:solidFill>
                  <a:schemeClr val="tx1"/>
                </a:solidFill>
              </a:rPr>
              <a:t>) art. 18 ust. 4, art. 47 ust. 3 pkt 2 oraz rozdziału 6, które wchodzą w życie po upływie 14 dni od dnia ogłoszenia;</a:t>
            </a:r>
          </a:p>
          <a:p>
            <a:pPr lvl="0"/>
            <a:r>
              <a:rPr lang="pl-PL" dirty="0">
                <a:solidFill>
                  <a:schemeClr val="tx1"/>
                </a:solidFill>
              </a:rPr>
              <a:t>2) art. 47 ust. 1 pkt 1 lit. c, d i g oraz pkt 4, które wchodzą w życie z dniem 1 września 2018 r</a:t>
            </a:r>
            <a:r>
              <a:rPr lang="pl-PL" dirty="0" smtClean="0">
                <a:solidFill>
                  <a:schemeClr val="tx1"/>
                </a:solidFill>
              </a:rPr>
              <a:t>.”</a:t>
            </a:r>
          </a:p>
          <a:p>
            <a:r>
              <a:rPr lang="pl-PL" b="1" dirty="0" smtClean="0">
                <a:solidFill>
                  <a:srgbClr val="FF0000"/>
                </a:solidFill>
              </a:rPr>
              <a:t>ALE </a:t>
            </a:r>
            <a:r>
              <a:rPr lang="pl-PL" dirty="0">
                <a:solidFill>
                  <a:schemeClr val="tx1"/>
                </a:solidFill>
              </a:rPr>
              <a:t>USTAWA z dnia 20 lipca 2000 r. o ogłaszaniu aktów normatywnych i niektórych innych aktów prawnych (Dz. U. z 2016 r. poz. 296 i 1579</a:t>
            </a:r>
            <a:r>
              <a:rPr lang="pl-PL" dirty="0" smtClean="0">
                <a:solidFill>
                  <a:schemeClr val="tx1"/>
                </a:solidFill>
              </a:rPr>
              <a:t>) …………</a:t>
            </a:r>
            <a:r>
              <a:rPr lang="pl-PL" b="1" dirty="0" smtClean="0">
                <a:solidFill>
                  <a:schemeClr val="tx1"/>
                </a:solidFill>
              </a:rPr>
              <a:t>Art</a:t>
            </a:r>
            <a:r>
              <a:rPr lang="pl-PL" b="1" dirty="0">
                <a:solidFill>
                  <a:schemeClr val="tx1"/>
                </a:solidFill>
              </a:rPr>
              <a:t>. 7. </a:t>
            </a:r>
            <a:r>
              <a:rPr lang="pl-PL" dirty="0">
                <a:solidFill>
                  <a:schemeClr val="tx1"/>
                </a:solidFill>
              </a:rPr>
              <a:t>Akty normatywne wydawane na podstawie ustaw można ogłaszać w okresie od dnia ogłoszenia danej ustawy, a przed dniem jej wejścia w życie; akt taki nie może wejść w życie wcześniej niż ustawa. </a:t>
            </a:r>
          </a:p>
          <a:p>
            <a:r>
              <a:rPr lang="pl-PL" b="1" dirty="0" smtClean="0">
                <a:solidFill>
                  <a:srgbClr val="FF0000"/>
                </a:solidFill>
              </a:rPr>
              <a:t>PRZYKŁAD </a:t>
            </a:r>
            <a:r>
              <a:rPr lang="pl-PL" b="1" dirty="0" smtClean="0"/>
              <a:t>ROZPORZĄDZENIE </a:t>
            </a:r>
            <a:r>
              <a:rPr lang="pl-PL" b="1" dirty="0" smtClean="0"/>
              <a:t>MINISTRA </a:t>
            </a:r>
            <a:r>
              <a:rPr lang="pl-PL" b="1" dirty="0"/>
              <a:t>EDUKACJI NARODOWEJ </a:t>
            </a:r>
            <a:r>
              <a:rPr lang="pl-PL" b="1" dirty="0" smtClean="0"/>
              <a:t> </a:t>
            </a:r>
            <a:r>
              <a:rPr lang="pl-PL" dirty="0" smtClean="0"/>
              <a:t>z </a:t>
            </a:r>
            <a:r>
              <a:rPr lang="pl-PL" dirty="0"/>
              <a:t>dnia 14 lutego 2017 r</a:t>
            </a:r>
            <a:r>
              <a:rPr lang="pl-PL" dirty="0" smtClean="0"/>
              <a:t>. </a:t>
            </a:r>
            <a:r>
              <a:rPr lang="pl-PL" b="1" dirty="0" smtClean="0"/>
              <a:t>w </a:t>
            </a:r>
            <a:r>
              <a:rPr lang="pl-PL" b="1" dirty="0"/>
              <a:t>sprawie podstawy programowej wychowania przedszkolnego oraz podstawy programowej kształcenia </a:t>
            </a:r>
            <a:r>
              <a:rPr lang="pl-PL" b="1" dirty="0" smtClean="0"/>
              <a:t>ogólnego dla </a:t>
            </a:r>
            <a:r>
              <a:rPr lang="pl-PL" b="1" dirty="0" smtClean="0"/>
              <a:t>………….. </a:t>
            </a:r>
            <a:r>
              <a:rPr lang="pl-PL" b="1" dirty="0" smtClean="0"/>
              <a:t>(Dz. U. poz. 356)</a:t>
            </a:r>
            <a:endParaRPr lang="pl-PL" dirty="0" smtClean="0">
              <a:solidFill>
                <a:schemeClr val="tx1"/>
              </a:solidFill>
            </a:endParaRPr>
          </a:p>
          <a:p>
            <a:r>
              <a:rPr lang="pl-PL" dirty="0"/>
              <a:t>Na podstawie art. 47 ust. 1 pkt 1 lit. a, b, e, f i h ustawy z dnia 14 grudnia 2016 r. – Prawo oświatowe (Dz. U. z 2017 r</a:t>
            </a:r>
            <a:r>
              <a:rPr lang="pl-PL" dirty="0" smtClean="0"/>
              <a:t>. poz</a:t>
            </a:r>
            <a:r>
              <a:rPr lang="pl-PL" dirty="0"/>
              <a:t>. 59) zarządza się, co następuje:</a:t>
            </a:r>
          </a:p>
          <a:p>
            <a:r>
              <a:rPr lang="pl-PL" b="1" dirty="0"/>
              <a:t>§ 1. </a:t>
            </a:r>
            <a:r>
              <a:rPr lang="pl-PL" dirty="0"/>
              <a:t>Określa się podstawę programową</a:t>
            </a:r>
            <a:r>
              <a:rPr lang="pl-PL" dirty="0" smtClean="0"/>
              <a:t>: ……..</a:t>
            </a:r>
          </a:p>
          <a:p>
            <a:r>
              <a:rPr lang="pl-PL" dirty="0" smtClean="0">
                <a:solidFill>
                  <a:srgbClr val="FF0000"/>
                </a:solidFill>
              </a:rPr>
              <a:t>§ 3</a:t>
            </a:r>
            <a:r>
              <a:rPr lang="pl-PL" dirty="0">
                <a:solidFill>
                  <a:srgbClr val="FF0000"/>
                </a:solidFill>
              </a:rPr>
              <a:t>. Rozporządzenie wchodzi w życie z dniem 1 września 2017 r. </a:t>
            </a:r>
            <a:endParaRPr lang="pl-PL" dirty="0" smtClean="0">
              <a:solidFill>
                <a:srgbClr val="FF0000"/>
              </a:solidFill>
            </a:endParaRPr>
          </a:p>
          <a:p>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46</a:t>
            </a:fld>
            <a:endParaRPr lang="pl-PL"/>
          </a:p>
        </p:txBody>
      </p:sp>
    </p:spTree>
    <p:extLst>
      <p:ext uri="{BB962C8B-B14F-4D97-AF65-F5344CB8AC3E}">
        <p14:creationId xmlns:p14="http://schemas.microsoft.com/office/powerpoint/2010/main" val="373640164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097280" y="286603"/>
            <a:ext cx="10852982" cy="1148059"/>
          </a:xfrm>
        </p:spPr>
        <p:txBody>
          <a:bodyPr>
            <a:normAutofit/>
          </a:bodyPr>
          <a:lstStyle/>
          <a:p>
            <a:r>
              <a:rPr lang="pl-PL" sz="4000" dirty="0" smtClean="0"/>
              <a:t>Czynności przed 1 września 2017 r. i podejmowane na rok szkolny 2017/2018 – </a:t>
            </a:r>
            <a:r>
              <a:rPr lang="pl-PL" sz="4000" b="1" dirty="0" smtClean="0"/>
              <a:t>Art. 307 PWPO</a:t>
            </a:r>
            <a:endParaRPr lang="pl-PL" sz="4000" b="1" dirty="0"/>
          </a:p>
        </p:txBody>
      </p:sp>
      <p:sp>
        <p:nvSpPr>
          <p:cNvPr id="3" name="Symbol zastępczy zawartości 2"/>
          <p:cNvSpPr>
            <a:spLocks noGrp="1"/>
          </p:cNvSpPr>
          <p:nvPr>
            <p:ph idx="1"/>
          </p:nvPr>
        </p:nvSpPr>
        <p:spPr>
          <a:xfrm>
            <a:off x="1097279" y="1845734"/>
            <a:ext cx="10616499" cy="4334349"/>
          </a:xfrm>
        </p:spPr>
        <p:txBody>
          <a:bodyPr/>
          <a:lstStyle/>
          <a:p>
            <a:r>
              <a:rPr lang="pl-PL" sz="2400" dirty="0">
                <a:solidFill>
                  <a:schemeClr val="tx1"/>
                </a:solidFill>
              </a:rPr>
              <a:t>1. Wszelkie czynności podjęte przed dniem 1 września 2017 r. na podstawie ustaw zmienianych w art. 4 i art. 15, w brzmieniu dotychczasowym, pozostają w mocy.</a:t>
            </a:r>
          </a:p>
          <a:p>
            <a:r>
              <a:rPr lang="pl-PL" sz="2400" dirty="0">
                <a:solidFill>
                  <a:schemeClr val="tx1"/>
                </a:solidFill>
              </a:rPr>
              <a:t>2. Czynności podejmowane na rok szkolny 2017/2018 i następne lata szkolne dotyczące organizowania i prowadzenia kształcenia, wychowania i opieki w jednostkach organizacyjnych systemu oświaty, oraz realizowania zadań oświatowych w tych latach szkolnych, </a:t>
            </a:r>
            <a:r>
              <a:rPr lang="pl-PL" sz="2400" b="1" dirty="0">
                <a:solidFill>
                  <a:schemeClr val="tx1"/>
                </a:solidFill>
              </a:rPr>
              <a:t>są podejmowane zgodnie z przepisami ustawy – Prawo oświatowe oraz ustaw zmienianych w art. 4 i art. 15, w brzmieniu nadanym niniejszą ustawą</a:t>
            </a:r>
            <a:r>
              <a:rPr lang="pl-PL" sz="2400" dirty="0">
                <a:solidFill>
                  <a:schemeClr val="tx1"/>
                </a:solidFill>
              </a:rPr>
              <a:t>, </a:t>
            </a:r>
            <a:r>
              <a:rPr lang="pl-PL" sz="2400" b="1" dirty="0">
                <a:solidFill>
                  <a:schemeClr val="tx1"/>
                </a:solidFill>
              </a:rPr>
              <a:t>a także zgodnie z przepisami wydanymi na podstawie tych ustaw, </a:t>
            </a:r>
            <a:r>
              <a:rPr lang="pl-PL" sz="2400" dirty="0">
                <a:solidFill>
                  <a:schemeClr val="tx1"/>
                </a:solidFill>
              </a:rPr>
              <a:t>o ile przepisy szczególne nie stanowią inaczej.</a:t>
            </a:r>
          </a:p>
          <a:p>
            <a:endParaRPr lang="pl-PL" dirty="0"/>
          </a:p>
        </p:txBody>
      </p:sp>
      <p:sp>
        <p:nvSpPr>
          <p:cNvPr id="4" name="Symbol zastępczy numeru slajdu 3"/>
          <p:cNvSpPr>
            <a:spLocks noGrp="1"/>
          </p:cNvSpPr>
          <p:nvPr>
            <p:ph type="sldNum" sz="quarter" idx="12"/>
          </p:nvPr>
        </p:nvSpPr>
        <p:spPr/>
        <p:txBody>
          <a:bodyPr/>
          <a:lstStyle/>
          <a:p>
            <a:fld id="{855A00D9-A257-4ED6-82A5-BF4EB1D23AB9}" type="slidenum">
              <a:rPr lang="pl-PL" smtClean="0"/>
              <a:t>47</a:t>
            </a:fld>
            <a:endParaRPr lang="pl-PL"/>
          </a:p>
        </p:txBody>
      </p:sp>
    </p:spTree>
    <p:extLst>
      <p:ext uri="{BB962C8B-B14F-4D97-AF65-F5344CB8AC3E}">
        <p14:creationId xmlns:p14="http://schemas.microsoft.com/office/powerpoint/2010/main" val="165599559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fontScale="90000"/>
          </a:bodyPr>
          <a:lstStyle/>
          <a:p>
            <a:r>
              <a:rPr lang="pl-PL" dirty="0"/>
              <a:t>Status prawny szkół </a:t>
            </a:r>
            <a:br>
              <a:rPr lang="pl-PL" dirty="0"/>
            </a:br>
            <a:r>
              <a:rPr lang="pl-PL" dirty="0"/>
              <a:t>w kontekście reformy ustroju szkolnego</a:t>
            </a:r>
          </a:p>
        </p:txBody>
      </p:sp>
      <p:sp>
        <p:nvSpPr>
          <p:cNvPr id="3" name="Symbol zastępczy zawartości 2"/>
          <p:cNvSpPr>
            <a:spLocks noGrp="1"/>
          </p:cNvSpPr>
          <p:nvPr>
            <p:ph idx="1"/>
          </p:nvPr>
        </p:nvSpPr>
        <p:spPr/>
        <p:txBody>
          <a:bodyPr/>
          <a:lstStyle/>
          <a:p>
            <a:endParaRPr lang="pl-PL" dirty="0"/>
          </a:p>
          <a:p>
            <a:endParaRPr lang="pl-PL" dirty="0"/>
          </a:p>
          <a:p>
            <a:pPr algn="ctr"/>
            <a:endParaRPr lang="pl-PL" sz="3200" b="1" i="1" dirty="0" smtClean="0"/>
          </a:p>
          <a:p>
            <a:pPr algn="ctr"/>
            <a:endParaRPr lang="pl-PL" sz="3200" b="1" i="1" dirty="0"/>
          </a:p>
          <a:p>
            <a:pPr algn="ctr"/>
            <a:endParaRPr lang="pl-PL" sz="3200" b="1" i="1" dirty="0" smtClean="0"/>
          </a:p>
          <a:p>
            <a:pPr algn="ctr"/>
            <a:r>
              <a:rPr lang="pl-PL" sz="3200" b="1" i="1" dirty="0" smtClean="0"/>
              <a:t>Dziękuję za uwagę</a:t>
            </a:r>
            <a:r>
              <a:rPr lang="pl-PL" sz="3200" b="1" i="1" dirty="0"/>
              <a:t>!</a:t>
            </a:r>
          </a:p>
        </p:txBody>
      </p:sp>
      <p:sp>
        <p:nvSpPr>
          <p:cNvPr id="4" name="Symbol zastępczy numeru slajdu 3"/>
          <p:cNvSpPr>
            <a:spLocks noGrp="1"/>
          </p:cNvSpPr>
          <p:nvPr>
            <p:ph type="sldNum" sz="quarter" idx="12"/>
          </p:nvPr>
        </p:nvSpPr>
        <p:spPr/>
        <p:txBody>
          <a:bodyPr/>
          <a:lstStyle/>
          <a:p>
            <a:fld id="{855A00D9-A257-4ED6-82A5-BF4EB1D23AB9}" type="slidenum">
              <a:rPr lang="pl-PL" smtClean="0"/>
              <a:t>48</a:t>
            </a:fld>
            <a:endParaRPr lang="pl-PL"/>
          </a:p>
        </p:txBody>
      </p:sp>
    </p:spTree>
    <p:extLst>
      <p:ext uri="{BB962C8B-B14F-4D97-AF65-F5344CB8AC3E}">
        <p14:creationId xmlns:p14="http://schemas.microsoft.com/office/powerpoint/2010/main" val="2897244375"/>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kcja">
  <a:themeElements>
    <a:clrScheme name="Retrospekcja">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Constantia-Franklin Gothic Book">
      <a:majorFont>
        <a:latin typeface="Constantia" panose="02030602050306030303"/>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panose="020B0503020102020204"/>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Retrospekcja">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Pakiet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1956</TotalTime>
  <Words>8281</Words>
  <Application>Microsoft Office PowerPoint</Application>
  <PresentationFormat>Niestandardowy</PresentationFormat>
  <Paragraphs>1035</Paragraphs>
  <Slides>48</Slides>
  <Notes>47</Notes>
  <HiddenSlides>0</HiddenSlides>
  <MMClips>0</MMClips>
  <ScaleCrop>false</ScaleCrop>
  <HeadingPairs>
    <vt:vector size="4" baseType="variant">
      <vt:variant>
        <vt:lpstr>Motyw</vt:lpstr>
      </vt:variant>
      <vt:variant>
        <vt:i4>1</vt:i4>
      </vt:variant>
      <vt:variant>
        <vt:lpstr>Tytuły slajdów</vt:lpstr>
      </vt:variant>
      <vt:variant>
        <vt:i4>48</vt:i4>
      </vt:variant>
    </vt:vector>
  </HeadingPairs>
  <TitlesOfParts>
    <vt:vector size="49" baseType="lpstr">
      <vt:lpstr>Retrospekcja</vt:lpstr>
      <vt:lpstr>Status prawny szkół  w kontekście reformy ustroju szkolnego</vt:lpstr>
      <vt:lpstr>Reforma ustroju szkolnego</vt:lpstr>
      <vt:lpstr>Zakres przedmiotowy ustawy z dnia 14 grudnia 2016 r. – Prawo oświatowe (Dz. U. z 2017 r., poz. 59) </vt:lpstr>
      <vt:lpstr>Zakres przedmiotowy ustawy z dnia 14 grudnia 2016 r. – Prawo oświatowe (Dz. U. z 2017 r., poz. 59) </vt:lpstr>
      <vt:lpstr>Przepisy dotyczące rekrutacji </vt:lpstr>
      <vt:lpstr>Okres przejściowy rekrutacji</vt:lpstr>
      <vt:lpstr>Okres przejściowy rekrutacji</vt:lpstr>
      <vt:lpstr>Zakres przedmiotowy ustawy o systemie oświaty (Dz. U. z 2016 r. poz. 1943, 1954, 1985 i 2169 oraz z 2017 r. poz. 60):</vt:lpstr>
      <vt:lpstr>Przekształcenie szkoły podstawowej</vt:lpstr>
      <vt:lpstr>Przekształcenie szkoły podstawowej</vt:lpstr>
      <vt:lpstr>Uczniowie szkoły podstawowej</vt:lpstr>
      <vt:lpstr>Likwidacja klas gimnazjum</vt:lpstr>
      <vt:lpstr>Brak promocji w gimnazjum - art. 128 PWPO </vt:lpstr>
      <vt:lpstr>Inny język obcy? - art. 128. 4. PWPO </vt:lpstr>
      <vt:lpstr>Wygaszanie gimnazjum - różne warianty:</vt:lpstr>
      <vt:lpstr>Przekształcenie gimnazjum w szkołę podstawową</vt:lpstr>
      <vt:lpstr>Okres przejściowy</vt:lpstr>
      <vt:lpstr>Status prawny szkół  w kontekście reformy ustroju szkolnego</vt:lpstr>
      <vt:lpstr>4-letnie liceum ogólnokształcące/analogicznie 5-letnie technikum</vt:lpstr>
      <vt:lpstr>„podwójna” rekrutacja do liceów/analogicznie do techników</vt:lpstr>
      <vt:lpstr>Brak promocji w trzyletnim liceum/analogicznie w czteroletnim technikum</vt:lpstr>
      <vt:lpstr>Różnice programowe w zakresie kształcenia zawodowego </vt:lpstr>
      <vt:lpstr>Branżowa szkoła I stopnia – art. 162 PWPO</vt:lpstr>
      <vt:lpstr>Okres przejściowy</vt:lpstr>
      <vt:lpstr>Odrębne oddziały BS I st.</vt:lpstr>
      <vt:lpstr>Brak promocji w ZSZ – art. 166 PWPO</vt:lpstr>
      <vt:lpstr>Branżowa szkoła II stopnia (2-letnia) - kiedyś technikum na podbudowie ZSZ, ale 3-letnie</vt:lpstr>
      <vt:lpstr>Okres przejściowy</vt:lpstr>
      <vt:lpstr>Podstawa programowa kształcenia ogólnego  - art. 273 PWPO </vt:lpstr>
      <vt:lpstr>Podstawa programowa kształcenia ogólnego „stara” – art. 275-277 (ustępy drugie) PWPO </vt:lpstr>
      <vt:lpstr>Podstawa programowa kształcenia ogólnego „nowa” – art. 274-277 (ustępy pierwsze) PWPO </vt:lpstr>
      <vt:lpstr>Prezentacja programu PowerPoint</vt:lpstr>
      <vt:lpstr>Prezentacja programu PowerPoint</vt:lpstr>
      <vt:lpstr>Prezentacja programu PowerPoint</vt:lpstr>
      <vt:lpstr>Dotychczasowe przepisy wykonawcze</vt:lpstr>
      <vt:lpstr>Dotychczasowe ramowe statuty szkół</vt:lpstr>
      <vt:lpstr>Dotychczasowe przepisy wykonawcze</vt:lpstr>
      <vt:lpstr>Dotychczasowe ramowe statuty placówek</vt:lpstr>
      <vt:lpstr>Dotychczasowe przepisy wykonawcze</vt:lpstr>
      <vt:lpstr>Współpraca przy arkuszu organizacji szkoły</vt:lpstr>
      <vt:lpstr>Opinia zakładowych organizacji związkowych</vt:lpstr>
      <vt:lpstr>„zakładowa organizacja związkowa”</vt:lpstr>
      <vt:lpstr>Arkusz organizacji szkoły i przedszkola - z projektu rozp. wydanego na podstawie art. 111. PO</vt:lpstr>
      <vt:lpstr>Nowe statuty – Art. 322 PWPO</vt:lpstr>
      <vt:lpstr>Art. 369. PWPO Ustawa wchodzi w życie z dniem 1 września 2017 r., z wyjątkiem:</vt:lpstr>
      <vt:lpstr>Art. 1. PWPO – „Ustawa z dnia 14 grudnia 2016 r. – Prawo oświatowe (Dz. U. z 2017 r. poz. 59) wchodzi w życie z dniem 1 września 2017 r., z wyjątkiem: </vt:lpstr>
      <vt:lpstr>Czynności przed 1 września 2017 r. i podejmowane na rok szkolny 2017/2018 – Art. 307 PWPO</vt:lpstr>
      <vt:lpstr>Status prawny szkół  w kontekście reformy ustroju szkolnego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Status prawny szkół   w kontekście reformy ustroju szkolnego</dc:title>
  <dc:creator>Agata Piszko</dc:creator>
  <cp:lastModifiedBy>OKPCEN</cp:lastModifiedBy>
  <cp:revision>219</cp:revision>
  <dcterms:created xsi:type="dcterms:W3CDTF">2017-02-13T14:40:24Z</dcterms:created>
  <dcterms:modified xsi:type="dcterms:W3CDTF">2017-03-09T21:17:55Z</dcterms:modified>
</cp:coreProperties>
</file>