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1" r:id="rId1"/>
    <p:sldMasterId id="2147483759" r:id="rId2"/>
  </p:sldMasterIdLst>
  <p:sldIdLst>
    <p:sldId id="256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345" r:id="rId16"/>
    <p:sldId id="348" r:id="rId17"/>
    <p:sldId id="349" r:id="rId18"/>
    <p:sldId id="350" r:id="rId19"/>
    <p:sldId id="351" r:id="rId20"/>
    <p:sldId id="352" r:id="rId21"/>
    <p:sldId id="353" r:id="rId22"/>
    <p:sldId id="354" r:id="rId23"/>
    <p:sldId id="355" r:id="rId24"/>
    <p:sldId id="356" r:id="rId25"/>
    <p:sldId id="278" r:id="rId26"/>
    <p:sldId id="277" r:id="rId27"/>
    <p:sldId id="300" r:id="rId28"/>
    <p:sldId id="265" r:id="rId29"/>
    <p:sldId id="279" r:id="rId30"/>
    <p:sldId id="280" r:id="rId31"/>
    <p:sldId id="281" r:id="rId32"/>
    <p:sldId id="282" r:id="rId33"/>
    <p:sldId id="283" r:id="rId34"/>
    <p:sldId id="301" r:id="rId35"/>
    <p:sldId id="284" r:id="rId36"/>
    <p:sldId id="302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3" r:id="rId53"/>
    <p:sldId id="304" r:id="rId54"/>
    <p:sldId id="346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  <p:sldId id="331" r:id="rId82"/>
    <p:sldId id="332" r:id="rId83"/>
    <p:sldId id="333" r:id="rId84"/>
    <p:sldId id="334" r:id="rId85"/>
    <p:sldId id="335" r:id="rId86"/>
    <p:sldId id="336" r:id="rId87"/>
    <p:sldId id="337" r:id="rId88"/>
    <p:sldId id="338" r:id="rId89"/>
    <p:sldId id="339" r:id="rId90"/>
    <p:sldId id="340" r:id="rId91"/>
    <p:sldId id="341" r:id="rId92"/>
    <p:sldId id="342" r:id="rId93"/>
    <p:sldId id="343" r:id="rId94"/>
    <p:sldId id="344" r:id="rId95"/>
    <p:sldId id="357" r:id="rId9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754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12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574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488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6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896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21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56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963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070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05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28186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968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471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796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3727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6568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3776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5606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3862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799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0612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0443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5588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0687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5106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1534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9426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5369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9138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6836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5640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3310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968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15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  <p:sldLayoutId id="214748375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966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73" r:id="rId14"/>
    <p:sldLayoutId id="2147483774" r:id="rId15"/>
    <p:sldLayoutId id="2147483775" r:id="rId16"/>
    <p:sldLayoutId id="2147483776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47675" y="2184404"/>
            <a:ext cx="11296650" cy="2368545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Ruch kadrowy </a:t>
            </a:r>
            <a:br>
              <a:rPr lang="pl-PL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szkołach </a:t>
            </a:r>
            <a:br>
              <a:rPr lang="pl-PL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okresie reformy oświaty</a:t>
            </a:r>
            <a:endParaRPr lang="pl-PL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81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38200" y="3448050"/>
            <a:ext cx="9563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Szkoły podstawowe </a:t>
            </a:r>
            <a:b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ponadgimnazjalne</a:t>
            </a:r>
            <a:endParaRPr lang="pl-PL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29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3400" y="2619286"/>
            <a:ext cx="111061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117. 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 r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dotychczasowa sześcioletnia szkoła podstawowa staje się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ośmioletnią szkołą podstawową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której mowa w art. 18 ust. 1 pkt 1 ustawy – Prawo oświatowe.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63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81000" y="1445389"/>
            <a:ext cx="114871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234. 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1 września 2017 r.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nauczyciele, pracownicy niebędący nauczycielami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osoby, o których mowa w art. 15 ust. 2 i 7 ustawy – Prawo oświatowe, zatrudnieni w dotychczasowej sześcioletniej szkole podstawowej,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stają się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nauczycielami, pracownikami niebędącymi nauczycielami, o których mowa w art. 7 ustawy – Prawo oświatowe, oraz osobami, o których mowa w art. 15 ust. 2 i 7 ustawy – Prawo oświatowe, zatrudnionymi w ośmioletniej szkole podstawowej.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51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19100" y="2347436"/>
            <a:ext cx="113347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7. </a:t>
            </a:r>
            <a:r>
              <a:rPr lang="pl-PL" sz="32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Status prawny </a:t>
            </a:r>
            <a:r>
              <a:rPr lang="pl-PL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pracowników niebędących nauczycielami</a:t>
            </a:r>
            <a:r>
              <a:rPr lang="pl-PL" sz="32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zatrudnionych w szkołach i placówkach prowadzonych przez jednostki samorządu terytorialnego, z wyjątkiem osób, o których mowa w art. 15, określają </a:t>
            </a:r>
            <a:r>
              <a:rPr lang="pl-PL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przepisy o pracownikach samorządowych</a:t>
            </a:r>
            <a:r>
              <a:rPr lang="pl-PL" sz="32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18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19100" y="1457742"/>
            <a:ext cx="113157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15. </a:t>
            </a:r>
            <a:r>
              <a:rPr lang="pl-PL" sz="26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W uzasadnionych przypadkach w szkole publicznej może być, </a:t>
            </a: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 zgodą kuratora oświaty</a:t>
            </a:r>
            <a:r>
              <a:rPr lang="pl-PL" sz="26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w przypadku szkoły artystycznej – ministra właściwego do spraw kultury i ochrony dziedzictwa narodowego, zatrudniona </a:t>
            </a: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osoba niebędąca nauczycielem</a:t>
            </a:r>
            <a:r>
              <a:rPr lang="pl-PL" sz="26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posiadająca przygotowanie uznane przez dyrektora szkoły za odpowiednie do prowadzenia danych </a:t>
            </a:r>
            <a:r>
              <a:rPr lang="pl-PL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zajęć</a:t>
            </a:r>
            <a:r>
              <a:rPr lang="pl-PL" sz="26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180340" algn="just">
              <a:spcAft>
                <a:spcPts val="0"/>
              </a:spcAft>
            </a:pPr>
            <a:r>
              <a:rPr lang="pl-PL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pl-PL" sz="26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W szkole podstawowej, w tym specjalnej i integracyjnej, może być zatrudniony </a:t>
            </a: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asystent nauczyciela</a:t>
            </a:r>
            <a:r>
              <a:rPr lang="pl-PL" sz="26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lub osoby, o której mowa w ust. 2, prowadzących zajęcia w klasach I–III, lub </a:t>
            </a:r>
            <a:r>
              <a:rPr lang="pl-PL" sz="26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asystent wychowawcy świetlicy</a:t>
            </a:r>
            <a:r>
              <a:rPr lang="pl-PL" sz="26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Do zadań asystenta należy wspieranie nauczyciela lub osoby, o której mowa w ust. 2, prowadzących zajęcia dydaktyczne, wychowawcze i opiekuńcze, lub wspieranie wychowawcy świetlicy. Asystent wykonuje zadania wyłącznie pod kierunkiem nauczyciela, osoby, o której mowa w ust. 2, lub wychowawcy świetlicy.</a:t>
            </a:r>
            <a:endParaRPr lang="pl-PL" sz="2600" dirty="0"/>
          </a:p>
        </p:txBody>
      </p:sp>
    </p:spTree>
    <p:extLst>
      <p:ext uri="{BB962C8B-B14F-4D97-AF65-F5344CB8AC3E}">
        <p14:creationId xmlns:p14="http://schemas.microsoft.com/office/powerpoint/2010/main" val="273866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28650" y="2328386"/>
            <a:ext cx="10896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234. 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dotychczasowej sześcioletniej szkoły podstawowej, w terminie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15 maja 2017 r.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informuje na piśmie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nauczycieli, pracowników niebędących nauczycielami oraz osoby, o których mowa w ust. 1, zatrudnionych w tej szkole, o zmianie, o której mowa w ust. 1.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90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76250" y="2046238"/>
            <a:ext cx="112966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146. 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2019 r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dotychczasowe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trzyletnie liceum ogólnokształcące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staje się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czteroletnim liceum ogólnokształcącym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18 ust. 1 pkt 2 lit. a ustawy – Prawo oświatowe.</a:t>
            </a:r>
            <a:endParaRPr lang="pl-PL" sz="32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152. 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2019 r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dotychczasowe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czteroletnie technikum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staje się </a:t>
            </a:r>
            <a:r>
              <a:rPr lang="pl-PL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pięcioletnim technikum</a:t>
            </a:r>
            <a:r>
              <a:rPr lang="pl-PL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18 ust. 1 pkt 2 lit. b ustawy – Prawo oświatowe.</a:t>
            </a:r>
            <a:endParaRPr lang="pl-PL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84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95300" y="1720840"/>
            <a:ext cx="112204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242.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września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nauczyciele, pracownicy niebędący nauczycielami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osoby, o których mowa w art. 15 ust. 2 i 6 ustawy – Prawo oświatowe, zatrudnieni odpowiednio w dotychczasowym trzyletnim liceum ogólnokształcącym albo dotychczasowym czteroletnim technikum,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stają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nauczycielami, pracownikami niebędącymi nauczycielami, o których mowa w art. 7 ustawy – Prawo oświatowe, oraz osobami, o których mowa w art. 15 ust. 2 i 6 ustawy – Prawo oświatowe,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zatrudnionymi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odpowiednio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czteroletnim liceum ogólnokształcącym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albo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pięcioletnim technikum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886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57200" y="1488291"/>
            <a:ext cx="112204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15. 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W uzasadnionych przypadkach w szkole publicznej może być, </a:t>
            </a: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 zgodą kuratora oświaty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w przypadku szkoły artystycznej – ministra właściwego do spraw kultury i ochrony dziedzictwa narodowego, zatrudniona</a:t>
            </a: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osoba niebędąca nauczycielem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posiadająca przygotowanie uznane przez dyrektora szkoły za odpowiednie do prowadzenia danych zajęć.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Przepisy ust. 2–4 stosuje się również w przypadku zatrudnienia osoby posiadającej przygotowanie zawodowe uznane przez dyrektora szkoły lub placówki za </a:t>
            </a: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odpowiednie do prowadzenia zajęć z zakresu kształcenia zawodowego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tym że zatrudnienie tej osoby następuje </a:t>
            </a: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 zgodą organu prowadzącego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w przypadku szkoły artystycznej – za zgodą ministra właściwego do spraw kultury i ochrony dziedzictwa narodowego.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54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47700" y="2550636"/>
            <a:ext cx="111061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242.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dotychczasowego trzyletniego liceum ogólnokształcącego albo dotychczasowego czteroletniego technikum, w terminie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15 maja 2019 r., informuje na piśmie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nauczycieli, pracowników oraz osoby, o których mowa w ust. 1, o zmianie, o której mowa w ust. 1.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27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60400" y="2657386"/>
            <a:ext cx="109410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162.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dotychczasowa zasadnicza szkoła zawodowa staje się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branżową szkołą I stopnia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której mowa w art. 18 ust. 1 pkt 2 lit. c ustawy – Prawo oświatowe.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13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74638" y="1439039"/>
            <a:ext cx="1171575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244. 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</a:t>
            </a: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września 2017 r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nauczyciele, pracownicy niebędący nauczycielami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osoby, o których mowa w art. 15 ust. 2 i 6 ustawy – Prawo oświatowe, zatrudnieni w dotychczasowej zasadniczej szkole zawodowej, </a:t>
            </a: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stają się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nauczycielami, pracownikami niebędącymi nauczycielami, o których mowa w art. 7 ustawy – Prawo oświatowe, oraz osobami, o których mowa w art. 15 ust. 2 i 6 ustawy – Prawo oświatowe, </a:t>
            </a: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zatrudnionymi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branżowej szkole I stopnia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180340" algn="just"/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zasadniczej szkoły zawodowej, w terminie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dnia 15 maja 2017 r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informuje na piśmie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nauczycieli, pracowników oraz osoby, o których mowa w ust. 1, o zmianie, o której mowa w ust. 1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65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38200" y="3448050"/>
            <a:ext cx="9563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Zespoły szkół, </a:t>
            </a:r>
          </a:p>
          <a:p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skład których wchodzą gimnazja </a:t>
            </a:r>
            <a:endParaRPr lang="pl-PL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69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84188" y="2736502"/>
            <a:ext cx="112966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191.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zespół publicznych szkół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 skład którego wchodzi jedynie dotychczasowa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sześcioletnia szkoła podstawowa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dotychczasowe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staje się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ośmioletnią szkołą podstawową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66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46088" y="1677453"/>
            <a:ext cx="113728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249.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zatrudnieni w dotychczasowym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zespole szkół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191 ust. 1, z dniem przekształcenia, o którym mowa w art. 191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stają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nauczycielami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ośmioletniej szkoły podstawowej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pracowników niebędących nauczycielami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osób, o których mowa w art. 15 ust. 2 ustawy – Prawo oświatowe, zatrudnionych w dotychczasowym zespole szkół, o którym mowa w art. 191 ust. 1.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70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1"/>
          <p:cNvSpPr>
            <a:spLocks noChangeArrowheads="1"/>
          </p:cNvSpPr>
          <p:nvPr/>
        </p:nvSpPr>
        <p:spPr bwMode="auto">
          <a:xfrm>
            <a:off x="493614" y="2436331"/>
            <a:ext cx="111912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Dyrektor dotychczasowego zespołu szkół, o którym mowa w art. 191 ust. 1, w terminie do dnia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 maja w roku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 którym nastąpi przekształcenie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o którym mowa w art. 191 ust. 1, informuje na piśmie pracowników, o których mowa w ust. 1 i 2, o zmianie, o której mowa w ust. 1.</a:t>
            </a:r>
            <a:endParaRPr kumimoji="0" lang="pl-PL" sz="5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45062" y="2132328"/>
            <a:ext cx="1127220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Art. 193. 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Z dniem </a:t>
            </a: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września 2019 r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zespół publicznych szkół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w skład którego wchodzi jedynie </a:t>
            </a: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dotychczasowe gimnazjum i liceum ogólnokształcące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staje się czteroletnim liceum ogólnokształcącym, o którym mowa w art. 18 ust. 1 </a:t>
            </a:r>
            <a:r>
              <a:rPr kumimoji="0" lang="pl-PL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pkt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lit. a ustawy – Prawo oświatowe, z zastrzeżeniem art. 195.</a:t>
            </a:r>
            <a:endParaRPr kumimoji="0" lang="pl-PL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Z dniem </a:t>
            </a: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września 2019 r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zespół publicznych szkół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w skład którego wchodzi jedynie </a:t>
            </a:r>
            <a:r>
              <a:rPr kumimoji="0" lang="pl-PL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dotychczasowe gimnazjum i technikum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staje się pięcioletnim technikum, o którym mowa w art. 18 ust. 1 </a:t>
            </a:r>
            <a:r>
              <a:rPr kumimoji="0" lang="pl-PL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pkt</a:t>
            </a:r>
            <a:r>
              <a:rPr kumimoji="0" 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 lit. b ustawy – Prawo oświatowe, z zastrzeżeniem art. 195.</a:t>
            </a:r>
            <a:endParaRPr kumimoji="0" lang="pl-PL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1"/>
          <p:cNvSpPr>
            <a:spLocks noChangeArrowheads="1"/>
          </p:cNvSpPr>
          <p:nvPr/>
        </p:nvSpPr>
        <p:spPr bwMode="auto">
          <a:xfrm>
            <a:off x="453154" y="1594146"/>
            <a:ext cx="11288389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Art. 251. 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Z dniem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września 2019 r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nauczyciele zatrudnieni w dotychczasowym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zespole szkół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o którym mowa w art. 193 ust. 1 i 2,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 dniem przekształcenia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o którym mowa w art. 193 ust. 1 i 2, stają się nauczycielami odpowiednio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czteroletniego liceum ogólnokształcącego 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albo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pięcioletniego technikum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pl-PL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Przepis ust. 1 stosuje się </a:t>
            </a:r>
            <a:r>
              <a:rPr kumimoji="0" lang="pl-PL" sz="28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odpowiednio do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pracowników niebędących nauczycielami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o których mowa w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art. 7 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ustawy – Prawo oświatowe, oraz osób, o których mowa w </a:t>
            </a:r>
            <a:r>
              <a:rPr kumimoji="0" lang="pl-PL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art. 15 ust. 2 </a:t>
            </a:r>
            <a:r>
              <a:rPr kumimoji="0" lang="pl-PL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ustawy – Prawo oświatowe, zatrudnionych w zespole szkół, o którym mowa w art. 193 ust. 1 i 2.</a:t>
            </a:r>
            <a:endParaRPr kumimoji="0" lang="pl-PL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40892" y="2521059"/>
            <a:ext cx="113832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zespołu szkół, o którym mowa w art. 193 ust. 1 i 2, w terminie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15 maja roku, w którym nastąpi przekształcenie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193 ust. 1 i 2,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informuje na piśmie pracowników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1 i 2, o zmianie, o której mowa w ust. 1.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41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71500" y="2556986"/>
            <a:ext cx="110871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196.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zespół publicznych szkół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 skład którego wchodzi jedynie dotychczasowe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dotychczasowa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zasadnicza szkoła zawodowa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staje się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branżową szkołą I stopnia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której mowa w art. 18 ust. 1 pkt 2 lit. c ustawy – Prawo oświatowe.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44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17513" y="1659285"/>
            <a:ext cx="11430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253.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dniem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nauczyciele zatrudnieni w dotychczasowym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zespole szkół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196 ust. 1, z dniem przekształcenia, o którym mowa w art. 196 ust. 1, stają się nauczycielami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branżowej szkoły I stopnia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pracowników niebędących nauczycielami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osób, o których mowa w art. 15 ust. 2 ustawy – Prawo oświatowe, zatrudnionych w zespole szkół, o którym mowa w art. 196 ust. 1.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21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61950" y="2461736"/>
            <a:ext cx="114871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zespołu szkół, o którym mowa w art. 196 ust. 1, w terminie do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dnia 15 maja w roku, w którym nastąpi przekształcenie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196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informuje na piśmie pracowników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1 i 2, o zmianie, o której mowa w ust. 1.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67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38200" y="3448050"/>
            <a:ext cx="9563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Gimnazja przekształcane i włączane </a:t>
            </a:r>
            <a:endParaRPr lang="pl-PL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264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74663" y="1659285"/>
            <a:ext cx="113157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129.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Dotychczasowe gimnazjum można: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przekształcić w ośmioletnią szkołę podstawową, o której mowa w art. 18 ust. 1 pkt 1 ustawy – Prawo oświatowe;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włączyć do ośmioletniej szkoły podstawowej, o której mowa w art. 18 ust. 1 pkt 1 ustawy – Prawo oświatowe.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Rozpoczęcie działalności przez szkołę utworzoną zgodnie z ust. 1 może nastąpić z dniem 1 września 2017 r., z dniem 1 września 2018 r. albo z dniem 1 września 2019 r.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61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00050" y="1869639"/>
            <a:ext cx="114109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236.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gimnazjum z dniem przekształcenia albo włączenia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 do ośmioletniej szkoły podstawowej, o którym mowa w art. 129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stają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nauczycielami ośmioletniej szkoły podstawowej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pracowników niebędących nauczycielami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osób, o których mowa w art. 15 ust. 2 ustawy – Prawo oświatowe, zatrudnionych w dotychczasowym gimnazjum.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30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00050" y="2380387"/>
            <a:ext cx="114109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gimnazjum, w terminie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15 maja roku, w którym nastąpi odpowiednio przekształcenie albo włączenie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ośmioletniej szkoły podstawowej, o którym mowa w art. 129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informuje na piśmie pracowników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1 i 2, o zmianie, o której mowa w ust. 1.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92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28600" y="1582341"/>
            <a:ext cx="116776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129.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Dotychczasowe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 można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przekształcić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trzyletnie liceum ogólnokształcące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9 ust. 1 pkt 3 </a:t>
            </a: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 ustawy zmienianej w art. 15, w brzmieniu dotychczasowym;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przekształcić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czteroletnie technikum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9 ust. 1 pkt 3 lit. c ustawy zmienianej w art. 15, w brzmieniu dotychczasowym;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włączyć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trzyletniego liceum ogólnokształcącego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9 ust. 1 pkt 3 lit. b ustawy zmienianej w art. 15, w brzmieniu dotychczasowym;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włączyć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czteroletniego technikum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9 ust. 1 pkt 3 lit. c ustawy zmienianej w art. 15, w brzmieniu dotychczasowym;</a:t>
            </a:r>
            <a:endParaRPr lang="pl-PL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66700" y="5215235"/>
            <a:ext cx="116014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Rozpoczęcie działalności przez szkołę utworzoną zgodnie z ust. 3 pkt 1–4, może nastąpić z dniem 1 września 2017 r. albo z dniem 1 września 2018 r.</a:t>
            </a:r>
            <a:endParaRPr lang="pl-PL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53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04800" y="1605499"/>
            <a:ext cx="115633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129.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Dotychczasowe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 można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przekształcić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czteroletnie liceum ogólnokształcące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18 ust. 1 </a:t>
            </a: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pkt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lit. a ustawy – Prawo oświatowe;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przekształcić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pięcioletnie technikum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18 ust. 1 pkt 2 lit. b ustawy – Prawo oświatowe;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włączyć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czteroletniego liceum ogólnokształcącego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18 ust. 1 </a:t>
            </a: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pkt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lit. a ustawy – Prawo oświatowe;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włączyć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pięcioletniego technikum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18 ust. 1 pkt 2 lit. b ustawy – Prawo oświatowe</a:t>
            </a: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04800" y="5277535"/>
            <a:ext cx="116205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Rozpoczęcie działalności przez szkołę utworzoną zgodnie z ust. 3 pkt 5–8, może nastąpić z dniem 1 września 2019 r.</a:t>
            </a:r>
            <a:endParaRPr lang="pl-PL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13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04800" y="2008822"/>
            <a:ext cx="11582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129.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Dotychczasowe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 można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przekształcić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 branżową szkołę I stopnia, o której mowa w art. 18 ust. 1 pkt 2 lit. c ustawy – Prawo oświatowe;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10)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włączyć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branżowej szkoły I stopnia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której mowa w art. 18 ust. 1 pkt 2 lit. c ustawy – Prawo oświatowe.</a:t>
            </a:r>
            <a:endParaRPr lang="pl-PL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85750" y="4510385"/>
            <a:ext cx="116014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Rozpoczęcie działalności przez szkołę utworzoną zgodnie z ust. 3 pkt 9 i 10, może nastąpić z dniem 1 września 2017 r., z dniem 1 września 2018 r. albo z dniem 1 września 2019 r.</a:t>
            </a:r>
            <a:endParaRPr lang="pl-PL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51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66700" y="1544241"/>
            <a:ext cx="11658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239.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gimnazjum,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przekształcenia gimnazjum albo włączenia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 trzyletniego lub czteroletniego liceum ogólnokształcącego, czteroletniego lub pięcioletniego technikum albo branżowej szkoły I stopnia, o którym mowa w art. 129 ust. 3,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stają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odpowiednio nauczycielami trzyletniego lub czteroletniego liceum ogólnokształcącego, czteroletniego lub pięcioletniego technikum albo branżowej szkoły I stopnia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pracowników niebędących nauczycielami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osób, o których mowa w art. 15 ust. 2 ustawy – Prawo oświatowe, zatrudnionych w dotychczasowym gimnazjum.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8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61950" y="2059395"/>
            <a:ext cx="1141095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gimnazjum, w terminie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15 maja w roku, w którym nastąpi odpowiednio przekształcenie gimnazjum albo włączenie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 trzyletniego lub czteroletniego liceum ogólnokształcącego, czteroletniego lub pięcioletniego technikum albo branżowej szkoły I stopnia, o którym mowa odpowiednio w art. 131 ust. 3,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informuje na piśmie pracowników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1 i 2, o zmianie, o której mowa w ust. 1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14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38200" y="3448050"/>
            <a:ext cx="9563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Likwidacja gimnazjum</a:t>
            </a:r>
            <a:endParaRPr lang="pl-PL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86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00063" y="2736502"/>
            <a:ext cx="11264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227. W latach szkolnych 2017/2018 i 2018/2019 do nauczycieli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225 ust. 1 i 12 oraz art. 226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stosuje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20 ustawy – Karta Nauczyciela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12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2113" y="2151727"/>
            <a:ext cx="11480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4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225. </a:t>
            </a:r>
            <a:r>
              <a:rPr lang="pl-PL" sz="4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pl-PL" sz="4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l-PL" sz="4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 okresie do dnia 29 lutego 2020 r. przepisy ust. 1–11 stosuje się odpowiednio również do nauczycieli zatrudnionych w szkołach, </a:t>
            </a:r>
            <a:r>
              <a:rPr lang="pl-PL" sz="4000" b="1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których są prowadzone klasy dotychczasowego gimnazjum</a:t>
            </a:r>
            <a:r>
              <a:rPr lang="pl-PL" sz="4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5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0416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79413" y="1413639"/>
            <a:ext cx="11506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225.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Nauczyciela gimnazjum prowadzonego przez jednostkę samorządu terytorialnego, zatrudnionego na podstawie mianowania lub umowy o pracę na czas nieokreślony, którego dalsze zatrudnienie w gimnazjum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roku szkolnym 2017/2018 lub 2018/2019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nie jest możliwe ze względu na zmiany organizacyjne powodujące wygaszenie kształcenia w gimnazjum,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przenosi się w stan nieczynny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z dniem 1 września 2017 r. lub 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września 2018 r. albo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rozwiązuje się z nim stosunek pracy, jeżeli nauczyciel nie wyrazi zgody na przeniesienie w stan nieczynny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180340" algn="just"/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gimnazjum, o którym mowa w ust. 1,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terminie odpowiednio do dnia 15 maja 2017 r. lub do dnia 15 maja 2018 r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informuje nauczycieli, w formie pisemnej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zmianach, o których mowa w ust. 1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23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00063" y="1548537"/>
            <a:ext cx="112649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Nauczycielowi gimnazjum, o którym mowa w ust. 1, zatrudnionemu na podstawie mianowania lub umowy o pracę na czas nieokreślony w pełnym wymiarze zajęć, którego dalsze zatrudnienie w pełnym wymiarze zajęć nie jest możliwe, dyrektor szkoły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zaproponować ograniczenie zatrudnienia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zastrzeżeniem ust. 5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180340" algn="just"/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Ograniczenie zatrudnienia nauczyciela gimnazjum, o którym mowa w ust. 1, może nastąpić do ½ obowiązkowego wymiaru zajęć lub niższego, uzasadnionego względami organizacyjnymi gimnazjum. W tym przypadku wynagrodzenie nauczyciela ulega zmniejszeniu proporcjonalnie do wymiaru ograniczonego zatrudnienia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37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4000" y="1980843"/>
            <a:ext cx="11696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Nauczyciel, w terminie 7 dni od dnia uzyskania propozycji i informacji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2 i 3, może złożyć oświadczenie o odmowie przejścia w stan nieczynny albo, w przypadku nauczyciela zatrudnionego na podstawie mianowania lub umowy o pracę na czas nieokreślony w pełnym wymiarze zajęć, może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wyrazić zgodę na ograniczenie zatrudnienia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 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 przypadku braku oświadczenia lub zgody, o których mowa w ust. 4,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przenosi nauczyciela w stan nieczynny albo rozwiązuje się z nim stosunek pracy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jeżeli nauczyciel nie wyrazi zgody na przeniesienie w stan nieczynny.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22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19100" y="2042636"/>
            <a:ext cx="11277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/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Nauczyciel przeniesiony w stan nieczynny zachowuje prawo do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comiesięcznego wynagrodzenia zasadniczego oraz prawo do innych świadczeń pracowniczych, w tym dodatków socjalnych, o których mowa w art. 54 ustawy – Karta Nauczyciela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czasu wygaśnięcia stosunku pracy, z zastrzeżeniem ust. 9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180340" algn="just"/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W przypadku podjęcia przez nauczyciela pracy w tej samej szkole w okresie pozostawania w stanie nieczynnym, </a:t>
            </a:r>
            <a:r>
              <a:rPr lang="pl-PL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dniem podjęcia pracy ustaje stan nieczynny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20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93713" y="2736502"/>
            <a:ext cx="11277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Stosunek pracy nauczyciela przeniesionego w stan nieczynny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wygasa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z upływem sześciomiesięcznego okresu pozostawania w stanie nieczynnym;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z dniem podjęcia zatrudnienia w innej szkole.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29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44500" y="2828836"/>
            <a:ext cx="11328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 gimnazjum rozwiązuje stosunek pracy z nauczycielem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który nie wyraził zgody na przeniesienie w stan nieczynny, z końcem roku szkolnego, po uprzednim trzymiesięcznym wypowiedzeniu.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3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1300" y="1582341"/>
            <a:ext cx="117475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Nauczycielowi zatrudnionemu na podstawie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mianowania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którym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rozwiązano stosunek pracy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przyczyn określonych w ust. 1, przysługuje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odprawa w wysokości sześciomiesięcznego wynagrodzenia zasadniczego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Nauczycielowi zatrudnionemu na podstawie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umowy o pracę na czas nieokreślony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którym rozwiązano stosunek pracy z przyczyn określonych w 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1, przysługują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świadczenia określone w przepisach o szczególnych zasadach rozwiązywania z pracownikami stosunków pracy z przyczyn niedotyczących pracowników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Wysokość odprawy nauczyciela, któremu ograniczono zatrudnienie zgodnie z ust. 2 i 5, oblicza się z uwzględnieniem wymiaru zajęć obowiązkowych nauczyciela z miesiąca przypadającego bezpośrednio przed zastosowaniem ograniczenia tego zatrudnienia.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06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03200" y="1473586"/>
            <a:ext cx="11785599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1" hangingPunct="1">
              <a:defRPr/>
            </a:pPr>
            <a:r>
              <a:rPr lang="pl-PL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Ustawa </a:t>
            </a:r>
            <a:r>
              <a:rPr lang="pl-PL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 dnia 13 marca 2003 r. o szczególnych zasadach </a:t>
            </a:r>
            <a:r>
              <a:rPr lang="pl-PL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rozwiązywania z </a:t>
            </a:r>
            <a:r>
              <a:rPr lang="pl-PL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pracownikami stosunków pracy </a:t>
            </a:r>
            <a:r>
              <a:rPr lang="pl-PL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przyczyn niedotyczących pracowników (Dz.U. Nr 90, poz. 844 </a:t>
            </a:r>
            <a:r>
              <a:rPr lang="pl-PL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b="1" i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późn</a:t>
            </a:r>
            <a:r>
              <a:rPr lang="pl-PL" sz="24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zm</a:t>
            </a:r>
            <a:r>
              <a:rPr lang="pl-PL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endParaRPr lang="pl-PL" sz="2400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pl-PL" sz="2400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55600" algn="just">
              <a:defRPr/>
            </a:pP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Art. 8. 1. </a:t>
            </a:r>
            <a:r>
              <a:rPr lang="pl-PL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Pracownikowi, w związku z rozwiązaniem stosunku pracy w ramach grupowego zwolnienia, przysługuje odprawa pieniężna w wysokości:</a:t>
            </a:r>
          </a:p>
          <a:p>
            <a:pPr marL="355600" indent="-355600" algn="just">
              <a:defRPr/>
            </a:pP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	jednomiesięcznego wynagrodzenia</a:t>
            </a:r>
            <a:r>
              <a:rPr lang="pl-PL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jeżeli pracownik był zatrudniony u danego pracodawcy </a:t>
            </a: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krócej niż 2 lata;</a:t>
            </a:r>
          </a:p>
          <a:p>
            <a:pPr marL="355600" indent="-355600" algn="just">
              <a:defRPr/>
            </a:pP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	dwumiesięcznego wynagrodzenia, </a:t>
            </a:r>
            <a:r>
              <a:rPr lang="pl-PL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jeżeli pracownik był zatrudniony u danego pracodawcy </a:t>
            </a: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 2 do 8 lat;</a:t>
            </a:r>
          </a:p>
          <a:p>
            <a:pPr marL="355600" indent="-355600" algn="just">
              <a:defRPr/>
            </a:pP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	trzymiesięcznego wynagrodzenia, </a:t>
            </a:r>
            <a:r>
              <a:rPr lang="pl-PL" sz="28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jeżeli pracownik był zatrudniony u danego pracodawcy </a:t>
            </a:r>
            <a:r>
              <a:rPr lang="pl-PL" sz="2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ponad 8 lat.</a:t>
            </a:r>
          </a:p>
        </p:txBody>
      </p:sp>
    </p:spTree>
    <p:extLst>
      <p:ext uri="{BB962C8B-B14F-4D97-AF65-F5344CB8AC3E}">
        <p14:creationId xmlns:p14="http://schemas.microsoft.com/office/powerpoint/2010/main" val="10240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92100" y="1997839"/>
            <a:ext cx="11607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226.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roku szkolnym 2018/2019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 nauczycielami gimnazjów prowadzonych przez jednostkę samorządu terytorialnego, zatrudnionymi na podstawie mianowania lub umowy o pracę na czas nieokreślony, których dalsze zatrudnienie nie jest możliwe ze względu na zmiany organizacyjne powodujące wygaszenie kształcenia w gimnazjum,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rozwiązuje się stosunek pracy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Dyrektor gimnazjum, o którym mowa w ust. 1, rozwiązuje z nauczycielem stosunek pracy z końcem roku szkolnego, po uprzednim trzymiesięcznym wypowiedzeniu.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35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06400" y="1859340"/>
            <a:ext cx="11379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Nauczycielowi gimnazjum, o którym mowa w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zatrudnionemu na podstawie mianowania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którym rozwiązano stosunek pracy z przyczyn określonych w ust. 1, przysługuje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odprawa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wysokości sześciomiesięcznego wynagrodzenia zasadniczego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Nauczycielowi gimnazjum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zatrudnionemu na podstawie umowy o pracę na czas nieokreślony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którym rozwiązano stosunek pracy z przyczyn określonych w ust. 1, przysługują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świadczenia określone w przepisach o szczególnych zasadach rozwiązywania z pracownikami stosunków pracy z przyczyn niedotyczących pracowników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56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28600" y="1522443"/>
            <a:ext cx="116967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230.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Z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pracownikami niebędącymi nauczycielami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art. 7 ustawy – Prawo oświatowe, oraz z osobami, o których mowa w art. 15 ust. 2 ustawy – Prawo oświatowe, zatrudnionymi w gimnazjum prowadzonym przez jednostkę samorządu terytorialnego, których dalsze zatrudnienie w roku szkolnym 2017/2018 lub 2018/2019 nie jest możliwe ze względu na zmiany organizacyjne powodujące wygaszenie kształcenia w gimnazjum,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rozwiązuje się stosunek pracy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 zasadach określonych w Kodeksie pracy.</a:t>
            </a:r>
            <a:endParaRPr lang="pl-PL" sz="3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W latach szkolnych, o których mowa w ust. 1, do pracowników niebędących nauczycielami, o których mowa w art. 7 ustawy – Prawo oświatowe, zatrudnionych w gimnazjach prowadzonych przez jednostki samorządu terytorialnego, stosuje się odpowiednio przepisy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 i art. 23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ustawy z dnia 21 listopada 2008 r. o pracownikach samorządowych (Dz. U. z 2016 r. poz. 902).</a:t>
            </a:r>
            <a:endParaRPr lang="pl-PL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9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57163" y="1373455"/>
            <a:ext cx="119507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l-PL" sz="2000" b="1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  22. </a:t>
            </a:r>
            <a:r>
              <a:rPr lang="pl-PL" sz="2000" i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Pracownika samorządowego zatrudnionego na stanowisku urzędniczym, w tym kierowniczym stanowisku urzędniczym, można </a:t>
            </a:r>
            <a:r>
              <a:rPr lang="pl-PL" sz="2000" b="1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jego wniosek lub za jego zgodą przenieść do pracy w innej jednostce</a:t>
            </a: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 której mowa w art. 2, w tej samej lub innej miejscowości, w każdym czasie, jeżeli nie narusza to ważnego interesu jednostki, która dotychczas zatrudniała pracownika samorządowego, oraz przemawiają za tym ważne potrzeby po stronie jednostki przejmującej.</a:t>
            </a:r>
            <a:endParaRPr lang="pl-PL" sz="2000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Przeniesienia dokonuje się w drodze porozumienia pracodawców.</a:t>
            </a:r>
            <a:endParaRPr lang="pl-PL" sz="2000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W przypadku przeniesienia pracownika samorządowego zatrudnionego na stanowisku urzędniczym, w tym kierowniczym stanowisku urzędniczym, do innej jednostki jego akta osobowe wraz z pozostałą dokumentacją w sprawach związanych ze stosunkiem pracy przekazuje się do jednostki, w której pracownik ma być zatrudniony.</a:t>
            </a:r>
            <a:endParaRPr lang="pl-PL" sz="2000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000" b="1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  23. </a:t>
            </a:r>
            <a:r>
              <a:rPr lang="pl-PL" sz="2000" i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W przypadku reorganizacji jednostki pracownika samorządowego zatrudnionego na stanowisku urzędniczym, w tym kierowniczym stanowisku urzędniczym, </a:t>
            </a:r>
            <a:r>
              <a:rPr lang="pl-PL" sz="2000" b="1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można przenieść na inne stanowisko </a:t>
            </a: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odpowiadające jego kwalifikacjom, jeżeli ze względu na likwidację zajmowanego przez niego stanowiska nie jest możliwe dalsze jego zatrudnienie na tym stanowisku.</a:t>
            </a:r>
            <a:endParaRPr lang="pl-PL" sz="2000" dirty="0">
              <a:solidFill>
                <a:srgbClr val="0033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000" i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Pracownik, o którym mowa w ust. 1, zachowuje prawo do dotychczasowego wynagrodzenia, jeżeli jest ono wyższe od wynagrodzenia przysługującego na nowym stanowisku przez okres 6 miesięcy następujących po miesiącu, w którym pracownik został przeniesiony na nowe stanowisko.</a:t>
            </a:r>
            <a:endParaRPr lang="pl-PL" sz="2000" dirty="0">
              <a:solidFill>
                <a:srgbClr val="0033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12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69913" y="3429000"/>
            <a:ext cx="11125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Ograniczenia </a:t>
            </a: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 zakresie </a:t>
            </a:r>
            <a:r>
              <a:rPr lang="pl-PL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zatrudnienia; zmiany </a:t>
            </a: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dotyczące stosowania przepisów Karty Nauczyciela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37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92100" y="2551837"/>
            <a:ext cx="11607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220.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okresie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.: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przepisy art. 18 ust. 1, 4 i 5 ustawy z dnia 26 stycznia 1982 r. – Karta Nauczyciela (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Dz.U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z 2016 r. poz. 1379), zwanej dalej „ustawą – Karta Nauczyciela”,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stosuje się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także do nauczycieli, których stosunek pracy został nawiązany na podstawie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umowy o pracę na czas nieokreślony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89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96863" y="1497043"/>
            <a:ext cx="116713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l-PL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  18.</a:t>
            </a: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 Nauczyciel </a:t>
            </a:r>
            <a:r>
              <a:rPr lang="pl-PL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zatrudniony</a:t>
            </a: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 podstawie</a:t>
            </a: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mianowania</a:t>
            </a: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może być przeniesiony na własną prośbę lub z urzędu za jego zgodą na inne stanowisko w tej samej lub innej szkole, w tej samej lub innej miejscowości, na takie same lub inne stanowisko.</a:t>
            </a:r>
            <a:endParaRPr lang="pl-PL" sz="2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Przeniesienia nauczyciela zatrudnionego na podstawie mianowania do innej szkoły dokonuje dyrektor szkoły, do której nauczyciel ma być przeniesiony, po zasięgnięciu opinii organu prowadzącego tę szkołę i za zgodą dyrektora szkoły, w której nauczyciel jest zatrudniony, z zastrzeżeniem ust. 5.</a:t>
            </a:r>
            <a:endParaRPr lang="pl-PL" sz="2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Przeniesienia nauczyciela religii zatrudnionego na podstawie mianowania, który otrzymał na podstawie </a:t>
            </a:r>
            <a:r>
              <a:rPr lang="pl-PL" sz="26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odrębnych przepisów skierowanie </a:t>
            </a:r>
            <a:r>
              <a:rPr lang="pl-PL" sz="26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innej szkoły, dokonuje dyrektor szkoły, do której nauczyciel otrzymał skierowanie, w porozumieniu z dyrektorem szkoły, w której nauczyciel jest zatrudniony, i po zawiadomieniu organów prowadzących te szkoły.</a:t>
            </a:r>
            <a:endParaRPr lang="pl-PL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29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58800" y="2967335"/>
            <a:ext cx="110871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220.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okresie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.:</a:t>
            </a:r>
            <a:endParaRPr lang="pl-PL" sz="40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stosuje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się art. 18 ust. 2 oraz art. 19 ustawy – Karta Nauczyciela;</a:t>
            </a:r>
            <a:endParaRPr lang="pl-PL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02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53291" y="2413338"/>
            <a:ext cx="114507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  18.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 Przeniesienie nauczyciela z urzędu, w trybie określonym w ust. 1, do innej miejscowości może nastąpić pod warunkiem: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4013" indent="-354013">
              <a:spcAft>
                <a:spcPts val="0"/>
              </a:spcAft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zapewnienia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nauczycielowi w nowym miejscu pracy odpowiedniego do jego stanu rodzinnego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mieszkania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oraz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miejsca pracy dla współmałżonka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jeśli jest on nauczycielem;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4013" indent="-354013"/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2) (uchylony).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307113618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54000" y="1604964"/>
            <a:ext cx="116713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Art. 19. 1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W razie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konieczności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zapewnienia szkole obsady na stanowisku nauczyciela z wymaganymi kwalifikacjami odpowiadającymi potrzebom programowym szkoły,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 prowadzący szkołę może przenieść nauczyciela zatrudnionego na podstawie mianowania 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tej szkoły -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 zgody nauczyciela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jednak na okres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 dłuższy </a:t>
            </a:r>
            <a:r>
              <a:rPr lang="pl-PL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niż 3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lata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z prawem powrotu na uprzednio zajmowane stanowisko.</a:t>
            </a:r>
          </a:p>
          <a:p>
            <a:pPr algn="just" eaLnBrk="1" hangingPunct="1">
              <a:defRPr/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pl-PL" sz="2800" i="1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wypadku określonym w ust. 1, a dotyczącym pracy </a:t>
            </a:r>
            <a:r>
              <a:rPr lang="pl-PL" sz="2800" b="1" i="1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innej szkole w innej miejscowości</a:t>
            </a:r>
            <a:r>
              <a:rPr lang="pl-PL" sz="2800" i="1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nauczycielowi przysługuje:</a:t>
            </a:r>
          </a:p>
          <a:p>
            <a:pPr marL="342900" indent="-342900" algn="just">
              <a:buFontTx/>
              <a:buAutoNum type="arabicParenR"/>
              <a:defRPr/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czterodniowy tydzień pracy;</a:t>
            </a:r>
          </a:p>
          <a:p>
            <a:pPr marL="342900" indent="-342900" algn="just">
              <a:buFontTx/>
              <a:buAutoNum type="arabicParenR"/>
              <a:defRPr/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dodatek za uciążliwość pracy w wysokości 20% wynagrodzenia zasadniczego;</a:t>
            </a:r>
          </a:p>
          <a:p>
            <a:pPr marL="342900" indent="-342900">
              <a:buFontTx/>
              <a:buAutoNum type="arabicParenR"/>
              <a:defRPr/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zakwaterowanie w miejscu czasowego zatrudnienia.</a:t>
            </a:r>
          </a:p>
        </p:txBody>
      </p:sp>
    </p:spTree>
    <p:extLst>
      <p:ext uri="{BB962C8B-B14F-4D97-AF65-F5344CB8AC3E}">
        <p14:creationId xmlns:p14="http://schemas.microsoft.com/office/powerpoint/2010/main" val="270752373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1485405"/>
            <a:ext cx="1153390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220.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okresie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.: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organ prowadzący przedszkole, szkołę, placówkę i ich zespoły może nałożyć na nauczyciela zatrudnionego na podstawie mianowania lub umowy o pracę na czas nieokreślony obowiązek podjęcia pracy w innej szkole lub szkołach, a także na tym samym lub – za jego zgodą – na innym stanowisku, w celu uzupełnienia tygodniowego obowiązkowego wymiaru zajęć dydaktycznych, wychowawczych lub opiekuńczych także w wymiarze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większym niż ½ obowiązkowego wymiaru zajęć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jeżeli w dotychczasowym miejscu pracy nie jest możliwe zapewnienie nauczycielowi prowadzenia zajęć w wymiarze co najmniej ½ obowiązkowego wymiaru zajęć. Art. 22 ust. 1 zdanie drugie ustawy – Karta Nauczyciela stosuje się odpowiednio;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336204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19545" y="2136339"/>
            <a:ext cx="1118061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22.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 Organ prowadzący szkołę może nałożyć na nauczyciela obowiązek podjęcia pracy w innej szkole lub szkołach i na tym samym lub - za jego zgodą - na innym stanowisku, w celu uzupełnienia tygodniowego obowiązkowego wymiaru zajęć dydaktycznych, wychowawczych lub opiekuńczych w wymiarze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większym niż ½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obowiązkowego wymiaru zajęć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i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wypadku </a:t>
            </a:r>
            <a:r>
              <a:rPr lang="pl-PL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niewyrażenia zgody</a:t>
            </a:r>
            <a:r>
              <a:rPr lang="pl-PL" sz="2800" i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nauczyciel otrzymuje wynagrodzenie za część obowiązkowego wymiaru zajęć</a:t>
            </a:r>
            <a:r>
              <a:rPr lang="pl-PL" sz="2800" i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4107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53291" y="2136339"/>
            <a:ext cx="114715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220.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okresie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.: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	liczba uczniów przypadających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 jeden etat pedagoga, psychologa lub logopedy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zatrudnionych w szkołach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prowadzonych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przez daną jednostkę samorządu terytorialnego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nie może być wyższa niż liczba uczniów przypadających na jeden etat pedagoga, psychologa lub logopedy, zatrudnionych w szkołach prowadzonych przez tę jednostkę samorządu terytorialnego, w roku szkolnym 2016/2017.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8501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3700" y="1609959"/>
            <a:ext cx="113768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221. W roku szkolnym 2019/2020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w szczególnych wypadkach, podyktowanych wyłącznie koniecznością realizacji programu nauczania, nauczyciel zatrudniony w szkole ponadpodstawowej prowadzonej przez jednostkę samorządu terytorialnego może być zobowiązany do odpłatnej pracy w godzinach ponadwymiarowych zgodnie z posiadaną specjalnością;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średnia liczba godzin ponadwymiarowych przypadających na etat nauczyciela w danej szkole nie może przekroczyć średniej liczby godzin ponadwymiarowych przypadających na etat nauczyciela w tej szkole w roku szkolnym 2016/2017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56033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76395" y="2108584"/>
            <a:ext cx="113122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ograniczenie, o którym mowa w pkt 1, nie dotyczy nauczycieli przedmiotów teoretycznych w szkołach prowadzących kształcenie zawodowe oraz na kwalifikacyjnych kursach zawodowych, nauczycieli praktycznej nauki zawodu oraz nauczycieli przedmiotów artystycznych w szkołach artystycznych;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do nauczycieli, o których mowa w pkt 1, przepisy art. 35 ust. 2, 3 i 4 ustawy – Karta Nauczyciela stosuje się odpowiednio.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0041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07122" y="2305615"/>
            <a:ext cx="114507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222.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W okresie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 dnia 1 września 2017 r.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podjęcie lub kontynuowanie dodatkowego zatrudnienia na podstawie stosunku pracy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innej szkole przez nauczyciela zatrudnionego w pełnym wymiarze zajęć wymaga uzyskania pisemnej zgody dyrektora szkoły wskazanej jako podstawowe miejsce zatrudnienia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23592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69467" y="2521059"/>
            <a:ext cx="113260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W przypadku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naruszenia przez nauczyciela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warunku, o którym mowa w ust. 1, dyrektor szkoły wskazanej jako podstawowe miejsce zatrudnienia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rozwiązać stosunek pracy z nauczycielem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 końcem roku szkolnego za trzymiesięcznym wypowiedzeniem.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61133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4855" y="2551837"/>
            <a:ext cx="113884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Przepisów ust. 1 i 2 nie stosuje się do nauczycieli przedmiotów teoretycznych w szkołach prowadzących kształcenie zawodowe oraz na kwalifikacyjnych kursach zawodowych, nauczycieli praktycznej nauki zawodu i nauczycieli przedmiotów artystycznych w szkołach artystycznych.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03790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27904" y="2305615"/>
            <a:ext cx="113322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Przepisy ust. 1–3 stosuje się odpowiednio do dyrektora szkoły, z tym że zgody na podjęcie lub kontynuowanie dodatkowego zatrudnienia na podstawie stosunku pracy w innej szkole przez dyrektora szkoły, zatrudnionego w pełnym wymiarze zajęć, udziela organ prowadzący szkołę, która jest podstawowym miejscem zatrudnienia tego dyrektora.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17751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723510" y="3993634"/>
            <a:ext cx="74937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Inne szczególne uregulowania 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185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4855" y="2056537"/>
            <a:ext cx="1147156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224.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W okresie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31 sierpnia 2023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dyrektor szkoły </a:t>
            </a:r>
            <a:r>
              <a:rPr lang="pl-PL" sz="2800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prowadzonej przez jednostkę samorządu terytorialnego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informuje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kuratora oświaty sprawującego nadzór pedagogiczny nad szkołą o wolnych stanowiskach pracy dla nauczycieli.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Informacje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kurator oświaty udostępnia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stronie podmiotowej kuratorium oświaty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180340" algn="just">
              <a:spcAft>
                <a:spcPts val="0"/>
              </a:spcAft>
            </a:pPr>
            <a:endParaRPr lang="pl-PL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wchodzi w życie z dniem </a:t>
            </a:r>
            <a:r>
              <a:rPr lang="pl-PL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kwietnia 2017 r</a:t>
            </a:r>
            <a:r>
              <a:rPr lang="pl-PL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58586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1540777"/>
            <a:ext cx="1157547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okresie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31 sierpnia 2020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pierwszeństwo w zatrudnieniu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wolnych stanowiskach pracy dla nauczycieli w szkołach prowadzonych przez jednostki samorządu terytorialnego przysługuje: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	nauczycielom przeniesionym w stan nieczynny, nauczycielom, którzy otrzymali informację o przeniesieniu ich w stan nieczynny z początkiem kolejnego roku szkolnego, oraz nauczycielom, którzy złożyli wniosek o przeniesienie w stan nieczynny w trybie art. 20 ust. 5c ustawy – Karta Nauczyciela;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	nauczycielom, z którymi rozwiązano stosunek pracy w trybie art. 226 ust. 2 </a:t>
            </a:r>
            <a:r>
              <a:rPr lang="pl-PL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[ze względu na zmiany organizacyjne powodujące wygaszenie kształcenia w gimnazjum]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dniem wypowiedzenia im stosunku pracy.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39766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03200" y="1398951"/>
            <a:ext cx="11717049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Bef>
                <a:spcPts val="600"/>
              </a:spcBef>
              <a:spcAft>
                <a:spcPts val="0"/>
              </a:spcAft>
            </a:pPr>
            <a:r>
              <a:rPr lang="pl-PL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228. </a:t>
            </a: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Ograniczenie zatrudnienia </a:t>
            </a:r>
            <a:r>
              <a:rPr lang="pl-PL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nauczycielowi gimnazjum </a:t>
            </a: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wymiaru niższego niż ½ obowiązkowego wymiaru zajęć </a:t>
            </a:r>
            <a:r>
              <a:rPr lang="pl-PL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powoduje przerwania stażu na kolejny stopień awansu zawodowego</a:t>
            </a: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rozpoczętego przed dniem ograniczenia zatrudnienia.</a:t>
            </a:r>
            <a:endParaRPr lang="pl-PL" sz="2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Nauczyciel dotychczasowego gimnazjum</a:t>
            </a: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który w okresie trwania stażu na kolejny stopień awansu zawodowego zmienił miejsce zatrudnienia, może kontynuować staż na kolejny stopień awansu zawodowego, jeżeli podjął zatrudnienie w szkole, bez względu na wymiar zatrudnienia, </a:t>
            </a:r>
            <a:r>
              <a:rPr lang="pl-PL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później niż 12 miesięcy </a:t>
            </a: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 ustaniu poprzedniego stosunku pracy i za okres dotychczas odbytego stażu otrzymał pozytywną ocenę dorobku zawodowego.</a:t>
            </a:r>
            <a:endParaRPr lang="pl-PL" sz="26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Przepis ust. 2 ma zastosowanie również do nauczycieli dotychczasowych gimnazjów, którzy rozpoczęli lub kontynuują staż w szkołach, w których są prowadzone klasy dotychczasowego gimnazjum.</a:t>
            </a:r>
            <a:endParaRPr lang="pl-PL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73410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558800" y="3721100"/>
            <a:ext cx="111633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Zmiany w ustawie – Karta Nauczyciela związane z nauczycielskim stosunkiem pracy 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8115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227448"/>
              </p:ext>
            </p:extLst>
          </p:nvPr>
        </p:nvGraphicFramePr>
        <p:xfrm>
          <a:off x="266700" y="2730500"/>
          <a:ext cx="11607800" cy="31824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03900"/>
                <a:gridCol w="5803900"/>
              </a:tblGrid>
              <a:tr h="3978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Dotychczasowe</a:t>
                      </a:r>
                      <a:endParaRPr lang="pl-PL" sz="3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Nowe</a:t>
                      </a:r>
                      <a:endParaRPr lang="pl-PL" sz="3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84653">
                <a:tc>
                  <a:txBody>
                    <a:bodyPr/>
                    <a:lstStyle/>
                    <a:p>
                      <a:pPr indent="180340" algn="just">
                        <a:spcAft>
                          <a:spcPts val="0"/>
                        </a:spcAft>
                      </a:pPr>
                      <a:r>
                        <a:rPr lang="pl-PL" sz="2400" b="0" i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8b. W celu potwierdzenia spełniania warunku, o którym mowa w ust. 5 pkt 4a, </a:t>
                      </a:r>
                      <a:r>
                        <a:rPr lang="pl-PL" sz="2400" b="1" i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nauczyciel</a:t>
                      </a:r>
                      <a:r>
                        <a:rPr lang="pl-PL" sz="2400" b="0" i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przed nawiązaniem stosunku pracy, jest obowiązany przedstawić dyrektorowi szkoły informację z rejestru, o którym mowa w art. 85w ust. 1.</a:t>
                      </a:r>
                      <a:endParaRPr lang="pl-PL" sz="3600" b="0" i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180340" algn="just">
                        <a:spcAft>
                          <a:spcPts val="0"/>
                        </a:spcAft>
                      </a:pPr>
                      <a:r>
                        <a:rPr lang="pl-PL" sz="2400" b="1" i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8b. W celu potwierdzenia spełniania warunku, o którym mowa w ust. 5 pkt 4a, </a:t>
                      </a:r>
                      <a:r>
                        <a:rPr lang="pl-PL" sz="2400" b="1" i="1" u="sng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dyrektor szkoły</a:t>
                      </a:r>
                      <a:r>
                        <a:rPr lang="pl-PL" sz="2400" b="1" i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przed nawiązaniem stosunku pracy z nauczycielem, jest obowiązany zasięgnąć informacji z rejestru, o którym mowa w art. 85w ust. 1, </a:t>
                      </a:r>
                      <a:r>
                        <a:rPr lang="pl-PL" sz="2400" b="1" i="1" u="sng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 trybie określonym w art. 85y ust. 1a</a:t>
                      </a:r>
                      <a:r>
                        <a:rPr lang="pl-PL" sz="2400" b="1" i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pl-PL" sz="3600" b="1" i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73100" y="1077718"/>
            <a:ext cx="10668000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809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Weszły w </a:t>
            </a:r>
            <a:r>
              <a:rPr kumimoji="0" lang="pl-PL" altLang="pl-P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życie z dniem </a:t>
            </a:r>
            <a:r>
              <a:rPr kumimoji="0" lang="pl-PL" altLang="pl-PL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marca 2017 r.</a:t>
            </a:r>
            <a:r>
              <a:rPr kumimoji="0" lang="pl-PL" altLang="pl-P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kumimoji="0" lang="pl-PL" alt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10.</a:t>
            </a:r>
            <a:r>
              <a:rPr kumimoji="0" lang="pl-PL" altLang="pl-PL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pl-PL" altLang="pl-PL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kumimoji="0" lang="pl-PL" altLang="pl-PL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4a) nie był prawomocnie ukarany karą dyscyplinarną, o której mowa w art. 76 ust. 1 pkt 3, w okresie 3 lat przed nawiązaniem stosunku pracy, albo karą dyscyplinarną, o której mowa w art. 76 ust. 1 pkt 4;</a:t>
            </a: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24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24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24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altLang="pl-PL" sz="2400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 4 </a:t>
            </a:r>
            <a:r>
              <a:rPr kumimoji="0" lang="en-GB" altLang="pl-PL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pkt</a:t>
            </a:r>
            <a:r>
              <a:rPr kumimoji="0" lang="en-GB" alt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kumimoji="0" lang="en-GB" altLang="pl-PL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p.w.u.p.o</a:t>
            </a:r>
            <a:r>
              <a:rPr kumimoji="0" lang="en-GB" altLang="pl-P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pl-PL" alt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40092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4855" y="1997839"/>
            <a:ext cx="113884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85y.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1a. 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 szkoły składa wniosek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 trybie, o którym mowa w </a:t>
            </a:r>
            <a:r>
              <a:rPr lang="pl-PL" sz="28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8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2–4, jeżeli: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54013" indent="-354013" algn="just">
              <a:spcAft>
                <a:spcPts val="0"/>
              </a:spcAft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	ustalił za pomocą narzędzia informatycznego udostępnionego przez ministra właściwego do spraw oświaty i wychowania, że numer PESEL nauczyciela lub osoby ubiegającej się o zatrudnienie na stanowisku nauczyciela znajduje się w rejestrze;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9875" indent="-269875">
              <a:spcAft>
                <a:spcPts val="0"/>
              </a:spcAft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	nauczyciel lub osoba ubiegająca się o zatrudnienie na stanowisku nauczyciela nie posiada numeru PESEL.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 4 </a:t>
            </a:r>
            <a:r>
              <a:rPr lang="en-GB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pkt</a:t>
            </a: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en-GB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p.w.u.p.o</a:t>
            </a: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23567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6" y="1707033"/>
            <a:ext cx="1159625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42. 2. 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ramach czasu pracy, o którym mowa w ust. 1, oraz ustalonego wynagrodzenia nauczyciel obowiązany jest realizować: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	zajęcia dydaktyczne, wychowawcze i opiekuńcze, prowadzone bezpośrednio z uczniami lub wychowankami albo na ich rzecz, w wymiarze określonym w ust. 3 lub ustalonym na podstawie ust. 4a albo ust. 7;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	inne zajęcia i czynności wynikające z zadań statutowych szkoły, w tym zajęcia opiekuńcze i wychowawcze uwzględniające potrzeby i zainteresowania uczniów;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	zajęcia i czynności związane z przygotowaniem się do zajęć, samokształceniem i doskonaleniem zawodowym.</a:t>
            </a:r>
            <a:endParaRPr lang="pl-PL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24180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1997839"/>
            <a:ext cx="114923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l-P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Wchodzi w życie z dniem 1 września 2017 r.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2b. W ramach: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	innych zajęć i czynności wynikających z zadań statutowych szkoły, o których mowa w ust. 2 pkt 2, nauczyciel jest obowiązany uczestniczyć w przeprowadzaniu odpowiednio: egzaminu ósmoklasisty, egzaminu potwierdzającego kwalifikacje zawodowe, egzaminu potwierdzającego kwalifikacje w zawodzie i egzaminu maturalnego – z wyjątkiem części ustnej.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 4 </a:t>
            </a:r>
            <a:r>
              <a:rPr lang="en-GB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pkt</a:t>
            </a: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 lit a </a:t>
            </a:r>
            <a:r>
              <a:rPr lang="en-GB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p.w.u.p.o</a:t>
            </a: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9643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53290" y="2228671"/>
            <a:ext cx="114507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>
              <a:spcAft>
                <a:spcPts val="0"/>
              </a:spcAft>
            </a:pP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2d. </a:t>
            </a:r>
            <a:r>
              <a:rPr lang="pl-PL" sz="28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 ramach zajęć i czynności, o których mowa w ust. 2 pkt 2,</a:t>
            </a:r>
            <a:r>
              <a:rPr lang="pl-PL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nauczyciel nie prowadzi zajęć świetlicowych oraz zajęć z zakresu pomocy psychologiczno-pedagogicznej.</a:t>
            </a:r>
            <a:endParaRPr lang="pl-PL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Art. 4 </a:t>
            </a:r>
            <a:r>
              <a:rPr lang="en-GB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pkt</a:t>
            </a: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 lit b </a:t>
            </a:r>
            <a:r>
              <a:rPr lang="en-GB" sz="28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p.w.u.p.o</a:t>
            </a:r>
            <a:r>
              <a:rPr lang="en-GB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6567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55586" y="3574534"/>
            <a:ext cx="1135385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Dyrektorzy </a:t>
            </a:r>
            <a:r>
              <a:rPr lang="pl-PL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szkół i </a:t>
            </a: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osoby zajmujące </a:t>
            </a:r>
            <a:r>
              <a:rPr lang="pl-PL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l-PL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l-PL" sz="4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inne stanowiska </a:t>
            </a:r>
            <a:r>
              <a:rPr lang="pl-PL" sz="4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kierownicze </a:t>
            </a:r>
            <a:endParaRPr lang="pl-PL" sz="4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19063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7669" y="1444999"/>
            <a:ext cx="1146968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235.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2017 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 dotychczasowej sześcioletniej szkoły podstawowej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dyrektorem ośmioletniej szkoły podstawowej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to stanowisko do końca okresu, na jaki powierzono mu stanowisko dyrektora dotychczasowej sześcioletniej szkoły podstawowej.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dotychczasowej sześcioletniej szkole podstawowej.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stanowiska dyrektorowi szkoły podstawowej, o którym mowa w </a:t>
            </a: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1, na okres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dłuższy niż do dnia 31 sierpnia 2019 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Przepisy ust. 1–3 stosuje się odpowiednio do osoby, o której mowa w art. 62 ust. 2 ustawy – Prawo oświatowe.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63614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62095" y="2736502"/>
            <a:ext cx="115408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62. 2. 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Szkołą lub placówką może również kierować</a:t>
            </a:r>
            <a:r>
              <a:rPr lang="pl-PL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osoba niebędąca nauczycielem </a:t>
            </a:r>
            <a:r>
              <a:rPr lang="pl-PL" sz="28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powołana na stanowisko dyrektora przez organ prowadzący, po zasięgnięciu opinii organu sprawującego nadzór pedagogiczny.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08280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1407984"/>
            <a:ext cx="115608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237.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prowadzonego przez jednostkę samorządu terytorialnego,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przekształcenia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129 ust. 1 pkt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dyrektorem ośmioletniej szkoły podstawowej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zajmuje to stanowisko do końca okresu, na jaki powierzono mu stanowisko dyrektora dotychczasowego gimnazjum.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dotychczasowym gimnazjum.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800" b="1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</a:t>
            </a:r>
            <a:r>
              <a:rPr lang="pl-PL" sz="2800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stanowiska dyrektorowi, o którym mowa w ust. 1, na okres nie dłuższy niż do dnia 31 sierpnia 2019 r.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Przepisy ust. 1–3 stosuje się odpowiednio do osoby, o której mowa w art. 62 ust. 2 ustawy – Prawo oświatowe.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19426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44777" y="1388471"/>
            <a:ext cx="1157547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238.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 szkoły podstawowej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prowadzonej przez jednostkę samorządu terytorialnego,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 dniem włączenia 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ośmioletniej szkoły podstawowej, o którym mowa w art. 129 ust. 1 pkt 2,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dyrektorem ośmioletniej szkoły podstawowej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 której prowadzi się klasy dotychczasowego gimnazjum, i zajmuje to stanowisko do końca okresu, na jaki powierzono mu stanowisko dyrektora dotychczasowej szkoły podstawowej.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prowadzonego przez jednostkę samorządu terytorialnego,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włączenia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ośmioletniej szkoły podstawowej, o którym mowa w art. 129 ust. 1 pkt 2, st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aje się wicedyrektorem ośmioletniej szkoły podstawowej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której mowa w ust. 1, i zajmuje to stanowisko do końca okresu, na jaki powierzono mu stanowisko dyrektora dotychczasowego gimnazjum.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57592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32509" y="2413338"/>
            <a:ext cx="115131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stanowiska dyrektorowi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ośmioletniej szkoły podstawowej, o którym mowa w ust. 1, a dyrektor ośmioletniej szkoły podstawowej, o którym mowa w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 stanowiska wicedyrektorowi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ust. 2, na okres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dłuższy niż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4893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32509" y="2274838"/>
            <a:ext cx="1153390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Wicedyrektorów i nauczycieli zajmujących inne stanowiska kierownicze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 szkole podstawowej oraz dotychczasowym gimnazjum, prowadzonych przez jednostkę samorządu terytorialnego,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odwołuje się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 stanowiska z końcem roku szkolnego poprzedzającego rok szkolny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z początkiem którego następuje włączenie gimnazjum do ośmioletniej szkoły podstawowej, o którym mowa w art. 129 ust. 1 pkt 2.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01027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17513" y="2951946"/>
            <a:ext cx="1143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Przepisy ust. 1–4 stosuje się odpowiednio do osoby, o której mowa w art. 62 ust. 2 ustawy – Prawo oświatowe.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83576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1443841"/>
            <a:ext cx="115546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W przypadku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konkursu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stanowisko dyrektora ośmioletniej szkoły podstawowej, do której, zgodnie z ust. 1, ma być włączone gimnazjum, przeprowadzanego przed dniem włączenia gimnazjum do ośmioletniej szkoły podstawowej, o którym mowa w art. 129 ust. 1 pkt 2, w skład komisji konkursowej powołuje się po dwóch przedstawicieli rady pedagogicznej i rady rodziców, z tym że: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	przedstawicieli rady pedagogicznej wyłania się spośród przedstawicieli rad pedagogicznych szkoły podstawowej i gimnazjum, które ma być włączone do tej szkoły;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	przedstawicieli rady rodziców wyłania się spośród przedstawicieli rad rodziców szkoły podstawowej i gimnazjum, które ma być włączone do tej 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szkoły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44532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53291" y="1859340"/>
            <a:ext cx="114923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240.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prowadzonego przez jednostkę samorządu terytorialnego, który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posiada poziom wykształcenia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wymagany do zajmowania stanowiska dyrektora odpowiednio liceum ogólnokształcącego lub technikum lub branżowej szkoły I stopnia,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przekształcenia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129 ust. 3 pkt 1, 2, 5, 6 i 9,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dyrektorem odpowiednio trzyletniego albo czteroletniego liceum ogólnokształcącego lub czteroletniego albo pięcioletniego technikum albo branżowej szkoły I stopnia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to stanowisko do końca okresu, na jaki powierzono mu stanowisko dyrektora dotychczasowego gimnazjum.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13656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32509" y="2136339"/>
            <a:ext cx="1153390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dotychczasowym gimnazjum.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800" b="1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</a:t>
            </a:r>
            <a:r>
              <a:rPr lang="pl-PL" sz="2800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stanowiska dyrektorowi, o którym mowa w ust. 1, na okres </a:t>
            </a:r>
            <a:r>
              <a:rPr lang="pl-PL" sz="2800" b="1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dłuższy niż do dnia 31 sierpnia 2019 r</a:t>
            </a:r>
            <a:r>
              <a:rPr lang="pl-PL" sz="2800" i="1" spc="-2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Przepisy ust. 1–3 stosuje się odpowiednio do osoby, o której mowa w art. 62 ust. 2 ustawy – Prawo oświatowe.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65561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75949" y="1693361"/>
            <a:ext cx="115131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241.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dotychczasowego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trzyletniego lub czteroletniego liceum ogólnokształcącego albo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dotychczasowego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czteroletniego lub pięcioletniego technikum albo branżowej szkoły I stopnia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prowadzonych przez jednostkę samorządu terytorialnego,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włączenia gimnazjum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 trzyletniego lub czteroletniego liceum ogólnokształcącego albo czteroletniego lub pięcioletniego technikum, o którym mowa w art. 129 ust. 3 pkt 3, 4, 7 i 8, albo branżowej szkoły I stopnia, o którym mowa w art. 129 ust. 3 pkt 10,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dyrektorem odpowiednio trzyletniego albo czteroletniego liceum ogólnokształcącego lub czteroletniego albo pięcioletniego technikum albo branżowej szkoły I stopnia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 których prowadzi się klasy dotychczasowego gimnazjum, i zajmuje to stanowisko do końca okresu, na jaki powierzono mu stanowisko dyrektora odpowiednio dotychczasowego liceum ogólnokształcącego, dotychczasowego technikum albo branżowej szkoły I stopnia.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30446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41313" y="1773996"/>
            <a:ext cx="114419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dotychczasowego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prowadzonego przez jednostkę samorządu terytorialnego,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włączenia gimnazjum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 trzyletniego lub czteroletniego liceum ogólnokształcącego albo czteroletniego lub pięcioletniego technikum, o którym mowa w art. 129 ust. 3 pkt 3, 4, 7 i 8, albo branżowej szkoły I stopnia, o którym mowa w art. 129 ust. 3 pkt 10,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wicedyrektorem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odpowiednio trzyletniego albo czteroletniego liceum ogólnokształcącego lub czteroletniego albo pięcioletniego technikum albo branżowej szkoły I stopnia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których mowa w ust. 1, i zajmuje to stanowisko do końca okresu, na jaki powierzono mu stanowisko dyrektora dotychczasowego gimnazjum, nie dłużej jednak niż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dnia 31 sierpnia 2019 r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31385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6731" y="1589453"/>
            <a:ext cx="1147156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stanowiska dyrektorowi, o którym mowa w ust. 1, a dyrektor, o którym mowa w ust. 1, może przedłużyć powierzenie stanowiska wicedyrektorowi, o którym mowa w ust. 2, na okres nie dłuższy niż do dnia 31 sierpnia 2019 r.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Wicedyrektorów i nauczycieli zajmujących inne stanowiska kierownicze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w liceum ogólnokształcącym, technikum, o których mowa w art. 129 ust. 3 pkt 3, 4, 7 i 8, branżowej szkole I stopnia, o której mowa w art. 129 ust. 3 pkt 10, oraz dotychczasowym gimnazjum, prowadzonych przez jednostkę samorządu terytorialnego,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odwołuje się ze stanowiska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 końcem roku szkolnego poprzedzającego rok szkolny, z początkiem którego następuje włączenie gimnazjum do liceum ogólnokształcącego, technikum lub branżowej szkoły I stopnia.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Przepisy ust. 1–4 stosuje się odpowiednio do osoby, o której mowa w art. 62 ust. 2 ustawy – Prawo oświatowe.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66387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3604" y="1287099"/>
            <a:ext cx="116378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W przypadku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konkursu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stanowisko dyrektora odpowiednio trzyletniego albo czteroletniego liceum ogólnokształcącego lub czteroletniego albo pięcioletniego technikum albo branżowej szkoły I stopnia, do których, zgodnie z ust. 1, ma być włączone gimnazjum, przeprowadzanego przed dniem włączenia gimnazjum odpowiednio do trzyletniego albo czteroletniego liceum ogólnokształcącego albo czteroletniego albo pięcioletniego technikum, o którym mowa w art. 129 ust. 3 pkt 3, 4, 7 i 8, albo branżowej szkoły I stopnia, o którym mowa w art. 129 ust. 3 pkt 10, w skład komisji konkursowej powołuje się po dwóch przedstawicieli rady pedagogicznej i rady rodziców, z tym że: 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	przedstawicieli rady pedagogicznej wyłania się spośród przedstawicieli rad pedagogicznych odpowiednio liceum ogólnokształcącego, technikum lub branżowej szkoły </a:t>
            </a: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stopnia i gimnazjum, które ma być włączone do jednej z tych szkół;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340" indent="-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	przedstawicieli rady rodziców wyłania się spośród przedstawicieli rad rodziców odpowiednio liceum ogólnokształcącego, technikum lub branżowej szkoły I stopnia i gimnazjum, które ma być włączone do jednej z tych szkół.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97274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55167" y="1741761"/>
            <a:ext cx="1155469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243.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września 2019 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odpowiednio dotychczasowego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trzyletniego liceum ogólnokształcącego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albo dotychczasowego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czteroletniego technikum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dyrektorem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odpowiednio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czteroletniego liceum ogólnokształcącego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albo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pięcioletniego technikum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to stanowisko do końca okresu, na jaki powierzono mu stanowisko dyrektora odpowiednio trzyletniego liceum ogólnokształcącego albo czteroletniego technikum.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odpowiednio w dotychczasowym trzyletnim liceum ogólnokształcącym albo dotychczasowym czteroletnim technikum. 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Przepisy ust. 1 i 2 stosuje się odpowiednio do osoby, o której mowa w art. 62 ust. 2 ustawy – Prawo oświatowe.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4729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44777" y="1748734"/>
            <a:ext cx="115754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245.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1 września 2017 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dotychczasowej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zasadniczej szkoły zawodowej staje się dyrektorem branżowej szkoły I stopnia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to stanowisko do końca okresu, na jaki powierzono mu stanowisko dyrektora zasadniczej szkoły zawodowej.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dotychczasowej zasadniczej szkole zawodowej.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Przepisy ust. 1 i 2 stosuje się odpowiednio do osoby, o której mowa w art. 62 ust. 2 ustawy – Prawo oświatowe.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Do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konkursu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 stanowisko dyrektora branżowej szkoły I stopnia, przeprowadzanego w okresie do dnia 31 sierpnia 2017 r., stosuje się przepisy wydane na podstawie art. 36 ust. 3 oraz art. 36a ust. 12 ustawy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zmienianej w art. 15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[ustawa o systemie oświaty]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 brzmieniu dotychczasowym, w zakresie w jakim dotyczą zasadniczej szkoły zawodowej.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4005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03213" y="1407985"/>
            <a:ext cx="11658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250.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1 września 2017 r. dyrektor zespołu szkół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191 ust. 1,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dyrektorem ośmioletniej szkoły podstawowej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to stanowisko do końca okresu, na jaki powierzono mu stanowisko dyrektora zespołu szkół.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zespole szkół, o którym mowa w 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191 ust. 1.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stanowiska dyrektorowi, o którym mowa w ust. 1, na okres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dłuższy niż do dnia 31 sierpnia 2019 r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Przepisy ust. 1–3 stosuje się odpowiednio do osoby, o której mowa w art. 62 ust. 2 ustawy – Prawo oświatowe.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62603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1859340"/>
            <a:ext cx="1153390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252. 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1 września 2019 r. dyrektor zespołu szkół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193 ust. 1 i 2, </a:t>
            </a:r>
            <a:r>
              <a:rPr lang="pl-PL" sz="2800" b="1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dyrektorem odpowiednio liceum ogólnokształcącego albo dyrektorem technikum</a:t>
            </a:r>
            <a:r>
              <a:rPr lang="pl-PL" sz="2800" i="1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stanowisko do końca okresu, na jaki powierzono mu stanowisko dyrektora zespołu szkół, o którym mowa w art. 193 ust. 1 i 2. 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zespołach szkół, o których mowa w art. 193 ust. 1 i 2.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Przepisy ust. 1 i 2 stosuje się odpowiednio do osoby, o której mowa w </a:t>
            </a: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62 ust. 2 ustawy – Prawo oświatowe.</a:t>
            </a:r>
            <a:endParaRPr lang="pl-PL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20972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9382" y="1776353"/>
            <a:ext cx="1167938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254. 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dniem 1 września 2017 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dyrektor zespołu szkół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 którym mowa w art. 196 ust. 1,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staje się dyrektorem branżowej szkoły I stopnia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zajmuje to stanowisko do końca okresu, na jaki powierzono mu stanowisko dyrektora zespołu szkół, o którym mowa w art. 196 ust. 1.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Przepis ust. 1 stosuje się odpowiednio do wicedyrektorów i nauczycieli zajmujących inne stanowiska kierownicze w zespole szkół, o którym mowa w art. 196 ust. 1.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 przypadkach uzasadnionych względami organizacyjnymi organ prowadzący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może przedłużyć powierzenie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stanowiska dyrektorowi zespołu, o którym mowa w art. 196 ust. 1, na okres </a:t>
            </a:r>
            <a:r>
              <a:rPr lang="pl-PL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nie dłuższy niż do dnia 31 sierpnia 2019 r</a:t>
            </a: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180340" algn="just">
              <a:spcAft>
                <a:spcPts val="0"/>
              </a:spcAft>
            </a:pPr>
            <a:r>
              <a:rPr lang="pl-PL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Przepisy ust. 1–3 stosuje się odpowiednio do osoby, o której mowa w art. 62 ust. 2 ustawy – Prawo oświatowe.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793694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2213786"/>
            <a:ext cx="11533909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255. 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nauczycieli gimnazjów, o których mowa w </a:t>
            </a:r>
            <a:r>
              <a:rPr lang="pl-PL" sz="2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201 ust. 1–3*</a:t>
            </a:r>
            <a:r>
              <a:rPr lang="pl-PL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oraz dyrektorów, wicedyrektorów i nauczycieli zajmujących inne stanowiska kierownicze w tych szkołach art. 236–241 stosuje się odpowiednio.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pl-PL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28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457200" algn="just">
              <a:spcAft>
                <a:spcPts val="0"/>
              </a:spcAft>
            </a:pPr>
            <a:r>
              <a:rPr lang="pl-PL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*1.	gimnazjum </a:t>
            </a: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dwujęzyczne lub gimnazjum ogólnodostępne z oddziałami dwujęzycznymi,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7325" algn="just">
              <a:spcAft>
                <a:spcPts val="0"/>
              </a:spcAft>
            </a:pP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pl-PL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gimnazjum </a:t>
            </a: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ogólnodostępne z oddziałami międzynarodowymi,</a:t>
            </a:r>
            <a:endParaRPr lang="pl-PL" sz="2400" dirty="0"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-269875" algn="just">
              <a:spcAft>
                <a:spcPts val="0"/>
              </a:spcAft>
            </a:pP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pl-PL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	gimnazjum </a:t>
            </a: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sportowe, gimnazjum mistrzostwa sportowego lub gimnazjum ogólnodostępne z oddziałami sportowymi.</a:t>
            </a:r>
            <a:endParaRPr lang="pl-PL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45766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1727" y="2213786"/>
            <a:ext cx="1153390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ctr">
              <a:spcAft>
                <a:spcPts val="0"/>
              </a:spcAft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Dziękuję </a:t>
            </a:r>
          </a:p>
          <a:p>
            <a:pPr indent="180340" algn="ctr">
              <a:spcAft>
                <a:spcPts val="0"/>
              </a:spcAft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 </a:t>
            </a:r>
          </a:p>
          <a:p>
            <a:pPr indent="180340" algn="ctr">
              <a:spcAft>
                <a:spcPts val="0"/>
              </a:spcAft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uwagę</a:t>
            </a:r>
            <a:endParaRPr lang="pl-PL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584658"/>
      </p:ext>
    </p:extLst>
  </p:cSld>
  <p:clrMapOvr>
    <a:masterClrMapping/>
  </p:clrMapOvr>
</p:sld>
</file>

<file path=ppt/theme/theme1.xml><?xml version="1.0" encoding="utf-8"?>
<a:theme xmlns:a="http://schemas.openxmlformats.org/drawingml/2006/main" name="Para">
  <a:themeElements>
    <a:clrScheme name="Par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Para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1_Para">
  <a:themeElements>
    <a:clrScheme name="Par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Para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TM04033937[[fn=Para]]</Template>
  <TotalTime>802</TotalTime>
  <Words>6512</Words>
  <Application>Microsoft Office PowerPoint</Application>
  <PresentationFormat>Niestandardowy</PresentationFormat>
  <Paragraphs>218</Paragraphs>
  <Slides>94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94</vt:i4>
      </vt:variant>
    </vt:vector>
  </HeadingPairs>
  <TitlesOfParts>
    <vt:vector size="96" baseType="lpstr">
      <vt:lpstr>Para</vt:lpstr>
      <vt:lpstr>1_Para</vt:lpstr>
      <vt:lpstr>Ruch kadrowy  w szkołach  w okresie reformy oświaty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Ruch kadrowy w szkołach w okresie reformy oświaty</dc:title>
  <dc:creator>Maria Górka</dc:creator>
  <cp:lastModifiedBy>OKPCEN</cp:lastModifiedBy>
  <cp:revision>56</cp:revision>
  <dcterms:created xsi:type="dcterms:W3CDTF">2017-02-09T18:20:11Z</dcterms:created>
  <dcterms:modified xsi:type="dcterms:W3CDTF">2017-03-07T08:57:23Z</dcterms:modified>
</cp:coreProperties>
</file>