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handoutMasterIdLst>
    <p:handoutMasterId r:id="rId35"/>
  </p:handoutMasterIdLst>
  <p:sldIdLst>
    <p:sldId id="256" r:id="rId2"/>
    <p:sldId id="373" r:id="rId3"/>
    <p:sldId id="370" r:id="rId4"/>
    <p:sldId id="371" r:id="rId5"/>
    <p:sldId id="372" r:id="rId6"/>
    <p:sldId id="378" r:id="rId7"/>
    <p:sldId id="332" r:id="rId8"/>
    <p:sldId id="375" r:id="rId9"/>
    <p:sldId id="377" r:id="rId10"/>
    <p:sldId id="342" r:id="rId11"/>
    <p:sldId id="346" r:id="rId12"/>
    <p:sldId id="344" r:id="rId13"/>
    <p:sldId id="351" r:id="rId14"/>
    <p:sldId id="352" r:id="rId15"/>
    <p:sldId id="353" r:id="rId16"/>
    <p:sldId id="364" r:id="rId17"/>
    <p:sldId id="362" r:id="rId18"/>
    <p:sldId id="347" r:id="rId19"/>
    <p:sldId id="354" r:id="rId20"/>
    <p:sldId id="355" r:id="rId21"/>
    <p:sldId id="356" r:id="rId22"/>
    <p:sldId id="357" r:id="rId23"/>
    <p:sldId id="358" r:id="rId24"/>
    <p:sldId id="360" r:id="rId25"/>
    <p:sldId id="361" r:id="rId26"/>
    <p:sldId id="363" r:id="rId27"/>
    <p:sldId id="317" r:id="rId28"/>
    <p:sldId id="325" r:id="rId29"/>
    <p:sldId id="326" r:id="rId30"/>
    <p:sldId id="327" r:id="rId31"/>
    <p:sldId id="328" r:id="rId32"/>
    <p:sldId id="273" r:id="rId3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BCE29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21" autoAdjust="0"/>
  </p:normalViewPr>
  <p:slideViewPr>
    <p:cSldViewPr>
      <p:cViewPr varScale="1">
        <p:scale>
          <a:sx n="64" d="100"/>
          <a:sy n="64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l-PL" smtClean="0"/>
              <a:t>Szkoła Sanatoryjna w Rymanowie Zdroju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EDA1A-FD0C-45A1-B823-0908C66F5BC2}" type="datetimeFigureOut">
              <a:rPr lang="pl-PL" smtClean="0"/>
              <a:pPr/>
              <a:t>2017-02-26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F388B5-9A9E-4F0C-94F4-FDEA8C3A814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l-PL" smtClean="0"/>
              <a:t>Szkoła Sanatoryjna w Rymanowie Zdroju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FAD33-DEF3-4D99-968A-12D55114F2E2}" type="datetimeFigureOut">
              <a:rPr lang="pl-PL" smtClean="0"/>
              <a:pPr/>
              <a:t>2017-02-26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640D8E-B38B-4BA2-98E6-784E7C53EE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l-PL" smtClean="0"/>
              <a:t>Szkoła Sanatoryjna w Rymanowie Zdroju</a:t>
            </a:r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5" name="Symbol zastępczy nagłówka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l-PL" smtClean="0"/>
              <a:t>Szkoła Sanatoryjna w Rymanowie Zdroju</a:t>
            </a:r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l-PL" smtClean="0"/>
              <a:t>Szkoła Sanatoryjna w Rymanowie Zdroju</a:t>
            </a:r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5" name="Symbol zastępczy nagłówka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l-PL" smtClean="0"/>
              <a:t>Szkoła Sanatoryjna w Rymanowie Zdroju</a:t>
            </a:r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CFC2995-1490-4E25-A550-74749C712076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Prostokąt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Łącznik prosty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Łącznik prosty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Prostokąt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5E254F-0D8B-424A-86E2-7BB5AA8BD0E5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AA70DB1-DB6C-42CA-A8C0-6C94EBCD5157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Łącznik prosty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rostokąt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Łącznik prosty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72046-1437-4A1A-9646-5BD72392AC7A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D434-BA9D-481F-9680-754D749E2E2F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D615A4-C0DE-4709-97F5-8F17CBDDFFC7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E1D31-BF99-49C3-9EDA-A9FFB30D3526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7F841DE-667F-4092-B3DC-6419A82757F6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3" name="Symbol zastępczy stopki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4D1965C-02D8-4E15-8B98-88D29961C52B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2AEF0-2456-4DBE-AA84-54F1C22F77B4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C68AB-30E0-4D9C-898A-3D89D5256B60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4545085-761E-4E3D-B025-67EAF8541D1E}" type="datetime1">
              <a:rPr lang="pl-PL" smtClean="0"/>
              <a:pPr/>
              <a:t>2017-02-26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E188E79-B52D-41CC-B145-8920BA45859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0"/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pn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pn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s-rymanow.pl/" TargetMode="External"/><Relationship Id="rId2" Type="http://schemas.openxmlformats.org/officeDocument/2006/relationships/hyperlink" Target="http://www.uzdrowisko-rymanow.com.pl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47664" y="3140968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pl-PL" sz="5400" dirty="0" smtClean="0"/>
              <a:t>Rymanów Zdrój</a:t>
            </a:r>
            <a:endParaRPr lang="pl-PL" sz="54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5013176"/>
            <a:ext cx="8064896" cy="1371600"/>
          </a:xfrm>
        </p:spPr>
        <p:txBody>
          <a:bodyPr>
            <a:normAutofit/>
          </a:bodyPr>
          <a:lstStyle/>
          <a:p>
            <a:pPr algn="ctr"/>
            <a:r>
              <a:rPr lang="pl-PL" sz="4000" dirty="0" smtClean="0"/>
              <a:t>Podkarpacka Stolica Dzieci</a:t>
            </a:r>
            <a:endParaRPr lang="pl-PL" sz="4000" dirty="0"/>
          </a:p>
        </p:txBody>
      </p:sp>
      <p:pic>
        <p:nvPicPr>
          <p:cNvPr id="4" name="Obraz 3" descr="F1000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196752"/>
            <a:ext cx="4776104" cy="2808312"/>
          </a:xfrm>
          <a:prstGeom prst="rect">
            <a:avLst/>
          </a:prstGeom>
        </p:spPr>
      </p:pic>
      <p:pic>
        <p:nvPicPr>
          <p:cNvPr id="6" name="Obraz 5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56322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560" y="260648"/>
            <a:ext cx="7848872" cy="2592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000" b="1" dirty="0" smtClean="0"/>
              <a:t>Rymanów Zdrój</a:t>
            </a:r>
          </a:p>
          <a:p>
            <a:pPr marL="0" indent="0">
              <a:buNone/>
            </a:pPr>
            <a:r>
              <a:rPr lang="pl-PL" sz="2000" dirty="0" smtClean="0"/>
              <a:t>jest jedynym miejscem na Podkarpaciu, gdzie dzieci mogą bezpłatnie korzystać z lecznictwa uzdrowiskowego. </a:t>
            </a:r>
          </a:p>
          <a:p>
            <a:pPr marL="0" indent="0">
              <a:buNone/>
            </a:pPr>
            <a:r>
              <a:rPr lang="pl-PL" sz="2000" dirty="0" smtClean="0"/>
              <a:t>Leczenie to, ma cechy swoiste, odróżniające je od lecznictwa prowadzonego w innych zakładach zdrowotnych. </a:t>
            </a:r>
          </a:p>
          <a:p>
            <a:pPr marL="0" indent="0" algn="ctr">
              <a:buNone/>
            </a:pPr>
            <a:endParaRPr lang="pl-PL" sz="2000" dirty="0" smtClean="0"/>
          </a:p>
          <a:p>
            <a:pPr marL="0" indent="0" algn="ctr">
              <a:buNone/>
            </a:pPr>
            <a:endParaRPr lang="pl-PL" sz="2000" dirty="0" smtClean="0"/>
          </a:p>
        </p:txBody>
      </p:sp>
      <p:pic>
        <p:nvPicPr>
          <p:cNvPr id="5" name="Obraz 4" descr="IMG_15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64296"/>
            <a:ext cx="3803915" cy="2852936"/>
          </a:xfrm>
          <a:prstGeom prst="rect">
            <a:avLst/>
          </a:prstGeom>
        </p:spPr>
      </p:pic>
      <p:pic>
        <p:nvPicPr>
          <p:cNvPr id="9" name="Obraz 8" descr="IMG_15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636912"/>
            <a:ext cx="3995936" cy="2996952"/>
          </a:xfrm>
          <a:prstGeom prst="rect">
            <a:avLst/>
          </a:prstGeom>
        </p:spPr>
      </p:pic>
      <p:pic>
        <p:nvPicPr>
          <p:cNvPr id="10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11" name="Obraz 10" descr="logo_720.jpg"/>
          <p:cNvPicPr>
            <a:picLocks noChangeAspect="1"/>
          </p:cNvPicPr>
          <p:nvPr/>
        </p:nvPicPr>
        <p:blipFill>
          <a:blip r:embed="rId6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04800" y="285728"/>
            <a:ext cx="8124852" cy="1785950"/>
          </a:xfrm>
        </p:spPr>
        <p:txBody>
          <a:bodyPr>
            <a:normAutofit fontScale="92500" lnSpcReduction="20000"/>
          </a:bodyPr>
          <a:lstStyle/>
          <a:p>
            <a:endParaRPr lang="pl-PL" dirty="0" smtClean="0"/>
          </a:p>
          <a:p>
            <a:endParaRPr lang="pl-PL" dirty="0" smtClean="0"/>
          </a:p>
          <a:p>
            <a:pPr marL="0" indent="0" algn="ctr">
              <a:buNone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Profil leczniczy Rymanowa Zdroju </a:t>
            </a:r>
          </a:p>
          <a:p>
            <a:pPr marL="0" indent="0" algn="ctr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jest oparty na szczególnych walorach klimatu </a:t>
            </a:r>
          </a:p>
          <a:p>
            <a:pPr marL="0" indent="0" algn="ctr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i wód mineralnych. </a:t>
            </a:r>
          </a:p>
          <a:p>
            <a:endParaRPr lang="pl-PL" dirty="0"/>
          </a:p>
        </p:txBody>
      </p:sp>
      <p:pic>
        <p:nvPicPr>
          <p:cNvPr id="7" name="Symbol zastępczy zawartości 6" descr="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16832"/>
            <a:ext cx="3168352" cy="2112235"/>
          </a:xfrm>
        </p:spPr>
      </p:pic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 l="8269" t="26656" r="37394" b="25356"/>
          <a:stretch>
            <a:fillRect/>
          </a:stretch>
        </p:blipFill>
        <p:spPr bwMode="auto">
          <a:xfrm>
            <a:off x="5508104" y="1772816"/>
            <a:ext cx="3438659" cy="242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 l="7678" t="30269" r="36804" b="26911"/>
          <a:stretch>
            <a:fillRect/>
          </a:stretch>
        </p:blipFill>
        <p:spPr bwMode="auto">
          <a:xfrm>
            <a:off x="2699792" y="3717032"/>
            <a:ext cx="3744416" cy="2310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642918"/>
            <a:ext cx="8686800" cy="543720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Unikalność klimatu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polega na tym, że wykazuje on cechy klimatu górskiego, a dzięki znacznej zawartości jodu również cechy klimatu morskiego. </a:t>
            </a:r>
          </a:p>
          <a:p>
            <a:pPr marL="0" indent="0">
              <a:buNone/>
            </a:pPr>
            <a:endParaRPr lang="pl-PL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Klimat ten charakteryzuje się dużą zawartością ozonu, soli oraz względnie wysoką wilgotnością powietrza.</a:t>
            </a:r>
          </a:p>
          <a:p>
            <a:pPr marL="0" indent="0">
              <a:buNone/>
            </a:pPr>
            <a:endParaRPr lang="pl-PL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Mikroklimat Rymanowa Zdroju ma działanie silnie bodźcowe. 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 </a:t>
            </a:r>
          </a:p>
          <a:p>
            <a:endParaRPr lang="pl-PL" dirty="0"/>
          </a:p>
        </p:txBody>
      </p:sp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85720" y="476672"/>
            <a:ext cx="3786214" cy="5400600"/>
          </a:xfrm>
        </p:spPr>
        <p:txBody>
          <a:bodyPr>
            <a:normAutofit/>
          </a:bodyPr>
          <a:lstStyle/>
          <a:p>
            <a:pPr marL="0" indent="174625">
              <a:buNone/>
            </a:pP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Wody mineralne leczą choroby: </a:t>
            </a:r>
          </a:p>
          <a:p>
            <a:pPr marL="0" indent="0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wieku dziecięcego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układu oddechowego, </a:t>
            </a:r>
          </a:p>
          <a:p>
            <a:pPr marL="0" indent="0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układu krążenia, </a:t>
            </a:r>
          </a:p>
          <a:p>
            <a:pPr marL="0" indent="0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przemiany materii, </a:t>
            </a:r>
          </a:p>
          <a:p>
            <a:pPr marL="0" indent="0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gruczołów wydzielania wewnętrznego, </a:t>
            </a:r>
          </a:p>
          <a:p>
            <a:pPr marL="0" indent="0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tętnic, </a:t>
            </a:r>
          </a:p>
          <a:p>
            <a:pPr marL="0" indent="0"/>
            <a:endParaRPr lang="pl-PL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pl-PL" dirty="0"/>
          </a:p>
        </p:txBody>
      </p:sp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 l="6156" t="26917" r="35375" b="23077"/>
          <a:stretch>
            <a:fillRect/>
          </a:stretch>
        </p:blipFill>
        <p:spPr bwMode="auto">
          <a:xfrm>
            <a:off x="4211960" y="332656"/>
            <a:ext cx="463066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 l="4725" t="26578" r="33851" b="21743"/>
          <a:stretch>
            <a:fillRect/>
          </a:stretch>
        </p:blipFill>
        <p:spPr bwMode="auto">
          <a:xfrm>
            <a:off x="4211960" y="3573015"/>
            <a:ext cx="3528392" cy="2374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1143000"/>
          </a:xfrm>
        </p:spPr>
        <p:txBody>
          <a:bodyPr/>
          <a:lstStyle/>
          <a:p>
            <a:r>
              <a:rPr lang="pl-PL" b="1" dirty="0" smtClean="0"/>
              <a:t>Profil leczniczy Rymanowa Zdroju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995120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pl-PL" dirty="0" smtClean="0"/>
          </a:p>
          <a:p>
            <a:pPr marL="342900" indent="-342900">
              <a:buAutoNum type="arabicPeriod"/>
            </a:pPr>
            <a:r>
              <a:rPr lang="pl-PL" dirty="0" smtClean="0"/>
              <a:t>Choroby górnych i dolnych dróg oddechowych;</a:t>
            </a:r>
          </a:p>
          <a:p>
            <a:pPr marL="342900" indent="-342900">
              <a:buAutoNum type="arabicPeriod"/>
            </a:pPr>
            <a:r>
              <a:rPr lang="pl-PL" dirty="0" smtClean="0"/>
              <a:t>Choroby ortopedyczno – urazowe:  </a:t>
            </a:r>
            <a:r>
              <a:rPr lang="pl-PL" i="1" dirty="0" smtClean="0"/>
              <a:t>skoliozy, wady postawy, wrodzone i nabyte deformacje układu ruchu</a:t>
            </a:r>
            <a:r>
              <a:rPr lang="pl-PL" dirty="0" smtClean="0"/>
              <a:t>; </a:t>
            </a:r>
          </a:p>
          <a:p>
            <a:pPr marL="342900" indent="-342900">
              <a:buFont typeface="Wingdings"/>
              <a:buAutoNum type="arabicPeriod"/>
            </a:pPr>
            <a:r>
              <a:rPr lang="pl-PL" dirty="0" smtClean="0"/>
              <a:t>Choroby reumatologiczne;</a:t>
            </a:r>
          </a:p>
          <a:p>
            <a:pPr marL="342900" indent="-342900">
              <a:buAutoNum type="arabicPeriod"/>
            </a:pPr>
            <a:r>
              <a:rPr lang="pl-PL" dirty="0" smtClean="0"/>
              <a:t>Choroby nerek i dróg moczowych</a:t>
            </a:r>
          </a:p>
          <a:p>
            <a:pPr marL="342900" indent="-342900">
              <a:buAutoNum type="arabicPeriod"/>
            </a:pPr>
            <a:r>
              <a:rPr lang="pl-PL" dirty="0" smtClean="0"/>
              <a:t>Otyłość</a:t>
            </a:r>
          </a:p>
          <a:p>
            <a:endParaRPr lang="pl-PL" dirty="0"/>
          </a:p>
        </p:txBody>
      </p:sp>
      <p:pic>
        <p:nvPicPr>
          <p:cNvPr id="5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6" name="Obraz 5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pl-PL" sz="2700" b="1" dirty="0" smtClean="0">
                <a:latin typeface="Times New Roman" pitchFamily="18" charset="0"/>
                <a:cs typeface="Times New Roman" pitchFamily="18" charset="0"/>
              </a:rPr>
              <a:t>Choroby przewlekłe stanowią jeden z najważniejszych problemów społecznych, także na Podkarpaciu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Symbol zastępczy zawartości 3" descr="DSC_05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95936" y="1412776"/>
            <a:ext cx="4983063" cy="3600400"/>
          </a:xfrm>
          <a:prstGeom prst="rect">
            <a:avLst/>
          </a:prstGeom>
        </p:spPr>
      </p:pic>
      <p:sp>
        <p:nvSpPr>
          <p:cNvPr id="6" name="Symbol zastępczy zawartości 2"/>
          <p:cNvSpPr txBox="1">
            <a:spLocks/>
          </p:cNvSpPr>
          <p:nvPr/>
        </p:nvSpPr>
        <p:spPr>
          <a:xfrm>
            <a:off x="251520" y="1196752"/>
            <a:ext cx="4104456" cy="345638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endParaRPr lang="pl-PL" sz="2000" b="1" dirty="0" smtClean="0">
              <a:solidFill>
                <a:schemeClr val="tx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95536" y="1412776"/>
            <a:ext cx="363691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Lecznictwo uzdrowiskowe zwiększa efektywność leczenia farmakologicznego, </a:t>
            </a:r>
          </a:p>
          <a:p>
            <a:endParaRPr lang="pl-PL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Kuracja uzdrowiskowa stosowana z odpowiednią częstotliwością </a:t>
            </a:r>
          </a:p>
          <a:p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nie tylko leczy choroby przewlekłe, ale  również zapobiega rozwojowi tych chorób.  </a:t>
            </a:r>
          </a:p>
          <a:p>
            <a:endParaRPr lang="pl-PL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pl-PL" dirty="0"/>
          </a:p>
        </p:txBody>
      </p:sp>
      <p:pic>
        <p:nvPicPr>
          <p:cNvPr id="7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95536" y="620688"/>
            <a:ext cx="4248472" cy="446449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Najważniejsze zabiegi w Rymanowie Zdroju to:</a:t>
            </a:r>
          </a:p>
          <a:p>
            <a:pPr lvl="0">
              <a:buNone/>
            </a:pP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kąpiele mineralne,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kąpiele kwasowęglowe, 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zawijania borowinowe, 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inhalacje, 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fizykoterapia 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gimnastyka lecznicza, 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masaż ręczny, </a:t>
            </a:r>
          </a:p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światło i elektroterapia. </a:t>
            </a:r>
          </a:p>
          <a:p>
            <a:endParaRPr lang="pl-PL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8087" t="23813" r="27150" b="8901"/>
          <a:stretch>
            <a:fillRect/>
          </a:stretch>
        </p:blipFill>
        <p:spPr bwMode="auto">
          <a:xfrm>
            <a:off x="4427984" y="836712"/>
            <a:ext cx="376847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692696"/>
            <a:ext cx="3682752" cy="4873752"/>
          </a:xfrm>
        </p:spPr>
        <p:txBody>
          <a:bodyPr>
            <a:normAutofit lnSpcReduction="10000"/>
          </a:bodyPr>
          <a:lstStyle/>
          <a:p>
            <a:r>
              <a:rPr lang="pl-PL" altLang="pl-PL" sz="2000" dirty="0" smtClean="0"/>
              <a:t>Metody jakimi posługuje się lecznictwo uzdrowiskowe mają charakter bodźców. </a:t>
            </a:r>
          </a:p>
          <a:p>
            <a:r>
              <a:rPr lang="pl-PL" altLang="pl-PL" sz="2000" dirty="0" smtClean="0"/>
              <a:t>Jeżeli stosowanie bodźców pod postacią serii zabiegów jest systematyczne to w organizmie chorego następuje stopniowe przestrojenie w kierunku przywrócenia zdrowia i sprawności </a:t>
            </a:r>
          </a:p>
          <a:p>
            <a:r>
              <a:rPr lang="pl-PL" altLang="pl-PL" sz="2000" dirty="0" smtClean="0"/>
              <a:t>Wyniki lecznicze powstają wolno i stopniowo, ale są trwalsze w stosunku do innych metod leczniczych</a:t>
            </a:r>
            <a:endParaRPr lang="pl-PL" sz="2000" dirty="0"/>
          </a:p>
        </p:txBody>
      </p:sp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6" name="Obraz 5" descr="Zabiegi i klasa 005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764704"/>
            <a:ext cx="3600367" cy="2401417"/>
          </a:xfrm>
          <a:prstGeom prst="rect">
            <a:avLst/>
          </a:prstGeom>
        </p:spPr>
      </p:pic>
      <p:pic>
        <p:nvPicPr>
          <p:cNvPr id="7" name="Obraz 6" descr="Zabiegi i klasa 014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3968" y="3356992"/>
            <a:ext cx="3562656" cy="237626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7488832" cy="4441704"/>
          </a:xfrm>
        </p:spPr>
        <p:txBody>
          <a:bodyPr/>
          <a:lstStyle/>
          <a:p>
            <a:pPr marL="0" indent="0" algn="ctr">
              <a:buNone/>
            </a:pPr>
            <a:r>
              <a:rPr lang="pl-PL" sz="2000" b="1" dirty="0"/>
              <a:t>W </a:t>
            </a:r>
            <a:r>
              <a:rPr lang="pl-PL" sz="2000" b="1" dirty="0" smtClean="0"/>
              <a:t>Uzdrowisku Rymanów działa Zespół Szkół, </a:t>
            </a:r>
          </a:p>
          <a:p>
            <a:pPr marL="0" indent="0" algn="ctr">
              <a:buNone/>
            </a:pPr>
            <a:r>
              <a:rPr lang="pl-PL" sz="1800" dirty="0" smtClean="0"/>
              <a:t>szkoła sanatoryjna z </a:t>
            </a:r>
            <a:r>
              <a:rPr lang="pl-PL" sz="1800" dirty="0"/>
              <a:t>wieloletnią historią i tradycją, zorganizowana </a:t>
            </a:r>
            <a:r>
              <a:rPr lang="pl-PL" sz="1800" dirty="0" smtClean="0"/>
              <a:t>w </a:t>
            </a:r>
            <a:r>
              <a:rPr lang="pl-PL" sz="1800" dirty="0"/>
              <a:t>szpitalu uzdrowiskowym „Zimowit”. </a:t>
            </a:r>
          </a:p>
          <a:p>
            <a:pPr algn="ctr">
              <a:buNone/>
            </a:pPr>
            <a:endParaRPr lang="pl-PL" sz="1400" b="1" dirty="0" smtClean="0"/>
          </a:p>
          <a:p>
            <a:pPr algn="ctr">
              <a:buNone/>
            </a:pPr>
            <a:r>
              <a:rPr lang="pl-PL" sz="1600" b="1" dirty="0" smtClean="0"/>
              <a:t>Misja szkoły: </a:t>
            </a:r>
          </a:p>
          <a:p>
            <a:pPr algn="ctr">
              <a:buNone/>
            </a:pPr>
            <a:r>
              <a:rPr lang="pl-PL" sz="1600" b="1" i="1" dirty="0" smtClean="0"/>
              <a:t>Pomoc choremu dziecku w przezwyciężaniu trudności spowodowanych przewlekłą chorobą</a:t>
            </a:r>
            <a:endParaRPr lang="pl-PL" sz="1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7317" t="38437" r="46119" b="29715"/>
          <a:stretch>
            <a:fillRect/>
          </a:stretch>
        </p:blipFill>
        <p:spPr bwMode="auto">
          <a:xfrm>
            <a:off x="4644008" y="2852936"/>
            <a:ext cx="4171498" cy="228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 descr="TURNUS 2.10-29.10..2014. 218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52936"/>
            <a:ext cx="4385274" cy="2924944"/>
          </a:xfrm>
          <a:prstGeom prst="rect">
            <a:avLst/>
          </a:prstGeom>
        </p:spPr>
      </p:pic>
      <p:pic>
        <p:nvPicPr>
          <p:cNvPr id="9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10" name="Obraz 9" descr="logo_720.jpg"/>
          <p:cNvPicPr>
            <a:picLocks noChangeAspect="1"/>
          </p:cNvPicPr>
          <p:nvPr/>
        </p:nvPicPr>
        <p:blipFill>
          <a:blip r:embed="rId5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560" y="404664"/>
            <a:ext cx="7848872" cy="25922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sz="2200" b="1" dirty="0"/>
              <a:t>Zespół </a:t>
            </a:r>
            <a:r>
              <a:rPr lang="pl-PL" sz="2200" b="1" dirty="0" smtClean="0"/>
              <a:t>Szkół w Rymanowie Zdroju zapewnia </a:t>
            </a:r>
            <a:r>
              <a:rPr lang="pl-PL" sz="2200" b="1" dirty="0"/>
              <a:t>młodym </a:t>
            </a:r>
            <a:r>
              <a:rPr lang="pl-PL" sz="2200" b="1" dirty="0" smtClean="0"/>
              <a:t>kuracjuszom ciągłość </a:t>
            </a:r>
            <a:r>
              <a:rPr lang="pl-PL" sz="2200" b="1" dirty="0"/>
              <a:t>nauki podczas </a:t>
            </a:r>
            <a:r>
              <a:rPr lang="pl-PL" sz="2200" b="1" dirty="0" smtClean="0"/>
              <a:t>pobytu w sanatorium.  </a:t>
            </a:r>
          </a:p>
          <a:p>
            <a:pPr marL="0" indent="0">
              <a:buNone/>
            </a:pPr>
            <a:endParaRPr lang="pl-PL" sz="2200" b="1" dirty="0" smtClean="0"/>
          </a:p>
          <a:p>
            <a:r>
              <a:rPr lang="pl-PL" sz="2000" dirty="0" smtClean="0"/>
              <a:t>Uczymy wszystkich przedmiotów. </a:t>
            </a:r>
          </a:p>
          <a:p>
            <a:r>
              <a:rPr lang="pl-PL" sz="2000" dirty="0" smtClean="0"/>
              <a:t>Organizujemy egzaminy gimnazjalne.</a:t>
            </a:r>
          </a:p>
          <a:p>
            <a:r>
              <a:rPr lang="pl-PL" sz="2000" dirty="0" smtClean="0"/>
              <a:t>Prowadzimy zajęcia wychowawcze, artystyczne rekreacyjne.</a:t>
            </a:r>
          </a:p>
          <a:p>
            <a:pPr marL="0" indent="0">
              <a:buNone/>
            </a:pPr>
            <a:endParaRPr lang="pl-PL" sz="2000" b="1" dirty="0" smtClean="0"/>
          </a:p>
          <a:p>
            <a:pPr marL="0" indent="0">
              <a:buNone/>
            </a:pPr>
            <a:r>
              <a:rPr lang="pl-PL" sz="2000" b="1" dirty="0" smtClean="0"/>
              <a:t>Każdy uczeń wyjeżdżając z sanatorium otrzymuje zaświadczenie o spełnianiu obowiązku szkolnego wraz z wykazem uzyskanych ocen</a:t>
            </a:r>
          </a:p>
          <a:p>
            <a:endParaRPr lang="pl-PL" dirty="0"/>
          </a:p>
        </p:txBody>
      </p:sp>
      <p:pic>
        <p:nvPicPr>
          <p:cNvPr id="9" name="Obraz 8" descr="logo_720.jpg"/>
          <p:cNvPicPr>
            <a:picLocks noChangeAspect="1"/>
          </p:cNvPicPr>
          <p:nvPr/>
        </p:nvPicPr>
        <p:blipFill>
          <a:blip r:embed="rId2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10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11" name="Obraz 10" descr="DSC_05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284984"/>
            <a:ext cx="3995936" cy="2413595"/>
          </a:xfrm>
          <a:prstGeom prst="rect">
            <a:avLst/>
          </a:prstGeom>
        </p:spPr>
      </p:pic>
      <p:pic>
        <p:nvPicPr>
          <p:cNvPr id="14" name="Obraz 13" descr="DSC_05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284984"/>
            <a:ext cx="3888432" cy="2540935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692696"/>
            <a:ext cx="7992888" cy="2520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000" b="1" dirty="0" smtClean="0">
                <a:solidFill>
                  <a:schemeClr val="accent2"/>
                </a:solidFill>
              </a:rPr>
              <a:t>W skład Zespołu Szkół w Rymanowie Zdroju wchodzą</a:t>
            </a:r>
          </a:p>
          <a:p>
            <a:pPr algn="ctr">
              <a:buNone/>
            </a:pPr>
            <a:endParaRPr lang="pl-PL" sz="2000" b="1" dirty="0" smtClean="0"/>
          </a:p>
          <a:p>
            <a:r>
              <a:rPr lang="pl-PL" sz="2000" b="1" dirty="0" smtClean="0"/>
              <a:t>Oddział przedszkolny </a:t>
            </a:r>
            <a:r>
              <a:rPr lang="pl-PL" sz="2000" b="1" dirty="0" smtClean="0"/>
              <a:t>(zerówka)</a:t>
            </a:r>
            <a:r>
              <a:rPr lang="pl-PL" sz="2000" dirty="0" smtClean="0"/>
              <a:t> </a:t>
            </a:r>
            <a:endParaRPr lang="pl-PL" sz="2000" dirty="0" smtClean="0"/>
          </a:p>
          <a:p>
            <a:pPr>
              <a:buNone/>
            </a:pPr>
            <a:r>
              <a:rPr lang="pl-PL" dirty="0"/>
              <a:t> </a:t>
            </a:r>
          </a:p>
        </p:txBody>
      </p:sp>
      <p:pic>
        <p:nvPicPr>
          <p:cNvPr id="8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9" name="Obraz 8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6" name="Obraz 5" descr="DSC_05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420888"/>
            <a:ext cx="4286334" cy="295232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l="12403" t="25839" r="11998" b="9931"/>
          <a:stretch>
            <a:fillRect/>
          </a:stretch>
        </p:blipFill>
        <p:spPr bwMode="auto">
          <a:xfrm>
            <a:off x="4644008" y="2420888"/>
            <a:ext cx="4306409" cy="292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467600" cy="5853264"/>
          </a:xfrm>
        </p:spPr>
        <p:txBody>
          <a:bodyPr/>
          <a:lstStyle/>
          <a:p>
            <a:r>
              <a:rPr lang="pl-PL" dirty="0" smtClean="0"/>
              <a:t>Szkoła podstawowa</a:t>
            </a:r>
            <a:endParaRPr lang="pl-PL" dirty="0"/>
          </a:p>
        </p:txBody>
      </p:sp>
      <p:pic>
        <p:nvPicPr>
          <p:cNvPr id="4" name="Obraz 3" descr="DSC_0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44824"/>
            <a:ext cx="3960744" cy="2880320"/>
          </a:xfrm>
          <a:prstGeom prst="rect">
            <a:avLst/>
          </a:prstGeom>
        </p:spPr>
      </p:pic>
      <p:pic>
        <p:nvPicPr>
          <p:cNvPr id="6" name="Obraz 5" descr="DSC_04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844824"/>
            <a:ext cx="4081439" cy="2902259"/>
          </a:xfrm>
          <a:prstGeom prst="rect">
            <a:avLst/>
          </a:prstGeom>
        </p:spPr>
      </p:pic>
      <p:pic>
        <p:nvPicPr>
          <p:cNvPr id="7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5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467600" cy="5853264"/>
          </a:xfrm>
        </p:spPr>
        <p:txBody>
          <a:bodyPr/>
          <a:lstStyle/>
          <a:p>
            <a:r>
              <a:rPr lang="pl-PL" dirty="0" smtClean="0"/>
              <a:t>Gimnazjum</a:t>
            </a:r>
            <a:endParaRPr lang="pl-PL" dirty="0"/>
          </a:p>
        </p:txBody>
      </p:sp>
      <p:pic>
        <p:nvPicPr>
          <p:cNvPr id="7" name="Obraz 6" descr="DSC_04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4630921" cy="3024336"/>
          </a:xfrm>
          <a:prstGeom prst="rect">
            <a:avLst/>
          </a:prstGeom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9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10" name="Obraz 9" descr="Zabiegi i klasa 0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3848" y="3068622"/>
            <a:ext cx="4536504" cy="3024336"/>
          </a:xfrm>
          <a:prstGeom prst="rect">
            <a:avLst/>
          </a:prstGeom>
        </p:spPr>
      </p:pic>
      <p:pic>
        <p:nvPicPr>
          <p:cNvPr id="11" name="Obraz 10" descr="DSC_047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1268760"/>
            <a:ext cx="3779912" cy="2254231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7467600" cy="4873752"/>
          </a:xfrm>
        </p:spPr>
        <p:txBody>
          <a:bodyPr/>
          <a:lstStyle/>
          <a:p>
            <a:r>
              <a:rPr lang="pl-PL" dirty="0" smtClean="0"/>
              <a:t>Liceum </a:t>
            </a:r>
            <a:endParaRPr lang="pl-PL" dirty="0"/>
          </a:p>
        </p:txBody>
      </p:sp>
      <p:pic>
        <p:nvPicPr>
          <p:cNvPr id="4" name="Obraz 3" descr="Turnus 29.01-25.02 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901280"/>
            <a:ext cx="4463988" cy="2975992"/>
          </a:xfrm>
          <a:prstGeom prst="rect">
            <a:avLst/>
          </a:prstGeom>
        </p:spPr>
      </p:pic>
      <p:pic>
        <p:nvPicPr>
          <p:cNvPr id="5" name="Obraz 4" descr="IMG_00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476672"/>
            <a:ext cx="3803915" cy="2852936"/>
          </a:xfrm>
          <a:prstGeom prst="rect">
            <a:avLst/>
          </a:prstGeom>
        </p:spPr>
      </p:pic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7" name="Obraz 6" descr="logo_720.jpg"/>
          <p:cNvPicPr>
            <a:picLocks noChangeAspect="1"/>
          </p:cNvPicPr>
          <p:nvPr/>
        </p:nvPicPr>
        <p:blipFill>
          <a:blip r:embed="rId5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 l="27168" t="19933" r="18495" b="27650"/>
          <a:stretch>
            <a:fillRect/>
          </a:stretch>
        </p:blipFill>
        <p:spPr bwMode="auto">
          <a:xfrm>
            <a:off x="539552" y="1124744"/>
            <a:ext cx="3336709" cy="2575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7467600" cy="4873752"/>
          </a:xfrm>
        </p:spPr>
        <p:txBody>
          <a:bodyPr>
            <a:normAutofit/>
          </a:bodyPr>
          <a:lstStyle/>
          <a:p>
            <a:r>
              <a:rPr lang="pl-PL" sz="2000" dirty="0" smtClean="0"/>
              <a:t>Ze względu na specyfikę szkoły główny nacisk kładziemy na indywidualizację nauczania i umożliwienie uczniom realizację materiału ze szkoły macierzystej.</a:t>
            </a:r>
            <a:endParaRPr lang="pl-PL" sz="2000" dirty="0"/>
          </a:p>
        </p:txBody>
      </p:sp>
      <p:pic>
        <p:nvPicPr>
          <p:cNvPr id="4" name="Obraz 3" descr="DSC_0519.JPG"/>
          <p:cNvPicPr>
            <a:picLocks noChangeAspect="1"/>
          </p:cNvPicPr>
          <p:nvPr/>
        </p:nvPicPr>
        <p:blipFill>
          <a:blip r:embed="rId2" cstate="print"/>
          <a:srcRect t="642"/>
          <a:stretch>
            <a:fillRect/>
          </a:stretch>
        </p:blipFill>
        <p:spPr>
          <a:xfrm>
            <a:off x="395536" y="2564904"/>
            <a:ext cx="4752528" cy="3013511"/>
          </a:xfrm>
          <a:prstGeom prst="rect">
            <a:avLst/>
          </a:prstGeom>
        </p:spPr>
      </p:pic>
      <p:pic>
        <p:nvPicPr>
          <p:cNvPr id="5" name="Obraz 4" descr="DSC_05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340768"/>
            <a:ext cx="4046078" cy="2813966"/>
          </a:xfrm>
          <a:prstGeom prst="rect">
            <a:avLst/>
          </a:prstGeom>
        </p:spPr>
      </p:pic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7" name="Obraz 6" descr="logo_720.jpg"/>
          <p:cNvPicPr>
            <a:picLocks noChangeAspect="1"/>
          </p:cNvPicPr>
          <p:nvPr/>
        </p:nvPicPr>
        <p:blipFill>
          <a:blip r:embed="rId5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8424936" cy="4873752"/>
          </a:xfrm>
        </p:spPr>
        <p:txBody>
          <a:bodyPr>
            <a:normAutofit/>
          </a:bodyPr>
          <a:lstStyle/>
          <a:p>
            <a:r>
              <a:rPr lang="pl-PL" sz="2000" dirty="0" smtClean="0"/>
              <a:t>Rozkład dnia dziecka w czasie pobytu na leczeniu uzdrowiskowym jest dostosowany do specyfiki pobytu dziecka w zakładzie leczniczym. </a:t>
            </a:r>
          </a:p>
          <a:p>
            <a:r>
              <a:rPr lang="pl-PL" sz="2000" dirty="0" smtClean="0"/>
              <a:t>Lekcje i zajęcia pozalekcyjne są organizowane w takim czasie, aby nie kolidowały z czasem zabiegów leczniczych i posiłków</a:t>
            </a:r>
            <a:endParaRPr lang="pl-PL" sz="2000" dirty="0"/>
          </a:p>
        </p:txBody>
      </p:sp>
      <p:pic>
        <p:nvPicPr>
          <p:cNvPr id="4" name="Obraz 3" descr="Zabiegi i klasa 005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276872"/>
            <a:ext cx="3600367" cy="2401417"/>
          </a:xfrm>
          <a:prstGeom prst="rect">
            <a:avLst/>
          </a:prstGeom>
        </p:spPr>
      </p:pic>
      <p:pic>
        <p:nvPicPr>
          <p:cNvPr id="6" name="Obraz 5" descr="Turnus od 24.03-20.04 0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988840"/>
            <a:ext cx="3168352" cy="211223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l="17225" t="28054" r="33754" b="23958"/>
          <a:stretch>
            <a:fillRect/>
          </a:stretch>
        </p:blipFill>
        <p:spPr bwMode="auto">
          <a:xfrm>
            <a:off x="3635896" y="3501008"/>
            <a:ext cx="3059832" cy="2396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9" name="Obraz 8" descr="logo_720.jpg"/>
          <p:cNvPicPr>
            <a:picLocks noChangeAspect="1"/>
          </p:cNvPicPr>
          <p:nvPr/>
        </p:nvPicPr>
        <p:blipFill>
          <a:blip r:embed="rId7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620688"/>
            <a:ext cx="8352928" cy="4153672"/>
          </a:xfrm>
        </p:spPr>
        <p:txBody>
          <a:bodyPr/>
          <a:lstStyle/>
          <a:p>
            <a:pPr marL="0" indent="0">
              <a:buNone/>
            </a:pPr>
            <a:r>
              <a:rPr lang="pl-PL" sz="2000" b="1" dirty="0"/>
              <a:t>W Zespole Szkół </a:t>
            </a:r>
            <a:r>
              <a:rPr lang="pl-PL" sz="2000" b="1" dirty="0" smtClean="0"/>
              <a:t>w Rymanowie Zdroju </a:t>
            </a:r>
          </a:p>
          <a:p>
            <a:pPr marL="0" indent="0">
              <a:buNone/>
            </a:pPr>
            <a:r>
              <a:rPr lang="pl-PL" sz="2000" b="1" dirty="0" smtClean="0"/>
              <a:t>działa pozalekcyjny </a:t>
            </a:r>
            <a:r>
              <a:rPr lang="pl-PL" sz="2000" b="1" dirty="0"/>
              <a:t>zespół zajęć </a:t>
            </a:r>
            <a:r>
              <a:rPr lang="pl-PL" sz="2000" b="1" dirty="0" smtClean="0"/>
              <a:t>wychowawczych. </a:t>
            </a:r>
            <a:endParaRPr lang="pl-PL" sz="2000" b="1" dirty="0" smtClean="0"/>
          </a:p>
          <a:p>
            <a:pPr marL="0" indent="0">
              <a:buNone/>
            </a:pPr>
            <a:r>
              <a:rPr lang="pl-PL" sz="2000" dirty="0" smtClean="0"/>
              <a:t>Zajęcia wychowawcze prowadzimy codziennie  </a:t>
            </a:r>
            <a:r>
              <a:rPr lang="pl-PL" sz="2000" dirty="0"/>
              <a:t>po </a:t>
            </a:r>
            <a:r>
              <a:rPr lang="pl-PL" sz="2000" dirty="0" smtClean="0"/>
              <a:t>lekcjach </a:t>
            </a:r>
            <a:r>
              <a:rPr lang="pl-PL" sz="2000" dirty="0"/>
              <a:t>oraz w dni wolne od nauki szkolnej -  tj. w soboty, niedziele, święta, </a:t>
            </a:r>
            <a:r>
              <a:rPr lang="pl-PL" sz="2000" dirty="0" smtClean="0"/>
              <a:t>ferie, </a:t>
            </a:r>
            <a:r>
              <a:rPr lang="pl-PL" sz="2000" dirty="0"/>
              <a:t>wakacje. </a:t>
            </a:r>
          </a:p>
          <a:p>
            <a:endParaRPr lang="pl-PL" dirty="0"/>
          </a:p>
        </p:txBody>
      </p:sp>
      <p:pic>
        <p:nvPicPr>
          <p:cNvPr id="9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11" name="Obraz 10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8" name="Obraz 7" descr="TURNUS 2.10-29.10..2014. 1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924944"/>
            <a:ext cx="3960440" cy="2640294"/>
          </a:xfrm>
          <a:prstGeom prst="rect">
            <a:avLst/>
          </a:prstGeom>
        </p:spPr>
      </p:pic>
      <p:pic>
        <p:nvPicPr>
          <p:cNvPr id="10" name="Obraz 9" descr="IMG_0943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2852936"/>
            <a:ext cx="3635896" cy="2726922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8280920" cy="4873752"/>
          </a:xfrm>
        </p:spPr>
        <p:txBody>
          <a:bodyPr/>
          <a:lstStyle/>
          <a:p>
            <a:pPr>
              <a:buNone/>
            </a:pPr>
            <a:r>
              <a:rPr lang="pl-PL" sz="1600" b="1" dirty="0" smtClean="0"/>
              <a:t>Wspomagając leczenie dziecka organizujemy: </a:t>
            </a:r>
          </a:p>
          <a:p>
            <a:r>
              <a:rPr lang="pl-PL" sz="1600" dirty="0" smtClean="0"/>
              <a:t>spacery, wycieczki krajoznawczo;</a:t>
            </a:r>
          </a:p>
          <a:p>
            <a:endParaRPr lang="pl-PL" dirty="0"/>
          </a:p>
        </p:txBody>
      </p:sp>
      <p:pic>
        <p:nvPicPr>
          <p:cNvPr id="4" name="Obraz 3" descr="TURNUS 28.10-25.11..2014. 005.jpg"/>
          <p:cNvPicPr>
            <a:picLocks noChangeAspect="1"/>
          </p:cNvPicPr>
          <p:nvPr/>
        </p:nvPicPr>
        <p:blipFill>
          <a:blip r:embed="rId2" cstate="print"/>
          <a:srcRect l="21429"/>
          <a:stretch>
            <a:fillRect/>
          </a:stretch>
        </p:blipFill>
        <p:spPr>
          <a:xfrm>
            <a:off x="1907704" y="3429000"/>
            <a:ext cx="3168352" cy="2688299"/>
          </a:xfrm>
          <a:prstGeom prst="rect">
            <a:avLst/>
          </a:prstGeom>
        </p:spPr>
      </p:pic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7" name="Obraz 6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11" name="Obraz 10" descr="TURNUS 4.09-2.10..2014. 0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1196752"/>
            <a:ext cx="3707902" cy="247193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 l="3511" t="28793" r="35623" b="18052"/>
          <a:stretch>
            <a:fillRect/>
          </a:stretch>
        </p:blipFill>
        <p:spPr bwMode="auto">
          <a:xfrm>
            <a:off x="4788024" y="1052736"/>
            <a:ext cx="3744416" cy="2616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7467600" cy="4873752"/>
          </a:xfrm>
        </p:spPr>
        <p:txBody>
          <a:bodyPr>
            <a:normAutofit/>
          </a:bodyPr>
          <a:lstStyle/>
          <a:p>
            <a:r>
              <a:rPr lang="pl-PL" sz="1600" dirty="0" smtClean="0"/>
              <a:t>Zajęcia plastyczne</a:t>
            </a:r>
            <a:endParaRPr lang="pl-PL" sz="1600" dirty="0"/>
          </a:p>
        </p:txBody>
      </p:sp>
      <p:pic>
        <p:nvPicPr>
          <p:cNvPr id="4" name="Obraz 3" descr="kartka ze szpitala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700808"/>
            <a:ext cx="3840427" cy="2880320"/>
          </a:xfrm>
          <a:prstGeom prst="rect">
            <a:avLst/>
          </a:prstGeom>
        </p:spPr>
      </p:pic>
      <p:pic>
        <p:nvPicPr>
          <p:cNvPr id="5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6" name="Obraz 5" descr="logo_720.jpg"/>
          <p:cNvPicPr>
            <a:picLocks noChangeAspect="1"/>
          </p:cNvPicPr>
          <p:nvPr/>
        </p:nvPicPr>
        <p:blipFill>
          <a:blip r:embed="rId4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  <p:pic>
        <p:nvPicPr>
          <p:cNvPr id="7" name="Obraz 6" descr="Turnus 29.01-25.02 4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1700808"/>
            <a:ext cx="4428492" cy="2952328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7776864" cy="5400600"/>
          </a:xfrm>
        </p:spPr>
        <p:txBody>
          <a:bodyPr>
            <a:normAutofit/>
          </a:bodyPr>
          <a:lstStyle/>
          <a:p>
            <a:r>
              <a:rPr lang="pl-PL" sz="1600" dirty="0" smtClean="0"/>
              <a:t>Zajęcia muzyczne</a:t>
            </a:r>
            <a:endParaRPr lang="pl-PL" sz="1600" dirty="0"/>
          </a:p>
        </p:txBody>
      </p:sp>
      <p:pic>
        <p:nvPicPr>
          <p:cNvPr id="4" name="Obraz 3" descr="DSC_04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24744"/>
            <a:ext cx="4608512" cy="3154133"/>
          </a:xfrm>
          <a:prstGeom prst="rect">
            <a:avLst/>
          </a:prstGeom>
        </p:spPr>
      </p:pic>
      <p:pic>
        <p:nvPicPr>
          <p:cNvPr id="5" name="Obraz 4" descr="DSC_04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32656"/>
            <a:ext cx="3300294" cy="464523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 l="10631" t="31007" r="32670" b="17314"/>
          <a:stretch>
            <a:fillRect/>
          </a:stretch>
        </p:blipFill>
        <p:spPr bwMode="auto">
          <a:xfrm>
            <a:off x="251520" y="3789040"/>
            <a:ext cx="3715090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6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467600" cy="4873752"/>
          </a:xfrm>
        </p:spPr>
        <p:txBody>
          <a:bodyPr>
            <a:normAutofit/>
          </a:bodyPr>
          <a:lstStyle/>
          <a:p>
            <a:r>
              <a:rPr lang="pl-PL" sz="1600" dirty="0" smtClean="0"/>
              <a:t>Zajęcia teatralne</a:t>
            </a:r>
            <a:endParaRPr lang="pl-PL" sz="1600" dirty="0"/>
          </a:p>
        </p:txBody>
      </p:sp>
      <p:pic>
        <p:nvPicPr>
          <p:cNvPr id="4" name="Obraz 3" descr="Turnus od 24.03-20.04 2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052736"/>
            <a:ext cx="4355976" cy="2903984"/>
          </a:xfrm>
          <a:prstGeom prst="rect">
            <a:avLst/>
          </a:prstGeom>
        </p:spPr>
      </p:pic>
      <p:pic>
        <p:nvPicPr>
          <p:cNvPr id="5" name="Obraz 4" descr="Turnus 29.01-25.02 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052736"/>
            <a:ext cx="3996443" cy="2664296"/>
          </a:xfrm>
          <a:prstGeom prst="rect">
            <a:avLst/>
          </a:prstGeom>
        </p:spPr>
      </p:pic>
      <p:pic>
        <p:nvPicPr>
          <p:cNvPr id="6" name="Obraz 5" descr="Teatrzyk kukiełkowy Oto bajka-Czerwony Kapturek 0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3212976"/>
            <a:ext cx="3923928" cy="2942946"/>
          </a:xfrm>
          <a:prstGeom prst="rect">
            <a:avLst/>
          </a:prstGeom>
        </p:spPr>
      </p:pic>
      <p:pic>
        <p:nvPicPr>
          <p:cNvPr id="7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6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467600" cy="4873752"/>
          </a:xfrm>
        </p:spPr>
        <p:txBody>
          <a:bodyPr>
            <a:normAutofit/>
          </a:bodyPr>
          <a:lstStyle/>
          <a:p>
            <a:r>
              <a:rPr lang="pl-PL" sz="1600" dirty="0" smtClean="0"/>
              <a:t>zabawy, konkursy, dyskoteki</a:t>
            </a:r>
            <a:endParaRPr lang="pl-PL" sz="1600" dirty="0"/>
          </a:p>
        </p:txBody>
      </p:sp>
      <p:pic>
        <p:nvPicPr>
          <p:cNvPr id="4" name="Obraz 3" descr="TURNUS 2.10-29.10..2014. 2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3528392" cy="2352261"/>
          </a:xfrm>
          <a:prstGeom prst="rect">
            <a:avLst/>
          </a:prstGeom>
        </p:spPr>
      </p:pic>
      <p:pic>
        <p:nvPicPr>
          <p:cNvPr id="5" name="Obraz 4" descr="turnus kwiecień 2016 1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1" y="980728"/>
            <a:ext cx="3960440" cy="2970330"/>
          </a:xfrm>
          <a:prstGeom prst="rect">
            <a:avLst/>
          </a:prstGeom>
        </p:spPr>
      </p:pic>
      <p:pic>
        <p:nvPicPr>
          <p:cNvPr id="6" name="Obraz 5" descr="Turnus od 24.03-20.04 10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356992"/>
            <a:ext cx="3707904" cy="2471936"/>
          </a:xfrm>
          <a:prstGeom prst="rect">
            <a:avLst/>
          </a:prstGeom>
        </p:spPr>
      </p:pic>
      <p:pic>
        <p:nvPicPr>
          <p:cNvPr id="7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6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260648"/>
            <a:ext cx="7467600" cy="4873752"/>
          </a:xfrm>
        </p:spPr>
        <p:txBody>
          <a:bodyPr>
            <a:normAutofit/>
          </a:bodyPr>
          <a:lstStyle/>
          <a:p>
            <a:r>
              <a:rPr lang="pl-PL" sz="1600" dirty="0" smtClean="0"/>
              <a:t>Uroczystości patriotyczne</a:t>
            </a:r>
            <a:endParaRPr lang="pl-PL" sz="1600" dirty="0"/>
          </a:p>
        </p:txBody>
      </p:sp>
      <p:pic>
        <p:nvPicPr>
          <p:cNvPr id="4" name="Obraz 3" descr="IMG_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836712"/>
            <a:ext cx="4032448" cy="3024336"/>
          </a:xfrm>
          <a:prstGeom prst="rect">
            <a:avLst/>
          </a:prstGeom>
        </p:spPr>
      </p:pic>
      <p:pic>
        <p:nvPicPr>
          <p:cNvPr id="5" name="Obraz 4" descr="Turnus listopad 2015 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7" y="836712"/>
            <a:ext cx="4547875" cy="3024336"/>
          </a:xfrm>
          <a:prstGeom prst="rect">
            <a:avLst/>
          </a:prstGeom>
        </p:spPr>
      </p:pic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7" name="Obraz 6" descr="logo_720.jpg"/>
          <p:cNvPicPr>
            <a:picLocks noChangeAspect="1"/>
          </p:cNvPicPr>
          <p:nvPr/>
        </p:nvPicPr>
        <p:blipFill>
          <a:blip r:embed="rId5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7467600" cy="4873752"/>
          </a:xfrm>
        </p:spPr>
        <p:txBody>
          <a:bodyPr>
            <a:normAutofit/>
          </a:bodyPr>
          <a:lstStyle/>
          <a:p>
            <a:r>
              <a:rPr lang="pl-PL" sz="1600" dirty="0" smtClean="0"/>
              <a:t>Spotkania z ciekawymi ludźmi</a:t>
            </a:r>
            <a:endParaRPr lang="pl-PL" sz="1600" dirty="0"/>
          </a:p>
        </p:txBody>
      </p:sp>
      <p:pic>
        <p:nvPicPr>
          <p:cNvPr id="4" name="Obraz 3" descr="P4060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2952328" cy="2023061"/>
          </a:xfrm>
          <a:prstGeom prst="rect">
            <a:avLst/>
          </a:prstGeom>
        </p:spPr>
      </p:pic>
      <p:pic>
        <p:nvPicPr>
          <p:cNvPr id="5" name="Obraz 4" descr="IMG_01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620688"/>
            <a:ext cx="3251853" cy="2438890"/>
          </a:xfrm>
          <a:prstGeom prst="rect">
            <a:avLst/>
          </a:prstGeom>
        </p:spPr>
      </p:pic>
      <p:pic>
        <p:nvPicPr>
          <p:cNvPr id="6" name="Obraz 5" descr="Turnus luty 2016 cd + marzec 2016 3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284984"/>
            <a:ext cx="2952328" cy="2433636"/>
          </a:xfrm>
          <a:prstGeom prst="rect">
            <a:avLst/>
          </a:prstGeom>
        </p:spPr>
      </p:pic>
      <p:pic>
        <p:nvPicPr>
          <p:cNvPr id="7" name="Obraz 6" descr="Turnus od 24.03-20.04 575.jpg"/>
          <p:cNvPicPr>
            <a:picLocks noChangeAspect="1"/>
          </p:cNvPicPr>
          <p:nvPr/>
        </p:nvPicPr>
        <p:blipFill>
          <a:blip r:embed="rId5" cstate="print"/>
          <a:srcRect l="11148" t="10617" b="15303"/>
          <a:stretch>
            <a:fillRect/>
          </a:stretch>
        </p:blipFill>
        <p:spPr>
          <a:xfrm>
            <a:off x="4499992" y="3331664"/>
            <a:ext cx="3528392" cy="2287324"/>
          </a:xfrm>
          <a:prstGeom prst="rect">
            <a:avLst/>
          </a:prstGeom>
        </p:spPr>
      </p:pic>
      <p:pic>
        <p:nvPicPr>
          <p:cNvPr id="8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9" name="Obraz 8" descr="logo_720.jpg"/>
          <p:cNvPicPr>
            <a:picLocks noChangeAspect="1"/>
          </p:cNvPicPr>
          <p:nvPr/>
        </p:nvPicPr>
        <p:blipFill>
          <a:blip r:embed="rId7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715200" cy="5853264"/>
          </a:xfrm>
        </p:spPr>
        <p:txBody>
          <a:bodyPr>
            <a:normAutofit/>
          </a:bodyPr>
          <a:lstStyle/>
          <a:p>
            <a:r>
              <a:rPr lang="pl-PL" sz="1600" dirty="0" smtClean="0"/>
              <a:t>Koncerty dla dorosłych kuracjuszu i koncerty plenerowe</a:t>
            </a:r>
          </a:p>
        </p:txBody>
      </p:sp>
      <p:pic>
        <p:nvPicPr>
          <p:cNvPr id="4" name="Obraz 3" descr="turnus kwiecień 2016 025.jpg"/>
          <p:cNvPicPr>
            <a:picLocks noChangeAspect="1"/>
          </p:cNvPicPr>
          <p:nvPr/>
        </p:nvPicPr>
        <p:blipFill>
          <a:blip r:embed="rId2" cstate="print"/>
          <a:srcRect t="23750" b="22700"/>
          <a:stretch>
            <a:fillRect/>
          </a:stretch>
        </p:blipFill>
        <p:spPr>
          <a:xfrm>
            <a:off x="1331640" y="980728"/>
            <a:ext cx="6120680" cy="2458184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4134" t="35515" r="39166" b="27571"/>
          <a:stretch>
            <a:fillRect/>
          </a:stretch>
        </p:blipFill>
        <p:spPr bwMode="auto">
          <a:xfrm>
            <a:off x="1763688" y="3645024"/>
            <a:ext cx="5328592" cy="2775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908720"/>
            <a:ext cx="4464496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W sanatorium </a:t>
            </a:r>
            <a:r>
              <a:rPr lang="pl-PL" b="1" dirty="0" smtClean="0"/>
              <a:t>dziecko</a:t>
            </a:r>
          </a:p>
          <a:p>
            <a:pPr marL="0" indent="0"/>
            <a:r>
              <a:rPr lang="pl-PL" b="1" dirty="0" smtClean="0"/>
              <a:t> </a:t>
            </a:r>
            <a:r>
              <a:rPr lang="pl-PL" b="1" dirty="0" smtClean="0"/>
              <a:t>ma </a:t>
            </a:r>
            <a:r>
              <a:rPr lang="pl-PL" b="1" dirty="0" smtClean="0"/>
              <a:t>dostęp do całodobowej </a:t>
            </a:r>
            <a:r>
              <a:rPr lang="pl-PL" b="1" dirty="0" smtClean="0"/>
              <a:t>opieki medycznej 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/>
            <a:r>
              <a:rPr lang="pl-PL" b="1" dirty="0" smtClean="0"/>
              <a:t> ma </a:t>
            </a:r>
            <a:r>
              <a:rPr lang="pl-PL" b="1" dirty="0" smtClean="0"/>
              <a:t>możliwość realizowania obowiązku szkolnego i rozwoju zainteresowań. </a:t>
            </a:r>
          </a:p>
          <a:p>
            <a:pPr marL="0" indent="0">
              <a:buNone/>
            </a:pPr>
            <a:endParaRPr lang="pl-PL" dirty="0" smtClean="0"/>
          </a:p>
          <a:p>
            <a:endParaRPr lang="pl-PL" dirty="0"/>
          </a:p>
        </p:txBody>
      </p:sp>
      <p:pic>
        <p:nvPicPr>
          <p:cNvPr id="6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7" name="Obraz 6" descr="Zabiegi i klasa 0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764704"/>
            <a:ext cx="3419872" cy="2279915"/>
          </a:xfrm>
          <a:prstGeom prst="rect">
            <a:avLst/>
          </a:prstGeom>
        </p:spPr>
      </p:pic>
      <p:pic>
        <p:nvPicPr>
          <p:cNvPr id="8" name="Obraz 7" descr="Zabiegi i klasa 0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861048"/>
            <a:ext cx="3491880" cy="2327920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Skierowanie do sanatorium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7504" y="1554162"/>
            <a:ext cx="8884096" cy="4525963"/>
          </a:xfrm>
        </p:spPr>
        <p:txBody>
          <a:bodyPr>
            <a:normAutofit/>
          </a:bodyPr>
          <a:lstStyle/>
          <a:p>
            <a:r>
              <a:rPr lang="pl-PL" b="1" dirty="0" smtClean="0"/>
              <a:t>Skierowanie wypełnia lekarz rodzinny. </a:t>
            </a:r>
          </a:p>
          <a:p>
            <a:endParaRPr lang="pl-PL" sz="1500" dirty="0" smtClean="0"/>
          </a:p>
          <a:p>
            <a:endParaRPr lang="pl-PL" sz="1500" dirty="0" smtClean="0"/>
          </a:p>
          <a:p>
            <a:r>
              <a:rPr lang="pl-PL" b="1" dirty="0" smtClean="0"/>
              <a:t>Skierowanie rodzice przesyłają do oddziału Narodowego Funduszu Zdrowia w Rzeszowie</a:t>
            </a:r>
          </a:p>
          <a:p>
            <a:pPr>
              <a:buNone/>
            </a:pPr>
            <a:r>
              <a:rPr lang="pl-PL" dirty="0" smtClean="0"/>
              <a:t> </a:t>
            </a:r>
          </a:p>
          <a:p>
            <a:r>
              <a:rPr lang="pl-PL" b="1" dirty="0" smtClean="0"/>
              <a:t>Oczekiwanie na wyjazd trwa od kilku do kilkunastu tygodni. </a:t>
            </a:r>
          </a:p>
          <a:p>
            <a:endParaRPr lang="pl-PL" b="1" dirty="0" smtClean="0"/>
          </a:p>
          <a:p>
            <a:r>
              <a:rPr lang="pl-PL" b="1" dirty="0" smtClean="0"/>
              <a:t>Turnus trwa 27 dni. </a:t>
            </a:r>
          </a:p>
          <a:p>
            <a:endParaRPr lang="pl-PL" dirty="0"/>
          </a:p>
        </p:txBody>
      </p:sp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124744"/>
            <a:ext cx="8686800" cy="4525963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pPr marL="0" indent="0">
              <a:buNone/>
            </a:pPr>
            <a:r>
              <a:rPr lang="pl-PL" b="1" dirty="0" smtClean="0"/>
              <a:t>Niestety, </a:t>
            </a:r>
          </a:p>
          <a:p>
            <a:pPr marL="0" indent="0">
              <a:buNone/>
            </a:pPr>
            <a:r>
              <a:rPr lang="pl-PL" b="1" dirty="0" smtClean="0"/>
              <a:t>często rodzice chorego dziecka nie wiedzą, jak wysłać je do sanatorium. Nie zdają sobie sprawy z tego, że leczenie uzdrowiskowe jest bezpłatne. </a:t>
            </a:r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r>
              <a:rPr lang="pl-PL" b="1" dirty="0" smtClean="0"/>
              <a:t>Bardzo często lekarze rodzinni nie informują rodziców o możliwości bezpłatnego leczenia dziecka w uzdrowisku.</a:t>
            </a:r>
          </a:p>
          <a:p>
            <a:pPr marL="0" indent="0">
              <a:buNone/>
            </a:pPr>
            <a:endParaRPr lang="pl-PL" b="1" dirty="0" smtClean="0"/>
          </a:p>
          <a:p>
            <a:endParaRPr lang="pl-PL" dirty="0"/>
          </a:p>
        </p:txBody>
      </p:sp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548680"/>
            <a:ext cx="7920880" cy="518457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l-PL" b="1" dirty="0" smtClean="0"/>
              <a:t>Niejednokrotnie przeszkodą są warunki materialne  rodziców dziecka – </a:t>
            </a:r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r>
              <a:rPr lang="pl-PL" b="1" dirty="0" smtClean="0"/>
              <a:t>Zwracamy uwagę na fakt, że pobyt dziecka w Uzdrowisku jest doskonałą formą wsparcia dla rodziny. </a:t>
            </a:r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r>
              <a:rPr lang="pl-PL" b="1" dirty="0" smtClean="0"/>
              <a:t>Przez miesiąc czasu dziecku zapewniamy:</a:t>
            </a:r>
          </a:p>
          <a:p>
            <a:pPr marL="0" indent="0"/>
            <a:r>
              <a:rPr lang="pl-PL" dirty="0" smtClean="0"/>
              <a:t> opiekę medyczną, </a:t>
            </a:r>
          </a:p>
          <a:p>
            <a:pPr marL="0" indent="0"/>
            <a:r>
              <a:rPr lang="pl-PL" dirty="0" smtClean="0"/>
              <a:t> zabiegi lecznicze, </a:t>
            </a:r>
          </a:p>
          <a:p>
            <a:pPr marL="0" indent="0"/>
            <a:r>
              <a:rPr lang="pl-PL" dirty="0" smtClean="0"/>
              <a:t> spełnianie obowiązku szkolnego </a:t>
            </a:r>
          </a:p>
          <a:p>
            <a:pPr marL="0" indent="0"/>
            <a:r>
              <a:rPr lang="pl-PL" dirty="0" smtClean="0"/>
              <a:t> rozwój zainteresowań </a:t>
            </a:r>
          </a:p>
          <a:p>
            <a:pPr marL="0" indent="0"/>
            <a:r>
              <a:rPr lang="pl-PL" dirty="0" smtClean="0"/>
              <a:t> wyżywienie i zakwaterowanie.</a:t>
            </a:r>
            <a:r>
              <a:rPr lang="pl-PL" b="1" dirty="0" smtClean="0"/>
              <a:t> 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Koszt jaki ponosi rodzic to koszty dojazdu oraz przygotowanie „wyprawki” na pobyt. 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</p:txBody>
      </p:sp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764704"/>
            <a:ext cx="8208912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 smtClean="0"/>
              <a:t>Prosimy </a:t>
            </a:r>
          </a:p>
          <a:p>
            <a:pPr marL="0" indent="0">
              <a:buNone/>
            </a:pPr>
            <a:r>
              <a:rPr lang="pl-PL" sz="2000" dirty="0" smtClean="0"/>
              <a:t>o </a:t>
            </a:r>
            <a:r>
              <a:rPr lang="pl-PL" sz="2000" b="1" dirty="0" smtClean="0"/>
              <a:t>upowszechnianie</a:t>
            </a:r>
            <a:r>
              <a:rPr lang="pl-PL" sz="2000" dirty="0" smtClean="0"/>
              <a:t> </a:t>
            </a:r>
            <a:r>
              <a:rPr lang="pl-PL" sz="2000" b="1" dirty="0" smtClean="0"/>
              <a:t>wiedzy </a:t>
            </a:r>
            <a:r>
              <a:rPr lang="pl-PL" sz="2000" b="1" dirty="0" smtClean="0"/>
              <a:t>na temat dziecięcego lecznictwa uzdrowiskowego.</a:t>
            </a:r>
            <a:endParaRPr lang="pl-PL" sz="2000" dirty="0" smtClean="0"/>
          </a:p>
          <a:p>
            <a:pPr marL="0" indent="0">
              <a:buNone/>
            </a:pPr>
            <a:endParaRPr lang="pl-PL" sz="2000" dirty="0" smtClean="0"/>
          </a:p>
          <a:p>
            <a:pPr marL="0" indent="0">
              <a:buNone/>
            </a:pPr>
            <a:r>
              <a:rPr lang="pl-PL" sz="2000" dirty="0" smtClean="0"/>
              <a:t>Bardzo </a:t>
            </a:r>
            <a:r>
              <a:rPr lang="pl-PL" sz="2000" dirty="0" smtClean="0"/>
              <a:t>zależy nam, żeby podstawowe informacje otrzymali: </a:t>
            </a:r>
          </a:p>
          <a:p>
            <a:pPr marL="0" indent="0"/>
            <a:r>
              <a:rPr lang="pl-PL" sz="2000" b="1" dirty="0" smtClean="0"/>
              <a:t> rodzice, </a:t>
            </a:r>
          </a:p>
          <a:p>
            <a:pPr marL="0" indent="0"/>
            <a:r>
              <a:rPr lang="pl-PL" sz="2000" b="1" dirty="0" smtClean="0"/>
              <a:t> lekarze pediatrzy i lekarze rodzinni,</a:t>
            </a:r>
          </a:p>
          <a:p>
            <a:pPr marL="0" indent="0"/>
            <a:r>
              <a:rPr lang="pl-PL" sz="2000" b="1" dirty="0" smtClean="0"/>
              <a:t> Ośrodki Pomocy Społecznej,</a:t>
            </a:r>
          </a:p>
          <a:p>
            <a:pPr marL="0" indent="0"/>
            <a:r>
              <a:rPr lang="pl-PL" sz="2000" b="1" dirty="0" smtClean="0"/>
              <a:t> Domy Dziecka.</a:t>
            </a:r>
            <a:r>
              <a:rPr lang="pl-PL" sz="2000" dirty="0" smtClean="0"/>
              <a:t> 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Wykorzystajmy w pełni możliwości jakie oferuje NFZ </a:t>
            </a:r>
          </a:p>
          <a:p>
            <a:pPr marL="0" indent="0"/>
            <a:endParaRPr lang="pl-PL" dirty="0"/>
          </a:p>
        </p:txBody>
      </p:sp>
      <p:pic>
        <p:nvPicPr>
          <p:cNvPr id="4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5" name="Obraz 4" descr="logo_720.jpg"/>
          <p:cNvPicPr>
            <a:picLocks noChangeAspect="1"/>
          </p:cNvPicPr>
          <p:nvPr/>
        </p:nvPicPr>
        <p:blipFill>
          <a:blip r:embed="rId3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7920880" cy="4536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/>
              <a:t>Więcej informacji na temat leczenia </a:t>
            </a:r>
            <a:r>
              <a:rPr lang="pl-PL" sz="2000" dirty="0" smtClean="0"/>
              <a:t>uzdrowiskowego </a:t>
            </a:r>
            <a:br>
              <a:rPr lang="pl-PL" sz="2000" dirty="0" smtClean="0"/>
            </a:br>
            <a:r>
              <a:rPr lang="pl-PL" sz="2000" dirty="0" smtClean="0"/>
              <a:t>i szkoły sanatoryjnej w </a:t>
            </a:r>
            <a:r>
              <a:rPr lang="pl-PL" sz="2000" dirty="0"/>
              <a:t>Rymanowie Zdroju znajduje się na stronie </a:t>
            </a:r>
            <a:r>
              <a:rPr lang="pl-PL" sz="2000" dirty="0" smtClean="0"/>
              <a:t>internetowej</a:t>
            </a:r>
          </a:p>
          <a:p>
            <a:pPr>
              <a:buNone/>
            </a:pPr>
            <a:r>
              <a:rPr lang="pl-PL" sz="3600" u="sng" dirty="0" err="1" smtClean="0">
                <a:solidFill>
                  <a:srgbClr val="00B050"/>
                </a:solidFill>
                <a:hlinkClick r:id="rId2"/>
              </a:rPr>
              <a:t>www.uzdrowisko-rymanow.com.pl</a:t>
            </a:r>
            <a:endParaRPr lang="pl-PL" sz="3600" u="sng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pl-PL" sz="3600" u="sng" dirty="0" err="1" smtClean="0">
                <a:solidFill>
                  <a:srgbClr val="00B050"/>
                </a:solidFill>
                <a:hlinkClick r:id="rId3"/>
              </a:rPr>
              <a:t>www.zss-rymanow.pl</a:t>
            </a:r>
            <a:endParaRPr lang="pl-PL" sz="3600" u="sng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endParaRPr lang="pl-PL" b="1" dirty="0" smtClean="0"/>
          </a:p>
          <a:p>
            <a:pPr marL="0" indent="0">
              <a:buNone/>
            </a:pPr>
            <a:r>
              <a:rPr lang="pl-PL" b="1" dirty="0" smtClean="0"/>
              <a:t>Zapraszamy do Rymanowa Zdroju</a:t>
            </a:r>
            <a:endParaRPr lang="pl-PL" dirty="0" smtClean="0"/>
          </a:p>
          <a:p>
            <a:endParaRPr lang="pl-PL" dirty="0"/>
          </a:p>
        </p:txBody>
      </p:sp>
      <p:pic>
        <p:nvPicPr>
          <p:cNvPr id="7" name="Picture 2" descr="http://www.zss-rymanow.pl/images/ryman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889500"/>
            <a:ext cx="968499" cy="968500"/>
          </a:xfrm>
          <a:prstGeom prst="rect">
            <a:avLst/>
          </a:prstGeom>
          <a:noFill/>
        </p:spPr>
      </p:pic>
      <p:pic>
        <p:nvPicPr>
          <p:cNvPr id="8" name="Obraz 7" descr="logo_720.jpg"/>
          <p:cNvPicPr>
            <a:picLocks noChangeAspect="1"/>
          </p:cNvPicPr>
          <p:nvPr/>
        </p:nvPicPr>
        <p:blipFill>
          <a:blip r:embed="rId5" cstate="print"/>
          <a:srcRect t="15924" b="9765"/>
          <a:stretch>
            <a:fillRect/>
          </a:stretch>
        </p:blipFill>
        <p:spPr>
          <a:xfrm>
            <a:off x="4427984" y="5910086"/>
            <a:ext cx="2267744" cy="947914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1097</TotalTime>
  <Words>739</Words>
  <Application>Microsoft Office PowerPoint</Application>
  <PresentationFormat>Pokaz na ekranie (4:3)</PresentationFormat>
  <Paragraphs>140</Paragraphs>
  <Slides>32</Slides>
  <Notes>4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3" baseType="lpstr">
      <vt:lpstr>Wykusz</vt:lpstr>
      <vt:lpstr>Rymanów Zdrój</vt:lpstr>
      <vt:lpstr>Slajd 2</vt:lpstr>
      <vt:lpstr>Slajd 3</vt:lpstr>
      <vt:lpstr>Slajd 4</vt:lpstr>
      <vt:lpstr>Slajd 5</vt:lpstr>
      <vt:lpstr>Profil leczniczy Rymanowa Zdroju</vt:lpstr>
      <vt:lpstr>Choroby przewlekłe stanowią jeden z najważniejszych problemów społecznych, także na Podkarpaciu 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Skierowanie do sanatorium</vt:lpstr>
      <vt:lpstr>Slajd 29</vt:lpstr>
      <vt:lpstr>Slajd 30</vt:lpstr>
      <vt:lpstr>Slajd 31</vt:lpstr>
      <vt:lpstr>Slajd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Rymanów Zdrój</dc:title>
  <dc:creator>User</dc:creator>
  <cp:lastModifiedBy>zss</cp:lastModifiedBy>
  <cp:revision>33</cp:revision>
  <dcterms:created xsi:type="dcterms:W3CDTF">2015-01-16T11:05:06Z</dcterms:created>
  <dcterms:modified xsi:type="dcterms:W3CDTF">2017-02-26T07:40:06Z</dcterms:modified>
</cp:coreProperties>
</file>